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slides/slide552.xml" ContentType="application/vnd.openxmlformats-officedocument.presentationml.slide+xml"/>
  <Override PartName="/ppt/slides/slide553.xml" ContentType="application/vnd.openxmlformats-officedocument.presentationml.slide+xml"/>
  <Override PartName="/ppt/slides/slide554.xml" ContentType="application/vnd.openxmlformats-officedocument.presentationml.slide+xml"/>
  <Override PartName="/ppt/slides/slide555.xml" ContentType="application/vnd.openxmlformats-officedocument.presentationml.slide+xml"/>
  <Override PartName="/ppt/slides/slide556.xml" ContentType="application/vnd.openxmlformats-officedocument.presentationml.slide+xml"/>
  <Override PartName="/ppt/slides/slide557.xml" ContentType="application/vnd.openxmlformats-officedocument.presentationml.slide+xml"/>
  <Override PartName="/ppt/slides/slide558.xml" ContentType="application/vnd.openxmlformats-officedocument.presentationml.slide+xml"/>
  <Override PartName="/ppt/slides/slide559.xml" ContentType="application/vnd.openxmlformats-officedocument.presentationml.slide+xml"/>
  <Override PartName="/ppt/slides/slide560.xml" ContentType="application/vnd.openxmlformats-officedocument.presentationml.slide+xml"/>
  <Override PartName="/ppt/slides/slide561.xml" ContentType="application/vnd.openxmlformats-officedocument.presentationml.slide+xml"/>
  <Override PartName="/ppt/slides/slide562.xml" ContentType="application/vnd.openxmlformats-officedocument.presentationml.slide+xml"/>
  <Override PartName="/ppt/slides/slide563.xml" ContentType="application/vnd.openxmlformats-officedocument.presentationml.slide+xml"/>
  <Override PartName="/ppt/slides/slide564.xml" ContentType="application/vnd.openxmlformats-officedocument.presentationml.slide+xml"/>
  <Override PartName="/ppt/slides/slide565.xml" ContentType="application/vnd.openxmlformats-officedocument.presentationml.slide+xml"/>
  <Override PartName="/ppt/slides/slide566.xml" ContentType="application/vnd.openxmlformats-officedocument.presentationml.slide+xml"/>
  <Override PartName="/ppt/slides/slide567.xml" ContentType="application/vnd.openxmlformats-officedocument.presentationml.slide+xml"/>
  <Override PartName="/ppt/slides/slide568.xml" ContentType="application/vnd.openxmlformats-officedocument.presentationml.slide+xml"/>
  <Override PartName="/ppt/slides/slide569.xml" ContentType="application/vnd.openxmlformats-officedocument.presentationml.slide+xml"/>
  <Override PartName="/ppt/slides/slide570.xml" ContentType="application/vnd.openxmlformats-officedocument.presentationml.slide+xml"/>
  <Override PartName="/ppt/slides/slide571.xml" ContentType="application/vnd.openxmlformats-officedocument.presentationml.slide+xml"/>
  <Override PartName="/ppt/slides/slide572.xml" ContentType="application/vnd.openxmlformats-officedocument.presentationml.slide+xml"/>
  <Override PartName="/ppt/slides/slide573.xml" ContentType="application/vnd.openxmlformats-officedocument.presentationml.slide+xml"/>
  <Override PartName="/ppt/slides/slide574.xml" ContentType="application/vnd.openxmlformats-officedocument.presentationml.slide+xml"/>
  <Override PartName="/ppt/slides/slide575.xml" ContentType="application/vnd.openxmlformats-officedocument.presentationml.slide+xml"/>
  <Override PartName="/ppt/slides/slide576.xml" ContentType="application/vnd.openxmlformats-officedocument.presentationml.slide+xml"/>
  <Override PartName="/ppt/slides/slide577.xml" ContentType="application/vnd.openxmlformats-officedocument.presentationml.slide+xml"/>
  <Override PartName="/ppt/slides/slide578.xml" ContentType="application/vnd.openxmlformats-officedocument.presentationml.slide+xml"/>
  <Override PartName="/ppt/slides/slide579.xml" ContentType="application/vnd.openxmlformats-officedocument.presentationml.slide+xml"/>
  <Override PartName="/ppt/slides/slide580.xml" ContentType="application/vnd.openxmlformats-officedocument.presentationml.slide+xml"/>
  <Override PartName="/ppt/slides/slide581.xml" ContentType="application/vnd.openxmlformats-officedocument.presentationml.slide+xml"/>
  <Override PartName="/ppt/slides/slide582.xml" ContentType="application/vnd.openxmlformats-officedocument.presentationml.slide+xml"/>
  <Override PartName="/ppt/slides/slide583.xml" ContentType="application/vnd.openxmlformats-officedocument.presentationml.slide+xml"/>
  <Override PartName="/ppt/slides/slide584.xml" ContentType="application/vnd.openxmlformats-officedocument.presentationml.slide+xml"/>
  <Override PartName="/ppt/slides/slide585.xml" ContentType="application/vnd.openxmlformats-officedocument.presentationml.slide+xml"/>
  <Override PartName="/ppt/slides/slide586.xml" ContentType="application/vnd.openxmlformats-officedocument.presentationml.slide+xml"/>
  <Override PartName="/ppt/slides/slide587.xml" ContentType="application/vnd.openxmlformats-officedocument.presentationml.slide+xml"/>
  <Override PartName="/ppt/slides/slide588.xml" ContentType="application/vnd.openxmlformats-officedocument.presentationml.slide+xml"/>
  <Override PartName="/ppt/slides/slide589.xml" ContentType="application/vnd.openxmlformats-officedocument.presentationml.slide+xml"/>
  <Override PartName="/ppt/slides/slide590.xml" ContentType="application/vnd.openxmlformats-officedocument.presentationml.slide+xml"/>
  <Override PartName="/ppt/slides/slide591.xml" ContentType="application/vnd.openxmlformats-officedocument.presentationml.slide+xml"/>
  <Override PartName="/ppt/slides/slide592.xml" ContentType="application/vnd.openxmlformats-officedocument.presentationml.slide+xml"/>
  <Override PartName="/ppt/slides/slide593.xml" ContentType="application/vnd.openxmlformats-officedocument.presentationml.slide+xml"/>
  <Override PartName="/ppt/slides/slide594.xml" ContentType="application/vnd.openxmlformats-officedocument.presentationml.slide+xml"/>
  <Override PartName="/ppt/slides/slide595.xml" ContentType="application/vnd.openxmlformats-officedocument.presentationml.slide+xml"/>
  <Override PartName="/ppt/slides/slide596.xml" ContentType="application/vnd.openxmlformats-officedocument.presentationml.slide+xml"/>
  <Override PartName="/ppt/slides/slide597.xml" ContentType="application/vnd.openxmlformats-officedocument.presentationml.slide+xml"/>
  <Override PartName="/ppt/slides/slide598.xml" ContentType="application/vnd.openxmlformats-officedocument.presentationml.slide+xml"/>
  <Override PartName="/ppt/slides/slide599.xml" ContentType="application/vnd.openxmlformats-officedocument.presentationml.slide+xml"/>
  <Override PartName="/ppt/slides/slide600.xml" ContentType="application/vnd.openxmlformats-officedocument.presentationml.slide+xml"/>
  <Override PartName="/ppt/slides/slide601.xml" ContentType="application/vnd.openxmlformats-officedocument.presentationml.slide+xml"/>
  <Override PartName="/ppt/slides/slide602.xml" ContentType="application/vnd.openxmlformats-officedocument.presentationml.slide+xml"/>
  <Override PartName="/ppt/slides/slide603.xml" ContentType="application/vnd.openxmlformats-officedocument.presentationml.slide+xml"/>
  <Override PartName="/ppt/slides/slide604.xml" ContentType="application/vnd.openxmlformats-officedocument.presentationml.slide+xml"/>
  <Override PartName="/ppt/slides/slide605.xml" ContentType="application/vnd.openxmlformats-officedocument.presentationml.slide+xml"/>
  <Override PartName="/ppt/slides/slide606.xml" ContentType="application/vnd.openxmlformats-officedocument.presentationml.slide+xml"/>
  <Override PartName="/ppt/slides/slide607.xml" ContentType="application/vnd.openxmlformats-officedocument.presentationml.slide+xml"/>
  <Override PartName="/ppt/slides/slide608.xml" ContentType="application/vnd.openxmlformats-officedocument.presentationml.slide+xml"/>
  <Override PartName="/ppt/slides/slide609.xml" ContentType="application/vnd.openxmlformats-officedocument.presentationml.slide+xml"/>
  <Override PartName="/ppt/slides/slide610.xml" ContentType="application/vnd.openxmlformats-officedocument.presentationml.slide+xml"/>
  <Override PartName="/ppt/slides/slide611.xml" ContentType="application/vnd.openxmlformats-officedocument.presentationml.slide+xml"/>
  <Override PartName="/ppt/slides/slide612.xml" ContentType="application/vnd.openxmlformats-officedocument.presentationml.slide+xml"/>
  <Override PartName="/ppt/slides/slide613.xml" ContentType="application/vnd.openxmlformats-officedocument.presentationml.slide+xml"/>
  <Override PartName="/ppt/slides/slide614.xml" ContentType="application/vnd.openxmlformats-officedocument.presentationml.slide+xml"/>
  <Override PartName="/ppt/slides/slide615.xml" ContentType="application/vnd.openxmlformats-officedocument.presentationml.slide+xml"/>
  <Override PartName="/ppt/slides/slide616.xml" ContentType="application/vnd.openxmlformats-officedocument.presentationml.slide+xml"/>
  <Override PartName="/ppt/slides/slide617.xml" ContentType="application/vnd.openxmlformats-officedocument.presentationml.slide+xml"/>
  <Override PartName="/ppt/slides/slide618.xml" ContentType="application/vnd.openxmlformats-officedocument.presentationml.slide+xml"/>
  <Override PartName="/ppt/slides/slide619.xml" ContentType="application/vnd.openxmlformats-officedocument.presentationml.slide+xml"/>
  <Override PartName="/ppt/slides/slide620.xml" ContentType="application/vnd.openxmlformats-officedocument.presentationml.slide+xml"/>
  <Override PartName="/ppt/slides/slide621.xml" ContentType="application/vnd.openxmlformats-officedocument.presentationml.slide+xml"/>
  <Override PartName="/ppt/slides/slide622.xml" ContentType="application/vnd.openxmlformats-officedocument.presentationml.slide+xml"/>
  <Override PartName="/ppt/slides/slide623.xml" ContentType="application/vnd.openxmlformats-officedocument.presentationml.slide+xml"/>
  <Override PartName="/ppt/slides/slide624.xml" ContentType="application/vnd.openxmlformats-officedocument.presentationml.slide+xml"/>
  <Override PartName="/ppt/slides/slide625.xml" ContentType="application/vnd.openxmlformats-officedocument.presentationml.slide+xml"/>
  <Override PartName="/ppt/slides/slide626.xml" ContentType="application/vnd.openxmlformats-officedocument.presentationml.slide+xml"/>
  <Override PartName="/ppt/slides/slide627.xml" ContentType="application/vnd.openxmlformats-officedocument.presentationml.slide+xml"/>
  <Override PartName="/ppt/slides/slide628.xml" ContentType="application/vnd.openxmlformats-officedocument.presentationml.slide+xml"/>
  <Override PartName="/ppt/slides/slide629.xml" ContentType="application/vnd.openxmlformats-officedocument.presentationml.slide+xml"/>
  <Override PartName="/ppt/slides/slide630.xml" ContentType="application/vnd.openxmlformats-officedocument.presentationml.slide+xml"/>
  <Override PartName="/ppt/slides/slide63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633"/>
  </p:notesMasterIdLst>
  <p:sldIdLst>
    <p:sldId id="272" r:id="rId2"/>
    <p:sldId id="595" r:id="rId3"/>
    <p:sldId id="781" r:id="rId4"/>
    <p:sldId id="782" r:id="rId5"/>
    <p:sldId id="784" r:id="rId6"/>
    <p:sldId id="783" r:id="rId7"/>
    <p:sldId id="607" r:id="rId8"/>
    <p:sldId id="609" r:id="rId9"/>
    <p:sldId id="610" r:id="rId10"/>
    <p:sldId id="611" r:id="rId11"/>
    <p:sldId id="612" r:id="rId12"/>
    <p:sldId id="613" r:id="rId13"/>
    <p:sldId id="702" r:id="rId14"/>
    <p:sldId id="623" r:id="rId15"/>
    <p:sldId id="624" r:id="rId16"/>
    <p:sldId id="615" r:id="rId17"/>
    <p:sldId id="616" r:id="rId18"/>
    <p:sldId id="621" r:id="rId19"/>
    <p:sldId id="617" r:id="rId20"/>
    <p:sldId id="619" r:id="rId21"/>
    <p:sldId id="620" r:id="rId22"/>
    <p:sldId id="704" r:id="rId23"/>
    <p:sldId id="703" r:id="rId24"/>
    <p:sldId id="618" r:id="rId25"/>
    <p:sldId id="622" r:id="rId26"/>
    <p:sldId id="625" r:id="rId27"/>
    <p:sldId id="705" r:id="rId28"/>
    <p:sldId id="706" r:id="rId29"/>
    <p:sldId id="707" r:id="rId30"/>
    <p:sldId id="785" r:id="rId31"/>
    <p:sldId id="708" r:id="rId32"/>
    <p:sldId id="786" r:id="rId33"/>
    <p:sldId id="709" r:id="rId34"/>
    <p:sldId id="787" r:id="rId35"/>
    <p:sldId id="710" r:id="rId36"/>
    <p:sldId id="711" r:id="rId37"/>
    <p:sldId id="712" r:id="rId38"/>
    <p:sldId id="713" r:id="rId39"/>
    <p:sldId id="714" r:id="rId40"/>
    <p:sldId id="715" r:id="rId41"/>
    <p:sldId id="716" r:id="rId42"/>
    <p:sldId id="717" r:id="rId43"/>
    <p:sldId id="718" r:id="rId44"/>
    <p:sldId id="719" r:id="rId45"/>
    <p:sldId id="720" r:id="rId46"/>
    <p:sldId id="721" r:id="rId47"/>
    <p:sldId id="722" r:id="rId48"/>
    <p:sldId id="723" r:id="rId49"/>
    <p:sldId id="724" r:id="rId50"/>
    <p:sldId id="725" r:id="rId51"/>
    <p:sldId id="726" r:id="rId52"/>
    <p:sldId id="727" r:id="rId53"/>
    <p:sldId id="728" r:id="rId54"/>
    <p:sldId id="729" r:id="rId55"/>
    <p:sldId id="730" r:id="rId56"/>
    <p:sldId id="731" r:id="rId57"/>
    <p:sldId id="732" r:id="rId58"/>
    <p:sldId id="733" r:id="rId59"/>
    <p:sldId id="734" r:id="rId60"/>
    <p:sldId id="735" r:id="rId61"/>
    <p:sldId id="736" r:id="rId62"/>
    <p:sldId id="737" r:id="rId63"/>
    <p:sldId id="738" r:id="rId64"/>
    <p:sldId id="739" r:id="rId65"/>
    <p:sldId id="740" r:id="rId66"/>
    <p:sldId id="741" r:id="rId67"/>
    <p:sldId id="742" r:id="rId68"/>
    <p:sldId id="743" r:id="rId69"/>
    <p:sldId id="744" r:id="rId70"/>
    <p:sldId id="745" r:id="rId71"/>
    <p:sldId id="746" r:id="rId72"/>
    <p:sldId id="747" r:id="rId73"/>
    <p:sldId id="748" r:id="rId74"/>
    <p:sldId id="749" r:id="rId75"/>
    <p:sldId id="750" r:id="rId76"/>
    <p:sldId id="751" r:id="rId77"/>
    <p:sldId id="752" r:id="rId78"/>
    <p:sldId id="753" r:id="rId79"/>
    <p:sldId id="754" r:id="rId80"/>
    <p:sldId id="755" r:id="rId81"/>
    <p:sldId id="756" r:id="rId82"/>
    <p:sldId id="757" r:id="rId83"/>
    <p:sldId id="758" r:id="rId84"/>
    <p:sldId id="759" r:id="rId85"/>
    <p:sldId id="760" r:id="rId86"/>
    <p:sldId id="761" r:id="rId87"/>
    <p:sldId id="762" r:id="rId88"/>
    <p:sldId id="763" r:id="rId89"/>
    <p:sldId id="764" r:id="rId90"/>
    <p:sldId id="765" r:id="rId91"/>
    <p:sldId id="766" r:id="rId92"/>
    <p:sldId id="767" r:id="rId93"/>
    <p:sldId id="768" r:id="rId94"/>
    <p:sldId id="769" r:id="rId95"/>
    <p:sldId id="770" r:id="rId96"/>
    <p:sldId id="771" r:id="rId97"/>
    <p:sldId id="772" r:id="rId98"/>
    <p:sldId id="773" r:id="rId99"/>
    <p:sldId id="774" r:id="rId100"/>
    <p:sldId id="775" r:id="rId101"/>
    <p:sldId id="776" r:id="rId102"/>
    <p:sldId id="777" r:id="rId103"/>
    <p:sldId id="778" r:id="rId104"/>
    <p:sldId id="779" r:id="rId105"/>
    <p:sldId id="256" r:id="rId106"/>
    <p:sldId id="257" r:id="rId107"/>
    <p:sldId id="258" r:id="rId108"/>
    <p:sldId id="271" r:id="rId109"/>
    <p:sldId id="270" r:id="rId110"/>
    <p:sldId id="269" r:id="rId111"/>
    <p:sldId id="268" r:id="rId112"/>
    <p:sldId id="267" r:id="rId113"/>
    <p:sldId id="266" r:id="rId114"/>
    <p:sldId id="265" r:id="rId115"/>
    <p:sldId id="262" r:id="rId116"/>
    <p:sldId id="278" r:id="rId117"/>
    <p:sldId id="277" r:id="rId118"/>
    <p:sldId id="276" r:id="rId119"/>
    <p:sldId id="275" r:id="rId120"/>
    <p:sldId id="274" r:id="rId121"/>
    <p:sldId id="273" r:id="rId122"/>
    <p:sldId id="788" r:id="rId123"/>
    <p:sldId id="263" r:id="rId124"/>
    <p:sldId id="285" r:id="rId125"/>
    <p:sldId id="284" r:id="rId126"/>
    <p:sldId id="283" r:id="rId127"/>
    <p:sldId id="282" r:id="rId128"/>
    <p:sldId id="281" r:id="rId129"/>
    <p:sldId id="280" r:id="rId130"/>
    <p:sldId id="279" r:id="rId131"/>
    <p:sldId id="264" r:id="rId132"/>
    <p:sldId id="286" r:id="rId133"/>
    <p:sldId id="259" r:id="rId134"/>
    <p:sldId id="260" r:id="rId135"/>
    <p:sldId id="261" r:id="rId136"/>
    <p:sldId id="789" r:id="rId137"/>
    <p:sldId id="780" r:id="rId138"/>
    <p:sldId id="790" r:id="rId139"/>
    <p:sldId id="791" r:id="rId140"/>
    <p:sldId id="792" r:id="rId141"/>
    <p:sldId id="793" r:id="rId142"/>
    <p:sldId id="794" r:id="rId143"/>
    <p:sldId id="795" r:id="rId144"/>
    <p:sldId id="796" r:id="rId145"/>
    <p:sldId id="797" r:id="rId146"/>
    <p:sldId id="798" r:id="rId147"/>
    <p:sldId id="799" r:id="rId148"/>
    <p:sldId id="800" r:id="rId149"/>
    <p:sldId id="801" r:id="rId150"/>
    <p:sldId id="802" r:id="rId151"/>
    <p:sldId id="803" r:id="rId152"/>
    <p:sldId id="804" r:id="rId153"/>
    <p:sldId id="805" r:id="rId154"/>
    <p:sldId id="806" r:id="rId155"/>
    <p:sldId id="807" r:id="rId156"/>
    <p:sldId id="808" r:id="rId157"/>
    <p:sldId id="809" r:id="rId158"/>
    <p:sldId id="810" r:id="rId159"/>
    <p:sldId id="811" r:id="rId160"/>
    <p:sldId id="812" r:id="rId161"/>
    <p:sldId id="813" r:id="rId162"/>
    <p:sldId id="814" r:id="rId163"/>
    <p:sldId id="815" r:id="rId164"/>
    <p:sldId id="816" r:id="rId165"/>
    <p:sldId id="817" r:id="rId166"/>
    <p:sldId id="818" r:id="rId167"/>
    <p:sldId id="819" r:id="rId168"/>
    <p:sldId id="820" r:id="rId169"/>
    <p:sldId id="821" r:id="rId170"/>
    <p:sldId id="822" r:id="rId171"/>
    <p:sldId id="823" r:id="rId172"/>
    <p:sldId id="824" r:id="rId173"/>
    <p:sldId id="825" r:id="rId174"/>
    <p:sldId id="826" r:id="rId175"/>
    <p:sldId id="827" r:id="rId176"/>
    <p:sldId id="828" r:id="rId177"/>
    <p:sldId id="829" r:id="rId178"/>
    <p:sldId id="830" r:id="rId179"/>
    <p:sldId id="831" r:id="rId180"/>
    <p:sldId id="832" r:id="rId181"/>
    <p:sldId id="833" r:id="rId182"/>
    <p:sldId id="834" r:id="rId183"/>
    <p:sldId id="835" r:id="rId184"/>
    <p:sldId id="836" r:id="rId185"/>
    <p:sldId id="837" r:id="rId186"/>
    <p:sldId id="838" r:id="rId187"/>
    <p:sldId id="839" r:id="rId188"/>
    <p:sldId id="840" r:id="rId189"/>
    <p:sldId id="841" r:id="rId190"/>
    <p:sldId id="842" r:id="rId191"/>
    <p:sldId id="843" r:id="rId192"/>
    <p:sldId id="844" r:id="rId193"/>
    <p:sldId id="845" r:id="rId194"/>
    <p:sldId id="846" r:id="rId195"/>
    <p:sldId id="847" r:id="rId196"/>
    <p:sldId id="848" r:id="rId197"/>
    <p:sldId id="849" r:id="rId198"/>
    <p:sldId id="850" r:id="rId199"/>
    <p:sldId id="851" r:id="rId200"/>
    <p:sldId id="852" r:id="rId201"/>
    <p:sldId id="853" r:id="rId202"/>
    <p:sldId id="854" r:id="rId203"/>
    <p:sldId id="855" r:id="rId204"/>
    <p:sldId id="856" r:id="rId205"/>
    <p:sldId id="857" r:id="rId206"/>
    <p:sldId id="858" r:id="rId207"/>
    <p:sldId id="859" r:id="rId208"/>
    <p:sldId id="860" r:id="rId209"/>
    <p:sldId id="861" r:id="rId210"/>
    <p:sldId id="862" r:id="rId211"/>
    <p:sldId id="863" r:id="rId212"/>
    <p:sldId id="864" r:id="rId213"/>
    <p:sldId id="865" r:id="rId214"/>
    <p:sldId id="866" r:id="rId215"/>
    <p:sldId id="867" r:id="rId216"/>
    <p:sldId id="868" r:id="rId217"/>
    <p:sldId id="869" r:id="rId218"/>
    <p:sldId id="870" r:id="rId219"/>
    <p:sldId id="871" r:id="rId220"/>
    <p:sldId id="872" r:id="rId221"/>
    <p:sldId id="873" r:id="rId222"/>
    <p:sldId id="874" r:id="rId223"/>
    <p:sldId id="875" r:id="rId224"/>
    <p:sldId id="876" r:id="rId225"/>
    <p:sldId id="877" r:id="rId226"/>
    <p:sldId id="878" r:id="rId227"/>
    <p:sldId id="879" r:id="rId228"/>
    <p:sldId id="880" r:id="rId229"/>
    <p:sldId id="881" r:id="rId230"/>
    <p:sldId id="882" r:id="rId231"/>
    <p:sldId id="883" r:id="rId232"/>
    <p:sldId id="884" r:id="rId233"/>
    <p:sldId id="885" r:id="rId234"/>
    <p:sldId id="886" r:id="rId235"/>
    <p:sldId id="887" r:id="rId236"/>
    <p:sldId id="888" r:id="rId237"/>
    <p:sldId id="889" r:id="rId238"/>
    <p:sldId id="890" r:id="rId239"/>
    <p:sldId id="891" r:id="rId240"/>
    <p:sldId id="892" r:id="rId241"/>
    <p:sldId id="893" r:id="rId242"/>
    <p:sldId id="894" r:id="rId243"/>
    <p:sldId id="895" r:id="rId244"/>
    <p:sldId id="896" r:id="rId245"/>
    <p:sldId id="897" r:id="rId246"/>
    <p:sldId id="898" r:id="rId247"/>
    <p:sldId id="899" r:id="rId248"/>
    <p:sldId id="900" r:id="rId249"/>
    <p:sldId id="901" r:id="rId250"/>
    <p:sldId id="902" r:id="rId251"/>
    <p:sldId id="287" r:id="rId252"/>
    <p:sldId id="288" r:id="rId253"/>
    <p:sldId id="289" r:id="rId254"/>
    <p:sldId id="290" r:id="rId255"/>
    <p:sldId id="291" r:id="rId256"/>
    <p:sldId id="292" r:id="rId257"/>
    <p:sldId id="293" r:id="rId258"/>
    <p:sldId id="294" r:id="rId259"/>
    <p:sldId id="295" r:id="rId260"/>
    <p:sldId id="296" r:id="rId261"/>
    <p:sldId id="297" r:id="rId262"/>
    <p:sldId id="903" r:id="rId263"/>
    <p:sldId id="667" r:id="rId264"/>
    <p:sldId id="681" r:id="rId265"/>
    <p:sldId id="684" r:id="rId266"/>
    <p:sldId id="683" r:id="rId267"/>
    <p:sldId id="904" r:id="rId268"/>
    <p:sldId id="905" r:id="rId269"/>
    <p:sldId id="686" r:id="rId270"/>
    <p:sldId id="690" r:id="rId271"/>
    <p:sldId id="687" r:id="rId272"/>
    <p:sldId id="906" r:id="rId273"/>
    <p:sldId id="688" r:id="rId274"/>
    <p:sldId id="689" r:id="rId275"/>
    <p:sldId id="692" r:id="rId276"/>
    <p:sldId id="693" r:id="rId277"/>
    <p:sldId id="907" r:id="rId278"/>
    <p:sldId id="694" r:id="rId279"/>
    <p:sldId id="700" r:id="rId280"/>
    <p:sldId id="701" r:id="rId281"/>
    <p:sldId id="908" r:id="rId282"/>
    <p:sldId id="909" r:id="rId283"/>
    <p:sldId id="910" r:id="rId284"/>
    <p:sldId id="911" r:id="rId285"/>
    <p:sldId id="912" r:id="rId286"/>
    <p:sldId id="913" r:id="rId287"/>
    <p:sldId id="914" r:id="rId288"/>
    <p:sldId id="915" r:id="rId289"/>
    <p:sldId id="916" r:id="rId290"/>
    <p:sldId id="917" r:id="rId291"/>
    <p:sldId id="918" r:id="rId292"/>
    <p:sldId id="919" r:id="rId293"/>
    <p:sldId id="920" r:id="rId294"/>
    <p:sldId id="921" r:id="rId295"/>
    <p:sldId id="922" r:id="rId296"/>
    <p:sldId id="923" r:id="rId297"/>
    <p:sldId id="924" r:id="rId298"/>
    <p:sldId id="925" r:id="rId299"/>
    <p:sldId id="926" r:id="rId300"/>
    <p:sldId id="927" r:id="rId301"/>
    <p:sldId id="928" r:id="rId302"/>
    <p:sldId id="929" r:id="rId303"/>
    <p:sldId id="930" r:id="rId304"/>
    <p:sldId id="931" r:id="rId305"/>
    <p:sldId id="932" r:id="rId306"/>
    <p:sldId id="933" r:id="rId307"/>
    <p:sldId id="934" r:id="rId308"/>
    <p:sldId id="935" r:id="rId309"/>
    <p:sldId id="936" r:id="rId310"/>
    <p:sldId id="937" r:id="rId311"/>
    <p:sldId id="938" r:id="rId312"/>
    <p:sldId id="939" r:id="rId313"/>
    <p:sldId id="940" r:id="rId314"/>
    <p:sldId id="941" r:id="rId315"/>
    <p:sldId id="942" r:id="rId316"/>
    <p:sldId id="943" r:id="rId317"/>
    <p:sldId id="944" r:id="rId318"/>
    <p:sldId id="945" r:id="rId319"/>
    <p:sldId id="946" r:id="rId320"/>
    <p:sldId id="947" r:id="rId321"/>
    <p:sldId id="948" r:id="rId322"/>
    <p:sldId id="949" r:id="rId323"/>
    <p:sldId id="950" r:id="rId324"/>
    <p:sldId id="951" r:id="rId325"/>
    <p:sldId id="952" r:id="rId326"/>
    <p:sldId id="953" r:id="rId327"/>
    <p:sldId id="655" r:id="rId328"/>
    <p:sldId id="954" r:id="rId329"/>
    <p:sldId id="955" r:id="rId330"/>
    <p:sldId id="956" r:id="rId331"/>
    <p:sldId id="957" r:id="rId332"/>
    <p:sldId id="958" r:id="rId333"/>
    <p:sldId id="959" r:id="rId334"/>
    <p:sldId id="960" r:id="rId335"/>
    <p:sldId id="961" r:id="rId336"/>
    <p:sldId id="962" r:id="rId337"/>
    <p:sldId id="963" r:id="rId338"/>
    <p:sldId id="964" r:id="rId339"/>
    <p:sldId id="965" r:id="rId340"/>
    <p:sldId id="966" r:id="rId341"/>
    <p:sldId id="967" r:id="rId342"/>
    <p:sldId id="968" r:id="rId343"/>
    <p:sldId id="969" r:id="rId344"/>
    <p:sldId id="970" r:id="rId345"/>
    <p:sldId id="971" r:id="rId346"/>
    <p:sldId id="972" r:id="rId347"/>
    <p:sldId id="973" r:id="rId348"/>
    <p:sldId id="974" r:id="rId349"/>
    <p:sldId id="975" r:id="rId350"/>
    <p:sldId id="976" r:id="rId351"/>
    <p:sldId id="977" r:id="rId352"/>
    <p:sldId id="978" r:id="rId353"/>
    <p:sldId id="979" r:id="rId354"/>
    <p:sldId id="980" r:id="rId355"/>
    <p:sldId id="981" r:id="rId356"/>
    <p:sldId id="982" r:id="rId357"/>
    <p:sldId id="983" r:id="rId358"/>
    <p:sldId id="984" r:id="rId359"/>
    <p:sldId id="985" r:id="rId360"/>
    <p:sldId id="986" r:id="rId361"/>
    <p:sldId id="987" r:id="rId362"/>
    <p:sldId id="988" r:id="rId363"/>
    <p:sldId id="989" r:id="rId364"/>
    <p:sldId id="990" r:id="rId365"/>
    <p:sldId id="991" r:id="rId366"/>
    <p:sldId id="992" r:id="rId367"/>
    <p:sldId id="993" r:id="rId368"/>
    <p:sldId id="994" r:id="rId369"/>
    <p:sldId id="995" r:id="rId370"/>
    <p:sldId id="996" r:id="rId371"/>
    <p:sldId id="997" r:id="rId372"/>
    <p:sldId id="998" r:id="rId373"/>
    <p:sldId id="999" r:id="rId374"/>
    <p:sldId id="1000" r:id="rId375"/>
    <p:sldId id="1001" r:id="rId376"/>
    <p:sldId id="1002" r:id="rId377"/>
    <p:sldId id="1003" r:id="rId378"/>
    <p:sldId id="1004" r:id="rId379"/>
    <p:sldId id="1005" r:id="rId380"/>
    <p:sldId id="1006" r:id="rId381"/>
    <p:sldId id="1007" r:id="rId382"/>
    <p:sldId id="1008" r:id="rId383"/>
    <p:sldId id="1009" r:id="rId384"/>
    <p:sldId id="1010" r:id="rId385"/>
    <p:sldId id="1011" r:id="rId386"/>
    <p:sldId id="1012" r:id="rId387"/>
    <p:sldId id="1013" r:id="rId388"/>
    <p:sldId id="1014" r:id="rId389"/>
    <p:sldId id="1015" r:id="rId390"/>
    <p:sldId id="1016" r:id="rId391"/>
    <p:sldId id="1017" r:id="rId392"/>
    <p:sldId id="1018" r:id="rId393"/>
    <p:sldId id="1019" r:id="rId394"/>
    <p:sldId id="1020" r:id="rId395"/>
    <p:sldId id="1021" r:id="rId396"/>
    <p:sldId id="1022" r:id="rId397"/>
    <p:sldId id="1023" r:id="rId398"/>
    <p:sldId id="1024" r:id="rId399"/>
    <p:sldId id="1025" r:id="rId400"/>
    <p:sldId id="1026" r:id="rId401"/>
    <p:sldId id="1027" r:id="rId402"/>
    <p:sldId id="1028" r:id="rId403"/>
    <p:sldId id="1029" r:id="rId404"/>
    <p:sldId id="1030" r:id="rId405"/>
    <p:sldId id="1031" r:id="rId406"/>
    <p:sldId id="1032" r:id="rId407"/>
    <p:sldId id="1033" r:id="rId408"/>
    <p:sldId id="1034" r:id="rId409"/>
    <p:sldId id="1035" r:id="rId410"/>
    <p:sldId id="1036" r:id="rId411"/>
    <p:sldId id="1037" r:id="rId412"/>
    <p:sldId id="1038" r:id="rId413"/>
    <p:sldId id="1039" r:id="rId414"/>
    <p:sldId id="1040" r:id="rId415"/>
    <p:sldId id="1041" r:id="rId416"/>
    <p:sldId id="1042" r:id="rId417"/>
    <p:sldId id="1043" r:id="rId418"/>
    <p:sldId id="1044" r:id="rId419"/>
    <p:sldId id="1045" r:id="rId420"/>
    <p:sldId id="1046" r:id="rId421"/>
    <p:sldId id="1047" r:id="rId422"/>
    <p:sldId id="1048" r:id="rId423"/>
    <p:sldId id="1049" r:id="rId424"/>
    <p:sldId id="1050" r:id="rId425"/>
    <p:sldId id="1051" r:id="rId426"/>
    <p:sldId id="1052" r:id="rId427"/>
    <p:sldId id="1053" r:id="rId428"/>
    <p:sldId id="1054" r:id="rId429"/>
    <p:sldId id="1055" r:id="rId430"/>
    <p:sldId id="1056" r:id="rId431"/>
    <p:sldId id="1057" r:id="rId432"/>
    <p:sldId id="1058" r:id="rId433"/>
    <p:sldId id="1059" r:id="rId434"/>
    <p:sldId id="1060" r:id="rId435"/>
    <p:sldId id="1061" r:id="rId436"/>
    <p:sldId id="1062" r:id="rId437"/>
    <p:sldId id="1063" r:id="rId438"/>
    <p:sldId id="1064" r:id="rId439"/>
    <p:sldId id="1065" r:id="rId440"/>
    <p:sldId id="1066" r:id="rId441"/>
    <p:sldId id="1067" r:id="rId442"/>
    <p:sldId id="1068" r:id="rId443"/>
    <p:sldId id="1069" r:id="rId444"/>
    <p:sldId id="1070" r:id="rId445"/>
    <p:sldId id="1071" r:id="rId446"/>
    <p:sldId id="1072" r:id="rId447"/>
    <p:sldId id="1073" r:id="rId448"/>
    <p:sldId id="1074" r:id="rId449"/>
    <p:sldId id="1075" r:id="rId450"/>
    <p:sldId id="1076" r:id="rId451"/>
    <p:sldId id="1077" r:id="rId452"/>
    <p:sldId id="1078" r:id="rId453"/>
    <p:sldId id="1079" r:id="rId454"/>
    <p:sldId id="1080" r:id="rId455"/>
    <p:sldId id="1081" r:id="rId456"/>
    <p:sldId id="1082" r:id="rId457"/>
    <p:sldId id="1083" r:id="rId458"/>
    <p:sldId id="1084" r:id="rId459"/>
    <p:sldId id="1085" r:id="rId460"/>
    <p:sldId id="1086" r:id="rId461"/>
    <p:sldId id="1087" r:id="rId462"/>
    <p:sldId id="1088" r:id="rId463"/>
    <p:sldId id="1089" r:id="rId464"/>
    <p:sldId id="1090" r:id="rId465"/>
    <p:sldId id="1091" r:id="rId466"/>
    <p:sldId id="1092" r:id="rId467"/>
    <p:sldId id="1093" r:id="rId468"/>
    <p:sldId id="1094" r:id="rId469"/>
    <p:sldId id="1095" r:id="rId470"/>
    <p:sldId id="1096" r:id="rId471"/>
    <p:sldId id="1097" r:id="rId472"/>
    <p:sldId id="1098" r:id="rId473"/>
    <p:sldId id="1099" r:id="rId474"/>
    <p:sldId id="1100" r:id="rId475"/>
    <p:sldId id="1101" r:id="rId476"/>
    <p:sldId id="1102" r:id="rId477"/>
    <p:sldId id="1103" r:id="rId478"/>
    <p:sldId id="1104" r:id="rId479"/>
    <p:sldId id="1105" r:id="rId480"/>
    <p:sldId id="1106" r:id="rId481"/>
    <p:sldId id="1107" r:id="rId482"/>
    <p:sldId id="1108" r:id="rId483"/>
    <p:sldId id="1109" r:id="rId484"/>
    <p:sldId id="1110" r:id="rId485"/>
    <p:sldId id="1111" r:id="rId486"/>
    <p:sldId id="1112" r:id="rId487"/>
    <p:sldId id="1113" r:id="rId488"/>
    <p:sldId id="1114" r:id="rId489"/>
    <p:sldId id="1115" r:id="rId490"/>
    <p:sldId id="1116" r:id="rId491"/>
    <p:sldId id="1117" r:id="rId492"/>
    <p:sldId id="1118" r:id="rId493"/>
    <p:sldId id="1119" r:id="rId494"/>
    <p:sldId id="1120" r:id="rId495"/>
    <p:sldId id="1121" r:id="rId496"/>
    <p:sldId id="1122" r:id="rId497"/>
    <p:sldId id="1123" r:id="rId498"/>
    <p:sldId id="1124" r:id="rId499"/>
    <p:sldId id="1125" r:id="rId500"/>
    <p:sldId id="1126" r:id="rId501"/>
    <p:sldId id="1127" r:id="rId502"/>
    <p:sldId id="1128" r:id="rId503"/>
    <p:sldId id="1129" r:id="rId504"/>
    <p:sldId id="1130" r:id="rId505"/>
    <p:sldId id="1131" r:id="rId506"/>
    <p:sldId id="1132" r:id="rId507"/>
    <p:sldId id="1133" r:id="rId508"/>
    <p:sldId id="1134" r:id="rId509"/>
    <p:sldId id="1135" r:id="rId510"/>
    <p:sldId id="1136" r:id="rId511"/>
    <p:sldId id="1137" r:id="rId512"/>
    <p:sldId id="1138" r:id="rId513"/>
    <p:sldId id="1139" r:id="rId514"/>
    <p:sldId id="1140" r:id="rId515"/>
    <p:sldId id="1141" r:id="rId516"/>
    <p:sldId id="1142" r:id="rId517"/>
    <p:sldId id="1143" r:id="rId518"/>
    <p:sldId id="1144" r:id="rId519"/>
    <p:sldId id="1145" r:id="rId520"/>
    <p:sldId id="1146" r:id="rId521"/>
    <p:sldId id="1147" r:id="rId522"/>
    <p:sldId id="1148" r:id="rId523"/>
    <p:sldId id="1149" r:id="rId524"/>
    <p:sldId id="1150" r:id="rId525"/>
    <p:sldId id="1151" r:id="rId526"/>
    <p:sldId id="1152" r:id="rId527"/>
    <p:sldId id="1153" r:id="rId528"/>
    <p:sldId id="1154" r:id="rId529"/>
    <p:sldId id="1155" r:id="rId530"/>
    <p:sldId id="1156" r:id="rId531"/>
    <p:sldId id="1157" r:id="rId532"/>
    <p:sldId id="1158" r:id="rId533"/>
    <p:sldId id="1159" r:id="rId534"/>
    <p:sldId id="1160" r:id="rId535"/>
    <p:sldId id="1161" r:id="rId536"/>
    <p:sldId id="1162" r:id="rId537"/>
    <p:sldId id="1163" r:id="rId538"/>
    <p:sldId id="1164" r:id="rId539"/>
    <p:sldId id="1165" r:id="rId540"/>
    <p:sldId id="1166" r:id="rId541"/>
    <p:sldId id="1167" r:id="rId542"/>
    <p:sldId id="1168" r:id="rId543"/>
    <p:sldId id="363" r:id="rId544"/>
    <p:sldId id="1169" r:id="rId545"/>
    <p:sldId id="1170" r:id="rId546"/>
    <p:sldId id="1171" r:id="rId547"/>
    <p:sldId id="1172" r:id="rId548"/>
    <p:sldId id="1173" r:id="rId549"/>
    <p:sldId id="1174" r:id="rId550"/>
    <p:sldId id="1175" r:id="rId551"/>
    <p:sldId id="1176" r:id="rId552"/>
    <p:sldId id="1177" r:id="rId553"/>
    <p:sldId id="1178" r:id="rId554"/>
    <p:sldId id="300" r:id="rId555"/>
    <p:sldId id="301" r:id="rId556"/>
    <p:sldId id="302" r:id="rId557"/>
    <p:sldId id="303" r:id="rId558"/>
    <p:sldId id="304" r:id="rId559"/>
    <p:sldId id="305" r:id="rId560"/>
    <p:sldId id="306" r:id="rId561"/>
    <p:sldId id="307" r:id="rId562"/>
    <p:sldId id="308" r:id="rId563"/>
    <p:sldId id="309" r:id="rId564"/>
    <p:sldId id="310" r:id="rId565"/>
    <p:sldId id="311" r:id="rId566"/>
    <p:sldId id="312" r:id="rId567"/>
    <p:sldId id="313" r:id="rId568"/>
    <p:sldId id="314" r:id="rId569"/>
    <p:sldId id="365" r:id="rId570"/>
    <p:sldId id="315" r:id="rId571"/>
    <p:sldId id="364" r:id="rId572"/>
    <p:sldId id="316" r:id="rId573"/>
    <p:sldId id="317" r:id="rId574"/>
    <p:sldId id="318" r:id="rId575"/>
    <p:sldId id="319" r:id="rId576"/>
    <p:sldId id="320" r:id="rId577"/>
    <p:sldId id="322" r:id="rId578"/>
    <p:sldId id="323" r:id="rId579"/>
    <p:sldId id="324" r:id="rId580"/>
    <p:sldId id="325" r:id="rId581"/>
    <p:sldId id="326" r:id="rId582"/>
    <p:sldId id="327" r:id="rId583"/>
    <p:sldId id="328" r:id="rId584"/>
    <p:sldId id="329" r:id="rId585"/>
    <p:sldId id="330" r:id="rId586"/>
    <p:sldId id="331" r:id="rId587"/>
    <p:sldId id="332" r:id="rId588"/>
    <p:sldId id="333" r:id="rId589"/>
    <p:sldId id="334" r:id="rId590"/>
    <p:sldId id="335" r:id="rId591"/>
    <p:sldId id="336" r:id="rId592"/>
    <p:sldId id="337" r:id="rId593"/>
    <p:sldId id="338" r:id="rId594"/>
    <p:sldId id="339" r:id="rId595"/>
    <p:sldId id="340" r:id="rId596"/>
    <p:sldId id="341" r:id="rId597"/>
    <p:sldId id="342" r:id="rId598"/>
    <p:sldId id="367" r:id="rId599"/>
    <p:sldId id="343" r:id="rId600"/>
    <p:sldId id="344" r:id="rId601"/>
    <p:sldId id="345" r:id="rId602"/>
    <p:sldId id="346" r:id="rId603"/>
    <p:sldId id="359" r:id="rId604"/>
    <p:sldId id="360" r:id="rId605"/>
    <p:sldId id="347" r:id="rId606"/>
    <p:sldId id="348" r:id="rId607"/>
    <p:sldId id="349" r:id="rId608"/>
    <p:sldId id="350" r:id="rId609"/>
    <p:sldId id="351" r:id="rId610"/>
    <p:sldId id="352" r:id="rId611"/>
    <p:sldId id="353" r:id="rId612"/>
    <p:sldId id="354" r:id="rId613"/>
    <p:sldId id="356" r:id="rId614"/>
    <p:sldId id="361" r:id="rId615"/>
    <p:sldId id="366" r:id="rId616"/>
    <p:sldId id="368" r:id="rId617"/>
    <p:sldId id="1179" r:id="rId618"/>
    <p:sldId id="1180" r:id="rId619"/>
    <p:sldId id="1181" r:id="rId620"/>
    <p:sldId id="1182" r:id="rId621"/>
    <p:sldId id="1183" r:id="rId622"/>
    <p:sldId id="1184" r:id="rId623"/>
    <p:sldId id="1185" r:id="rId624"/>
    <p:sldId id="1186" r:id="rId625"/>
    <p:sldId id="1187" r:id="rId626"/>
    <p:sldId id="1188" r:id="rId627"/>
    <p:sldId id="1189" r:id="rId628"/>
    <p:sldId id="1190" r:id="rId629"/>
    <p:sldId id="1191" r:id="rId630"/>
    <p:sldId id="1192" r:id="rId631"/>
    <p:sldId id="1193" r:id="rId6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1" clrIdx="0">
    <p:extLst>
      <p:ext uri="{19B8F6BF-5375-455C-9EA6-DF929625EA0E}">
        <p15:presenceInfo xmlns:p15="http://schemas.microsoft.com/office/powerpoint/2012/main" userId="Windows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ECE9E0"/>
    <a:srgbClr val="FFFF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230" autoAdjust="0"/>
    <p:restoredTop sz="94660"/>
  </p:normalViewPr>
  <p:slideViewPr>
    <p:cSldViewPr snapToGrid="0">
      <p:cViewPr varScale="1">
        <p:scale>
          <a:sx n="96" d="100"/>
          <a:sy n="96" d="100"/>
        </p:scale>
        <p:origin x="1048" y="56"/>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629" Type="http://schemas.openxmlformats.org/officeDocument/2006/relationships/slide" Target="slides/slide628.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slide" Target="slides/slide552.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620" Type="http://schemas.openxmlformats.org/officeDocument/2006/relationships/slide" Target="slides/slide619.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564" Type="http://schemas.openxmlformats.org/officeDocument/2006/relationships/slide" Target="slides/slide563.xml"/><Relationship Id="rId424" Type="http://schemas.openxmlformats.org/officeDocument/2006/relationships/slide" Target="slides/slide423.xml"/><Relationship Id="rId631" Type="http://schemas.openxmlformats.org/officeDocument/2006/relationships/slide" Target="slides/slide630.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575" Type="http://schemas.openxmlformats.org/officeDocument/2006/relationships/slide" Target="slides/slide574.xml"/><Relationship Id="rId228" Type="http://schemas.openxmlformats.org/officeDocument/2006/relationships/slide" Target="slides/slide227.xml"/><Relationship Id="rId435" Type="http://schemas.openxmlformats.org/officeDocument/2006/relationships/slide" Target="slides/slide434.xml"/><Relationship Id="rId281" Type="http://schemas.openxmlformats.org/officeDocument/2006/relationships/slide" Target="slides/slide280.xml"/><Relationship Id="rId502" Type="http://schemas.openxmlformats.org/officeDocument/2006/relationships/slide" Target="slides/slide501.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86" Type="http://schemas.openxmlformats.org/officeDocument/2006/relationships/slide" Target="slides/slide585.xml"/><Relationship Id="rId7" Type="http://schemas.openxmlformats.org/officeDocument/2006/relationships/slide" Target="slides/slide6.xml"/><Relationship Id="rId239" Type="http://schemas.openxmlformats.org/officeDocument/2006/relationships/slide" Target="slides/slide238.xml"/><Relationship Id="rId446" Type="http://schemas.openxmlformats.org/officeDocument/2006/relationships/slide" Target="slides/slide445.xml"/><Relationship Id="rId292" Type="http://schemas.openxmlformats.org/officeDocument/2006/relationships/slide" Target="slides/slide291.xml"/><Relationship Id="rId306" Type="http://schemas.openxmlformats.org/officeDocument/2006/relationships/slide" Target="slides/slide305.xml"/><Relationship Id="rId87" Type="http://schemas.openxmlformats.org/officeDocument/2006/relationships/slide" Target="slides/slide86.xml"/><Relationship Id="rId513" Type="http://schemas.openxmlformats.org/officeDocument/2006/relationships/slide" Target="slides/slide512.xml"/><Relationship Id="rId597" Type="http://schemas.openxmlformats.org/officeDocument/2006/relationships/slide" Target="slides/slide596.xml"/><Relationship Id="rId152" Type="http://schemas.openxmlformats.org/officeDocument/2006/relationships/slide" Target="slides/slide151.xml"/><Relationship Id="rId457" Type="http://schemas.openxmlformats.org/officeDocument/2006/relationships/slide" Target="slides/slide456.xml"/><Relationship Id="rId14" Type="http://schemas.openxmlformats.org/officeDocument/2006/relationships/slide" Target="slides/slide13.xml"/><Relationship Id="rId317" Type="http://schemas.openxmlformats.org/officeDocument/2006/relationships/slide" Target="slides/slide316.xml"/><Relationship Id="rId524" Type="http://schemas.openxmlformats.org/officeDocument/2006/relationships/slide" Target="slides/slide523.xml"/><Relationship Id="rId98" Type="http://schemas.openxmlformats.org/officeDocument/2006/relationships/slide" Target="slides/slide97.xml"/><Relationship Id="rId163" Type="http://schemas.openxmlformats.org/officeDocument/2006/relationships/slide" Target="slides/slide162.xml"/><Relationship Id="rId370" Type="http://schemas.openxmlformats.org/officeDocument/2006/relationships/slide" Target="slides/slide369.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328" Type="http://schemas.openxmlformats.org/officeDocument/2006/relationships/slide" Target="slides/slide327.xml"/><Relationship Id="rId535" Type="http://schemas.openxmlformats.org/officeDocument/2006/relationships/slide" Target="slides/slide534.xml"/><Relationship Id="rId174" Type="http://schemas.openxmlformats.org/officeDocument/2006/relationships/slide" Target="slides/slide173.xml"/><Relationship Id="rId381" Type="http://schemas.openxmlformats.org/officeDocument/2006/relationships/slide" Target="slides/slide380.xml"/><Relationship Id="rId602" Type="http://schemas.openxmlformats.org/officeDocument/2006/relationships/slide" Target="slides/slide601.xml"/><Relationship Id="rId241" Type="http://schemas.openxmlformats.org/officeDocument/2006/relationships/slide" Target="slides/slide240.xml"/><Relationship Id="rId479" Type="http://schemas.openxmlformats.org/officeDocument/2006/relationships/slide" Target="slides/slide478.xml"/><Relationship Id="rId36" Type="http://schemas.openxmlformats.org/officeDocument/2006/relationships/slide" Target="slides/slide35.xml"/><Relationship Id="rId339" Type="http://schemas.openxmlformats.org/officeDocument/2006/relationships/slide" Target="slides/slide338.xml"/><Relationship Id="rId546" Type="http://schemas.openxmlformats.org/officeDocument/2006/relationships/slide" Target="slides/slide545.xml"/><Relationship Id="rId101" Type="http://schemas.openxmlformats.org/officeDocument/2006/relationships/slide" Target="slides/slide100.xml"/><Relationship Id="rId185" Type="http://schemas.openxmlformats.org/officeDocument/2006/relationships/slide" Target="slides/slide184.xml"/><Relationship Id="rId406" Type="http://schemas.openxmlformats.org/officeDocument/2006/relationships/slide" Target="slides/slide405.xml"/><Relationship Id="rId392" Type="http://schemas.openxmlformats.org/officeDocument/2006/relationships/slide" Target="slides/slide391.xml"/><Relationship Id="rId613" Type="http://schemas.openxmlformats.org/officeDocument/2006/relationships/slide" Target="slides/slide612.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slide" Target="slides/slide556.xml"/><Relationship Id="rId599" Type="http://schemas.openxmlformats.org/officeDocument/2006/relationships/slide" Target="slides/slide598.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624" Type="http://schemas.openxmlformats.org/officeDocument/2006/relationships/slide" Target="slides/slide623.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568" Type="http://schemas.openxmlformats.org/officeDocument/2006/relationships/slide" Target="slides/slide567.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635" Type="http://schemas.openxmlformats.org/officeDocument/2006/relationships/presProps" Target="presProps.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579" Type="http://schemas.openxmlformats.org/officeDocument/2006/relationships/slide" Target="slides/slide578.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590" Type="http://schemas.openxmlformats.org/officeDocument/2006/relationships/slide" Target="slides/slide589.xml"/><Relationship Id="rId604" Type="http://schemas.openxmlformats.org/officeDocument/2006/relationships/slide" Target="slides/slide603.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615" Type="http://schemas.openxmlformats.org/officeDocument/2006/relationships/slide" Target="slides/slide614.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559" Type="http://schemas.openxmlformats.org/officeDocument/2006/relationships/slide" Target="slides/slide558.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570" Type="http://schemas.openxmlformats.org/officeDocument/2006/relationships/slide" Target="slides/slide569.xml"/><Relationship Id="rId626" Type="http://schemas.openxmlformats.org/officeDocument/2006/relationships/slide" Target="slides/slide625.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581" Type="http://schemas.openxmlformats.org/officeDocument/2006/relationships/slide" Target="slides/slide580.xml"/><Relationship Id="rId71" Type="http://schemas.openxmlformats.org/officeDocument/2006/relationships/slide" Target="slides/slide70.xml"/><Relationship Id="rId234" Type="http://schemas.openxmlformats.org/officeDocument/2006/relationships/slide" Target="slides/slide233.xml"/><Relationship Id="rId637"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592" Type="http://schemas.openxmlformats.org/officeDocument/2006/relationships/slide" Target="slides/slide591.xml"/><Relationship Id="rId606" Type="http://schemas.openxmlformats.org/officeDocument/2006/relationships/slide" Target="slides/slide605.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561" Type="http://schemas.openxmlformats.org/officeDocument/2006/relationships/slide" Target="slides/slide560.xml"/><Relationship Id="rId617" Type="http://schemas.openxmlformats.org/officeDocument/2006/relationships/slide" Target="slides/slide616.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572" Type="http://schemas.openxmlformats.org/officeDocument/2006/relationships/slide" Target="slides/slide571.xml"/><Relationship Id="rId628" Type="http://schemas.openxmlformats.org/officeDocument/2006/relationships/slide" Target="slides/slide627.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583" Type="http://schemas.openxmlformats.org/officeDocument/2006/relationships/slide" Target="slides/slide582.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594" Type="http://schemas.openxmlformats.org/officeDocument/2006/relationships/slide" Target="slides/slide593.xml"/><Relationship Id="rId608" Type="http://schemas.openxmlformats.org/officeDocument/2006/relationships/slide" Target="slides/slide60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563" Type="http://schemas.openxmlformats.org/officeDocument/2006/relationships/slide" Target="slides/slide562.xml"/><Relationship Id="rId619" Type="http://schemas.openxmlformats.org/officeDocument/2006/relationships/slide" Target="slides/slide61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630" Type="http://schemas.openxmlformats.org/officeDocument/2006/relationships/slide" Target="slides/slide629.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574" Type="http://schemas.openxmlformats.org/officeDocument/2006/relationships/slide" Target="slides/slide573.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585" Type="http://schemas.openxmlformats.org/officeDocument/2006/relationships/slide" Target="slides/slide584.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610" Type="http://schemas.openxmlformats.org/officeDocument/2006/relationships/slide" Target="slides/slide609.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slide" Target="slides/slide553.xml"/><Relationship Id="rId596" Type="http://schemas.openxmlformats.org/officeDocument/2006/relationships/slide" Target="slides/slide595.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621" Type="http://schemas.openxmlformats.org/officeDocument/2006/relationships/slide" Target="slides/slide620.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565" Type="http://schemas.openxmlformats.org/officeDocument/2006/relationships/slide" Target="slides/slide564.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632" Type="http://schemas.openxmlformats.org/officeDocument/2006/relationships/slide" Target="slides/slide631.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576" Type="http://schemas.openxmlformats.org/officeDocument/2006/relationships/slide" Target="slides/slide575.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601" Type="http://schemas.openxmlformats.org/officeDocument/2006/relationships/slide" Target="slides/slide600.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587" Type="http://schemas.openxmlformats.org/officeDocument/2006/relationships/slide" Target="slides/slide586.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612" Type="http://schemas.openxmlformats.org/officeDocument/2006/relationships/slide" Target="slides/slide611.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slide" Target="slides/slide555.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598" Type="http://schemas.openxmlformats.org/officeDocument/2006/relationships/slide" Target="slides/slide597.xml"/><Relationship Id="rId220" Type="http://schemas.openxmlformats.org/officeDocument/2006/relationships/slide" Target="slides/slide219.xml"/><Relationship Id="rId458" Type="http://schemas.openxmlformats.org/officeDocument/2006/relationships/slide" Target="slides/slide457.xml"/><Relationship Id="rId623" Type="http://schemas.openxmlformats.org/officeDocument/2006/relationships/slide" Target="slides/slide622.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567" Type="http://schemas.openxmlformats.org/officeDocument/2006/relationships/slide" Target="slides/slide566.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634" Type="http://schemas.openxmlformats.org/officeDocument/2006/relationships/commentAuthors" Target="commentAuthors.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578" Type="http://schemas.openxmlformats.org/officeDocument/2006/relationships/slide" Target="slides/slide577.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603" Type="http://schemas.openxmlformats.org/officeDocument/2006/relationships/slide" Target="slides/slide602.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589" Type="http://schemas.openxmlformats.org/officeDocument/2006/relationships/slide" Target="slides/slide588.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614" Type="http://schemas.openxmlformats.org/officeDocument/2006/relationships/slide" Target="slides/slide613.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558" Type="http://schemas.openxmlformats.org/officeDocument/2006/relationships/slide" Target="slides/slide557.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625" Type="http://schemas.openxmlformats.org/officeDocument/2006/relationships/slide" Target="slides/slide624.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569" Type="http://schemas.openxmlformats.org/officeDocument/2006/relationships/slide" Target="slides/slide568.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580" Type="http://schemas.openxmlformats.org/officeDocument/2006/relationships/slide" Target="slides/slide579.xml"/><Relationship Id="rId636" Type="http://schemas.openxmlformats.org/officeDocument/2006/relationships/viewProps" Target="viewProps.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591" Type="http://schemas.openxmlformats.org/officeDocument/2006/relationships/slide" Target="slides/slide590.xml"/><Relationship Id="rId605" Type="http://schemas.openxmlformats.org/officeDocument/2006/relationships/slide" Target="slides/slide604.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560" Type="http://schemas.openxmlformats.org/officeDocument/2006/relationships/slide" Target="slides/slide559.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616" Type="http://schemas.openxmlformats.org/officeDocument/2006/relationships/slide" Target="slides/slide615.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571" Type="http://schemas.openxmlformats.org/officeDocument/2006/relationships/slide" Target="slides/slide570.xml"/><Relationship Id="rId627" Type="http://schemas.openxmlformats.org/officeDocument/2006/relationships/slide" Target="slides/slide626.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582" Type="http://schemas.openxmlformats.org/officeDocument/2006/relationships/slide" Target="slides/slide581.xml"/><Relationship Id="rId638" Type="http://schemas.openxmlformats.org/officeDocument/2006/relationships/tableStyles" Target="tableStyles.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593" Type="http://schemas.openxmlformats.org/officeDocument/2006/relationships/slide" Target="slides/slide592.xml"/><Relationship Id="rId607" Type="http://schemas.openxmlformats.org/officeDocument/2006/relationships/slide" Target="slides/slide606.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562" Type="http://schemas.openxmlformats.org/officeDocument/2006/relationships/slide" Target="slides/slide561.xml"/><Relationship Id="rId618" Type="http://schemas.openxmlformats.org/officeDocument/2006/relationships/slide" Target="slides/slide617.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573" Type="http://schemas.openxmlformats.org/officeDocument/2006/relationships/slide" Target="slides/slide572.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84" Type="http://schemas.openxmlformats.org/officeDocument/2006/relationships/slide" Target="slides/slide583.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609" Type="http://schemas.openxmlformats.org/officeDocument/2006/relationships/slide" Target="slides/slide608.xml"/><Relationship Id="rId85" Type="http://schemas.openxmlformats.org/officeDocument/2006/relationships/slide" Target="slides/slide84.xml"/><Relationship Id="rId150" Type="http://schemas.openxmlformats.org/officeDocument/2006/relationships/slide" Target="slides/slide149.xml"/><Relationship Id="rId595" Type="http://schemas.openxmlformats.org/officeDocument/2006/relationships/slide" Target="slides/slide594.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 Id="rId259" Type="http://schemas.openxmlformats.org/officeDocument/2006/relationships/slide" Target="slides/slide258.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326" Type="http://schemas.openxmlformats.org/officeDocument/2006/relationships/slide" Target="slides/slide325.xml"/><Relationship Id="rId533" Type="http://schemas.openxmlformats.org/officeDocument/2006/relationships/slide" Target="slides/slide532.xml"/><Relationship Id="rId172" Type="http://schemas.openxmlformats.org/officeDocument/2006/relationships/slide" Target="slides/slide171.xml"/><Relationship Id="rId477" Type="http://schemas.openxmlformats.org/officeDocument/2006/relationships/slide" Target="slides/slide476.xml"/><Relationship Id="rId600" Type="http://schemas.openxmlformats.org/officeDocument/2006/relationships/slide" Target="slides/slide599.xml"/><Relationship Id="rId337" Type="http://schemas.openxmlformats.org/officeDocument/2006/relationships/slide" Target="slides/slide336.xml"/><Relationship Id="rId34" Type="http://schemas.openxmlformats.org/officeDocument/2006/relationships/slide" Target="slides/slide33.xml"/><Relationship Id="rId544" Type="http://schemas.openxmlformats.org/officeDocument/2006/relationships/slide" Target="slides/slide543.xml"/><Relationship Id="rId183" Type="http://schemas.openxmlformats.org/officeDocument/2006/relationships/slide" Target="slides/slide182.xml"/><Relationship Id="rId390" Type="http://schemas.openxmlformats.org/officeDocument/2006/relationships/slide" Target="slides/slide389.xml"/><Relationship Id="rId404" Type="http://schemas.openxmlformats.org/officeDocument/2006/relationships/slide" Target="slides/slide403.xml"/><Relationship Id="rId611" Type="http://schemas.openxmlformats.org/officeDocument/2006/relationships/slide" Target="slides/slide610.xml"/><Relationship Id="rId250" Type="http://schemas.openxmlformats.org/officeDocument/2006/relationships/slide" Target="slides/slide249.xml"/><Relationship Id="rId488" Type="http://schemas.openxmlformats.org/officeDocument/2006/relationships/slide" Target="slides/slide487.xml"/><Relationship Id="rId45" Type="http://schemas.openxmlformats.org/officeDocument/2006/relationships/slide" Target="slides/slide44.xml"/><Relationship Id="rId110" Type="http://schemas.openxmlformats.org/officeDocument/2006/relationships/slide" Target="slides/slide109.xml"/><Relationship Id="rId348" Type="http://schemas.openxmlformats.org/officeDocument/2006/relationships/slide" Target="slides/slide347.xml"/><Relationship Id="rId555" Type="http://schemas.openxmlformats.org/officeDocument/2006/relationships/slide" Target="slides/slide554.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622" Type="http://schemas.openxmlformats.org/officeDocument/2006/relationships/slide" Target="slides/slide621.xml"/><Relationship Id="rId261" Type="http://schemas.openxmlformats.org/officeDocument/2006/relationships/slide" Target="slides/slide260.xml"/><Relationship Id="rId499" Type="http://schemas.openxmlformats.org/officeDocument/2006/relationships/slide" Target="slides/slide498.xml"/><Relationship Id="rId56" Type="http://schemas.openxmlformats.org/officeDocument/2006/relationships/slide" Target="slides/slide55.xml"/><Relationship Id="rId359" Type="http://schemas.openxmlformats.org/officeDocument/2006/relationships/slide" Target="slides/slide358.xml"/><Relationship Id="rId566" Type="http://schemas.openxmlformats.org/officeDocument/2006/relationships/slide" Target="slides/slide565.xml"/><Relationship Id="rId121" Type="http://schemas.openxmlformats.org/officeDocument/2006/relationships/slide" Target="slides/slide120.xml"/><Relationship Id="rId219" Type="http://schemas.openxmlformats.org/officeDocument/2006/relationships/slide" Target="slides/slide218.xml"/><Relationship Id="rId426" Type="http://schemas.openxmlformats.org/officeDocument/2006/relationships/slide" Target="slides/slide425.xml"/><Relationship Id="rId633" Type="http://schemas.openxmlformats.org/officeDocument/2006/relationships/notesMaster" Target="notesMasters/notesMaster1.xml"/><Relationship Id="rId67" Type="http://schemas.openxmlformats.org/officeDocument/2006/relationships/slide" Target="slides/slide66.xml"/><Relationship Id="rId272" Type="http://schemas.openxmlformats.org/officeDocument/2006/relationships/slide" Target="slides/slide271.xml"/><Relationship Id="rId577" Type="http://schemas.openxmlformats.org/officeDocument/2006/relationships/slide" Target="slides/slide576.xml"/><Relationship Id="rId132" Type="http://schemas.openxmlformats.org/officeDocument/2006/relationships/slide" Target="slides/slide131.xml"/><Relationship Id="rId437" Type="http://schemas.openxmlformats.org/officeDocument/2006/relationships/slide" Target="slides/slide436.xml"/><Relationship Id="rId283" Type="http://schemas.openxmlformats.org/officeDocument/2006/relationships/slide" Target="slides/slide282.xml"/><Relationship Id="rId490" Type="http://schemas.openxmlformats.org/officeDocument/2006/relationships/slide" Target="slides/slide489.xml"/><Relationship Id="rId504" Type="http://schemas.openxmlformats.org/officeDocument/2006/relationships/slide" Target="slides/slide503.xml"/><Relationship Id="rId78" Type="http://schemas.openxmlformats.org/officeDocument/2006/relationships/slide" Target="slides/slide77.xml"/><Relationship Id="rId143" Type="http://schemas.openxmlformats.org/officeDocument/2006/relationships/slide" Target="slides/slide142.xml"/><Relationship Id="rId350" Type="http://schemas.openxmlformats.org/officeDocument/2006/relationships/slide" Target="slides/slide349.xml"/><Relationship Id="rId588" Type="http://schemas.openxmlformats.org/officeDocument/2006/relationships/slide" Target="slides/slide587.xml"/><Relationship Id="rId9" Type="http://schemas.openxmlformats.org/officeDocument/2006/relationships/slide" Target="slides/slide8.xml"/><Relationship Id="rId210" Type="http://schemas.openxmlformats.org/officeDocument/2006/relationships/slide" Target="slides/slide209.xml"/><Relationship Id="rId448" Type="http://schemas.openxmlformats.org/officeDocument/2006/relationships/slide" Target="slides/slide4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6/17/2024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35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3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37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37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37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38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39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39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4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47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47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47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47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47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4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47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47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47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47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48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48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48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48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48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4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48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48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5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5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5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5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5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5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539.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5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541.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542.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543.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61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617.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618.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62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62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62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6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62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62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62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62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63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6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31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31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5002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7851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373</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7647bd80a2_0_0: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17647bd80a2_0_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380</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136</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562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392</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18076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418</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470</a:t>
            </a:fld>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3" name="Google Shape;133;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1" name="Google Shape;171;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89421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p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p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3" name="Google Shape;253;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10: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1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1: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5" name="Google Shape;335;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1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4" name="Google Shape;344;p1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1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1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175</a:t>
            </a:fld>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487</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533</a:t>
            </a:fld>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p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 name="Google Shape;182;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5225" y="1241425"/>
            <a:ext cx="4467225"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B0CF2-7F87-4E02-A248-870047730F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527984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209193a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13209193ac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305734695"/>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617</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2559371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fd38ae81f6_1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gfd38ae81f6_1_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538471203"/>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fd38ae81f6_1_147: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gfd38ae81f6_1_14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0650829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fd38ae81f6_1_172: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2" name="Google Shape;202;gfd38ae81f6_1_17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00029697"/>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fd38ae81f6_1_193: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d38ae81f6_1_19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5020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fd38ae81f6_1_211: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gfd38ae81f6_1_21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558136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fd38ae81f6_1_228: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fd38ae81f6_1_22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6314897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fd38ae81f6_1_116: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gfd38ae81f6_1_11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4447635"/>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fd38ae81f6_1_244: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8" name="Google Shape;298;gfd38ae81f6_1_24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4305993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209193a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13209193ac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72043849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13209193acc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g13209193acc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extLst>
      <p:ext uri="{BB962C8B-B14F-4D97-AF65-F5344CB8AC3E}">
        <p14:creationId xmlns:p14="http://schemas.microsoft.com/office/powerpoint/2010/main" val="1328223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p4: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181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5372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53913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071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374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1785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5" name="Google Shape;185;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30</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4" name="Google Shape;214;p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p9: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8" name="Google Shape;268;p9: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0: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1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11: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4" name="Google Shape;324;p1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p1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1" name="Google Shape;351;p1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1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7" name="Google Shape;407;p1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p1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p1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p1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1" name="Google Shape;441;p1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1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1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1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9" name="Google Shape;459;p1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p19: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1" name="Google Shape;471;p19: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0: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2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2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2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4" name="Google Shape;534;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2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p2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p2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p2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2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9" name="Google Shape;559;p2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2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2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220</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5" name="Google Shape;125;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2" name="Google Shape;132;p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5: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 name="Google Shape;139;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6: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 name="Google Shape;146;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p7: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 name="Google Shape;153;p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8: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1" name="Google Shape;161;p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9: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9: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0: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1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1" name="Google Shape;191;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12: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0" name="Google Shape;200;p1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3: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7" name="Google Shape;207;p1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234</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p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726317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2" name="Google Shape;152;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4" name="Google Shape;164;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3" name="Google Shape;173;p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9: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7" name="Google Shape;217;p9: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0: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1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2" name="Google Shape;302;p1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p1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9" name="Google Shape;319;p1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6" name="Google Shape;326;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 name="Google Shape;14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1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p1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2" name="Google Shape;342;p1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1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1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20: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8" name="Google Shape;388;p2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21: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p2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p22: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1" name="Google Shape;421;p22: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3" name="Google Shape;433;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4: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2" name="Google Shape;442;p24: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p2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9" name="Google Shape;449;p2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5: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2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6" name="Google Shape;456;p2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p27: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3" name="Google Shape;463;p27: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28: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8" name="Google Shape;488;p28: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262</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292</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2968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311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26817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3047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329</a:t>
            </a:fld>
            <a:endParaRPr lang="en-US" dirty="0"/>
          </a:p>
        </p:txBody>
      </p:sp>
    </p:spTree>
    <p:extLst>
      <p:ext uri="{BB962C8B-B14F-4D97-AF65-F5344CB8AC3E}">
        <p14:creationId xmlns:p14="http://schemas.microsoft.com/office/powerpoint/2010/main" val="1495133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10" name="Group 9"/>
          <p:cNvGrpSpPr/>
          <p:nvPr/>
        </p:nvGrpSpPr>
        <p:grpSpPr>
          <a:xfrm>
            <a:off x="0" y="6208894"/>
            <a:ext cx="9144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userDrawn="1"/>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14250E0-0183-4A43-B30F-191EAF882E72}" type="datetime1">
              <a:rPr lang="en-US" smtClean="0"/>
              <a:t>6/17/2024</a:t>
            </a:fld>
            <a:endParaRPr lang="en-US"/>
          </a:p>
        </p:txBody>
      </p:sp>
      <p:sp>
        <p:nvSpPr>
          <p:cNvPr id="19" name="Footer Placeholder 18"/>
          <p:cNvSpPr>
            <a:spLocks noGrp="1"/>
          </p:cNvSpPr>
          <p:nvPr>
            <p:ph type="ftr" sz="quarter" idx="11"/>
          </p:nvPr>
        </p:nvSpPr>
        <p:spPr/>
        <p:txBody>
          <a:bodyPr/>
          <a:lstStyle/>
          <a:p>
            <a:r>
              <a:rPr lang="en-US" dirty="0"/>
              <a:t>Add a footer</a:t>
            </a:r>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53C2434-7F20-4B60-B96A-E1D7DEF2E488}" type="datetime1">
              <a:rPr lang="en-US" smtClean="0"/>
              <a:t>6/17/2024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2"/>
            <a:ext cx="6019800"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10A639-1C2B-4790-8325-E24190B00FA2}" type="datetime1">
              <a:rPr lang="en-US" smtClean="0"/>
              <a:t>6/17/2024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2" name="Google Shape;62;p9"/>
          <p:cNvSpPr txBox="1">
            <a:spLocks noGrp="1"/>
          </p:cNvSpPr>
          <p:nvPr>
            <p:ph type="title"/>
          </p:nvPr>
        </p:nvSpPr>
        <p:spPr>
          <a:xfrm>
            <a:off x="265500" y="1534800"/>
            <a:ext cx="4045200" cy="20859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3692002"/>
            <a:ext cx="4045200" cy="1692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965600"/>
            <a:ext cx="3837000" cy="4926900"/>
          </a:xfrm>
          <a:prstGeom prst="rect">
            <a:avLst/>
          </a:prstGeom>
          <a:solidFill>
            <a:schemeClr val="accent3">
              <a:lumMod val="60000"/>
              <a:lumOff val="40000"/>
            </a:schemeClr>
          </a:solidFill>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8" name="Slide Number Placeholder 17">
            <a:extLst>
              <a:ext uri="{FF2B5EF4-FFF2-40B4-BE49-F238E27FC236}">
                <a16:creationId xmlns:a16="http://schemas.microsoft.com/office/drawing/2014/main" id="{7877BA72-2970-2B45-B829-495A96FF9FBC}"/>
              </a:ext>
            </a:extLst>
          </p:cNvPr>
          <p:cNvSpPr txBox="1">
            <a:spLocks/>
          </p:cNvSpPr>
          <p:nvPr userDrawn="1"/>
        </p:nvSpPr>
        <p:spPr>
          <a:xfrm>
            <a:off x="7924800" y="6356352"/>
            <a:ext cx="762000"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Tree>
    <p:extLst>
      <p:ext uri="{BB962C8B-B14F-4D97-AF65-F5344CB8AC3E}">
        <p14:creationId xmlns:p14="http://schemas.microsoft.com/office/powerpoint/2010/main" val="4385057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0927B2C-0F50-4628-A04C-A7E93ED5BBD2}" type="datetime1">
              <a:rPr lang="en-US" smtClean="0"/>
              <a:t>6/17/2024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E1D941C6-C9BB-406F-8C4D-1F0AACCFB235}" type="datetime1">
              <a:rPr lang="en-US" smtClean="0"/>
              <a:t>6/17/2024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103D6A6-3579-421E-B989-831875D1C281}" type="datetime1">
              <a:rPr lang="en-US" smtClean="0"/>
              <a:t>6/17/2024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645026" y="1859759"/>
            <a:ext cx="4041775"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6" name="Content Placeholder 5"/>
          <p:cNvSpPr>
            <a:spLocks noGrp="1"/>
          </p:cNvSpPr>
          <p:nvPr>
            <p:ph sz="quarter" idx="4"/>
          </p:nvPr>
        </p:nvSpPr>
        <p:spPr>
          <a:xfrm>
            <a:off x="4645026"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7ACAF0A-25B3-40BB-8894-04D54A01A46F}" type="datetime1">
              <a:rPr lang="en-US" smtClean="0"/>
              <a:t>6/17/2024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E14DF0A-A700-4CC9-9AF1-9170DFEDEE54}" type="datetime1">
              <a:rPr lang="en-US" smtClean="0"/>
              <a:t>6/17/2024</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2BB12-4EAE-483D-801F-00AB37965B56}" type="datetime1">
              <a:rPr lang="en-US" smtClean="0"/>
              <a:t>6/17/2024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12BB9995-96A4-4841-89CD-C4B4BDA6548A}" type="datetime1">
              <a:rPr lang="en-US" smtClean="0"/>
              <a:t>6/17/2024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609600" y="1176998"/>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DFA30472-5641-42B3-84CB-F7EFC1149CC4}" type="datetime1">
              <a:rPr lang="en-US" smtClean="0"/>
              <a:t>6/17/2024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a:xfrm>
            <a:off x="8077200" y="6356352"/>
            <a:ext cx="6096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4381500" y="6219827"/>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1771" y="-7144"/>
            <a:ext cx="9180548"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457200" y="6356352"/>
            <a:ext cx="2133600" cy="365125"/>
          </a:xfrm>
          <a:prstGeom prst="rect">
            <a:avLst/>
          </a:prstGeom>
        </p:spPr>
        <p:txBody>
          <a:bodyPr vert="horz" lIns="0" tIns="0" rIns="0" bIns="0" anchor="b"/>
          <a:lstStyle>
            <a:lvl1pPr algn="l" eaLnBrk="1" latinLnBrk="0" hangingPunct="1">
              <a:defRPr kumimoji="0" sz="1100">
                <a:solidFill>
                  <a:schemeClr val="tx1"/>
                </a:solidFill>
              </a:defRPr>
            </a:lvl1pPr>
          </a:lstStyle>
          <a:p>
            <a:fld id="{A38378BB-B8FB-411A-A427-1389FDA6DBD3}" type="datetime1">
              <a:rPr lang="en-US" smtClean="0"/>
              <a:t>6/17/2024</a:t>
            </a:fld>
            <a:endParaRPr lang="en-US" dirty="0"/>
          </a:p>
        </p:txBody>
      </p:sp>
      <p:sp>
        <p:nvSpPr>
          <p:cNvPr id="22" name="Footer Placeholder 21"/>
          <p:cNvSpPr>
            <a:spLocks noGrp="1"/>
          </p:cNvSpPr>
          <p:nvPr>
            <p:ph type="ftr" sz="quarter" idx="3"/>
          </p:nvPr>
        </p:nvSpPr>
        <p:spPr>
          <a:xfrm>
            <a:off x="2667000" y="6356352"/>
            <a:ext cx="3352800" cy="365125"/>
          </a:xfrm>
          <a:prstGeom prst="rect">
            <a:avLst/>
          </a:prstGeom>
        </p:spPr>
        <p:txBody>
          <a:bodyPr vert="horz" lIns="0" tIns="0" rIns="0" bIns="0" anchor="b"/>
          <a:lstStyle>
            <a:lvl1pPr algn="l" eaLnBrk="1" latinLnBrk="0" hangingPunct="1">
              <a:defRPr kumimoji="0" sz="1100">
                <a:solidFill>
                  <a:schemeClr val="tx1"/>
                </a:solidFill>
              </a:defRPr>
            </a:lvl1pPr>
          </a:lstStyle>
          <a:p>
            <a:r>
              <a:rPr lang="en-US" dirty="0"/>
              <a:t>Add a footer</a:t>
            </a:r>
          </a:p>
        </p:txBody>
      </p:sp>
      <p:sp>
        <p:nvSpPr>
          <p:cNvPr id="18" name="Slide Number Placeholder 17"/>
          <p:cNvSpPr>
            <a:spLocks noGrp="1"/>
          </p:cNvSpPr>
          <p:nvPr>
            <p:ph type="sldNum" sz="quarter" idx="4"/>
          </p:nvPr>
        </p:nvSpPr>
        <p:spPr>
          <a:xfrm>
            <a:off x="7924800" y="6356352"/>
            <a:ext cx="762000" cy="365125"/>
          </a:xfrm>
          <a:prstGeom prst="rect">
            <a:avLst/>
          </a:prstGeom>
        </p:spPr>
        <p:txBody>
          <a:bodyPr vert="horz" lIns="0" tIns="0" rIns="0" bIns="0" anchor="b"/>
          <a:lstStyle>
            <a:lvl1pPr algn="r" eaLnBrk="1" latinLnBrk="0" hangingPunct="1">
              <a:defRPr kumimoji="0" sz="1100">
                <a:solidFill>
                  <a:schemeClr val="tx1"/>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hyperlink" Target="https://gluonhq.com/products/javafx/"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2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5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2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29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9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29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9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9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0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3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31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31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hyperlink" Target="https://en.wikipedia.org/wiki/Fibonacci_number"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3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3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37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3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5.xml"/><Relationship Id="rId1" Type="http://schemas.openxmlformats.org/officeDocument/2006/relationships/slideLayout" Target="../slideLayouts/slideLayout12.xml"/></Relationships>
</file>

<file path=ppt/slides/_rels/slide377.xml.rels><?xml version="1.0" encoding="UTF-8" standalone="yes"?>
<Relationships xmlns="http://schemas.openxmlformats.org/package/2006/relationships"><Relationship Id="rId3" Type="http://schemas.openxmlformats.org/officeDocument/2006/relationships/hyperlink" Target="https://github.com/phishman3579/java-algorithms-implementation/blob/master/src/com/jwetherell/algorithms/data_structures/BTree.java" TargetMode="External"/><Relationship Id="rId2" Type="http://schemas.openxmlformats.org/officeDocument/2006/relationships/notesSlide" Target="../notesSlides/notesSlide106.xml"/><Relationship Id="rId1" Type="http://schemas.openxmlformats.org/officeDocument/2006/relationships/slideLayout" Target="../slideLayouts/slideLayout2.xml"/><Relationship Id="rId4" Type="http://schemas.openxmlformats.org/officeDocument/2006/relationships/hyperlink" Target="https://github.com/phishman3579/java-algorithms-implementation/blob/master/src/com/jwetherell/algorithms/data_structures/interfaces/ITree.java" TargetMode="External"/></Relationships>
</file>

<file path=ppt/slides/_rels/slide378.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38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39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39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3" Type="http://schemas.openxmlformats.org/officeDocument/2006/relationships/hyperlink" Target="mailto:fer@Hotmail.com" TargetMode="External"/><Relationship Id="rId2" Type="http://schemas.openxmlformats.org/officeDocument/2006/relationships/hyperlink" Target="mailto:ana@Hotmail.com" TargetMode="External"/><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4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47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47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2.xml"/><Relationship Id="rId1" Type="http://schemas.openxmlformats.org/officeDocument/2006/relationships/slideLayout" Target="../slideLayouts/slideLayout12.xml"/></Relationships>
</file>

<file path=ppt/slides/_rels/slide479.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6.xml"/><Relationship Id="rId1" Type="http://schemas.openxmlformats.org/officeDocument/2006/relationships/slideLayout" Target="../slideLayouts/slideLayout12.xml"/></Relationships>
</file>

<file path=ppt/slides/_rels/slide48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48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5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5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7.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53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8.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3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5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5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543.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6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617.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6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6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20.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62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6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62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62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62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62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62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62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62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6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1</a:t>
            </a:fld>
            <a:endParaRPr lang="en-US" dirty="0"/>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Aclaración</a:t>
            </a:r>
            <a:endParaRPr lang="en-US" b="1" dirty="0"/>
          </a:p>
          <a:p>
            <a:pPr marL="0" indent="0" algn="just">
              <a:buNone/>
            </a:pPr>
            <a:r>
              <a:rPr lang="en-US" dirty="0"/>
              <a:t>	Para </a:t>
            </a:r>
            <a:r>
              <a:rPr lang="en-US" dirty="0" err="1"/>
              <a:t>evitar</a:t>
            </a:r>
            <a:r>
              <a:rPr lang="en-US" dirty="0"/>
              <a:t> la </a:t>
            </a:r>
            <a:r>
              <a:rPr lang="en-US" dirty="0" err="1"/>
              <a:t>discusión</a:t>
            </a:r>
            <a:r>
              <a:rPr lang="en-US" dirty="0"/>
              <a:t> </a:t>
            </a:r>
            <a:r>
              <a:rPr lang="en-US" dirty="0" err="1"/>
              <a:t>sobre</a:t>
            </a:r>
            <a:r>
              <a:rPr lang="en-US" dirty="0"/>
              <a:t> la </a:t>
            </a:r>
            <a:r>
              <a:rPr lang="en-US" dirty="0" err="1"/>
              <a:t>precedencia</a:t>
            </a:r>
            <a:r>
              <a:rPr lang="en-US" dirty="0"/>
              <a:t> de </a:t>
            </a:r>
            <a:r>
              <a:rPr lang="en-US" dirty="0" err="1"/>
              <a:t>operadores</a:t>
            </a:r>
            <a:r>
              <a:rPr lang="en-US" dirty="0"/>
              <a:t>, </a:t>
            </a:r>
            <a:r>
              <a:rPr lang="en-US" dirty="0" err="1"/>
              <a:t>vamos</a:t>
            </a:r>
            <a:r>
              <a:rPr lang="en-US" dirty="0"/>
              <a:t> a </a:t>
            </a:r>
            <a:r>
              <a:rPr lang="en-US" dirty="0" err="1"/>
              <a:t>aceptar</a:t>
            </a:r>
            <a:r>
              <a:rPr lang="en-US" dirty="0"/>
              <a:t> solo </a:t>
            </a:r>
            <a:r>
              <a:rPr lang="en-US" dirty="0" err="1"/>
              <a:t>expresiones</a:t>
            </a:r>
            <a:r>
              <a:rPr lang="en-US" dirty="0"/>
              <a:t> </a:t>
            </a:r>
            <a:r>
              <a:rPr lang="en-US" dirty="0" err="1"/>
              <a:t>infijas</a:t>
            </a:r>
            <a:r>
              <a:rPr lang="en-US" dirty="0"/>
              <a:t> que </a:t>
            </a:r>
            <a:r>
              <a:rPr lang="en-US" dirty="0" err="1"/>
              <a:t>tengan</a:t>
            </a:r>
            <a:r>
              <a:rPr lang="en-US" dirty="0"/>
              <a:t> </a:t>
            </a:r>
            <a:r>
              <a:rPr lang="en-US" dirty="0" err="1"/>
              <a:t>paréntesis</a:t>
            </a:r>
            <a:r>
              <a:rPr lang="en-US" dirty="0"/>
              <a:t>. Los </a:t>
            </a:r>
            <a:r>
              <a:rPr lang="en-US" dirty="0" err="1"/>
              <a:t>operadores</a:t>
            </a:r>
            <a:r>
              <a:rPr lang="en-US" dirty="0"/>
              <a:t> son </a:t>
            </a:r>
            <a:r>
              <a:rPr lang="en-US" dirty="0" err="1"/>
              <a:t>todos</a:t>
            </a:r>
            <a:r>
              <a:rPr lang="en-US" dirty="0"/>
              <a:t> </a:t>
            </a:r>
            <a:r>
              <a:rPr lang="en-US" dirty="0" err="1"/>
              <a:t>binarios</a:t>
            </a:r>
            <a:r>
              <a:rPr lang="en-US" dirty="0"/>
              <a:t>: +, -, *, /, ^  y </a:t>
            </a:r>
            <a:r>
              <a:rPr lang="en-US" dirty="0" err="1"/>
              <a:t>es</a:t>
            </a:r>
            <a:r>
              <a:rPr lang="en-US" dirty="0"/>
              <a:t> </a:t>
            </a:r>
            <a:r>
              <a:rPr lang="en-US" dirty="0" err="1"/>
              <a:t>obligatorio</a:t>
            </a:r>
            <a:r>
              <a:rPr lang="en-US" dirty="0"/>
              <a:t> </a:t>
            </a:r>
            <a:r>
              <a:rPr lang="en-US" dirty="0" err="1"/>
              <a:t>usar</a:t>
            </a:r>
            <a:r>
              <a:rPr lang="en-US" dirty="0"/>
              <a:t> </a:t>
            </a:r>
            <a:r>
              <a:rPr lang="en-US" dirty="0" err="1"/>
              <a:t>paréntesis</a:t>
            </a:r>
            <a:r>
              <a:rPr lang="en-US" dirty="0"/>
              <a:t> para </a:t>
            </a:r>
            <a:r>
              <a:rPr lang="en-US" dirty="0" err="1"/>
              <a:t>toda</a:t>
            </a:r>
            <a:r>
              <a:rPr lang="en-US" dirty="0"/>
              <a:t> </a:t>
            </a:r>
            <a:r>
              <a:rPr lang="en-US" dirty="0" err="1"/>
              <a:t>expresión</a:t>
            </a:r>
            <a:r>
              <a:rPr lang="en-US" dirty="0"/>
              <a:t>.</a:t>
            </a:r>
          </a:p>
          <a:p>
            <a:pPr marL="0" indent="0" algn="just">
              <a:buNone/>
            </a:pPr>
            <a:endParaRPr lang="en-US" dirty="0"/>
          </a:p>
          <a:p>
            <a:pPr marL="0" indent="0" algn="just">
              <a:buNone/>
            </a:pPr>
            <a:r>
              <a:rPr lang="en-US" dirty="0"/>
              <a:t>	Para el input </a:t>
            </a:r>
            <a:r>
              <a:rPr lang="en-US" dirty="0" err="1"/>
              <a:t>vamos</a:t>
            </a:r>
            <a:r>
              <a:rPr lang="en-US" dirty="0"/>
              <a:t> a </a:t>
            </a:r>
            <a:r>
              <a:rPr lang="en-US" dirty="0" err="1"/>
              <a:t>pedir</a:t>
            </a:r>
            <a:r>
              <a:rPr lang="en-US" dirty="0"/>
              <a:t> que </a:t>
            </a:r>
            <a:r>
              <a:rPr lang="en-US" dirty="0" err="1"/>
              <a:t>finalice</a:t>
            </a:r>
            <a:r>
              <a:rPr lang="en-US" dirty="0"/>
              <a:t> </a:t>
            </a:r>
            <a:r>
              <a:rPr lang="en-US" dirty="0" err="1"/>
              <a:t>en</a:t>
            </a:r>
            <a:r>
              <a:rPr lang="en-US" dirty="0"/>
              <a:t> \n. Los </a:t>
            </a:r>
            <a:r>
              <a:rPr lang="en-US" dirty="0" err="1"/>
              <a:t>espacios</a:t>
            </a:r>
            <a:r>
              <a:rPr lang="en-US" dirty="0"/>
              <a:t> </a:t>
            </a:r>
            <a:r>
              <a:rPr lang="en-US" dirty="0" err="1"/>
              <a:t>serán</a:t>
            </a:r>
            <a:r>
              <a:rPr lang="en-US" dirty="0"/>
              <a:t> </a:t>
            </a:r>
            <a:r>
              <a:rPr lang="en-US" dirty="0" err="1"/>
              <a:t>los</a:t>
            </a:r>
            <a:r>
              <a:rPr lang="en-US" dirty="0"/>
              <a:t> </a:t>
            </a:r>
            <a:r>
              <a:rPr lang="en-US" dirty="0" err="1"/>
              <a:t>separadores</a:t>
            </a:r>
            <a:r>
              <a:rPr lang="en-US" dirty="0"/>
              <a:t> de tokens.</a:t>
            </a:r>
          </a:p>
          <a:p>
            <a:pPr marL="0" indent="0" algn="just">
              <a:buNone/>
            </a:pPr>
            <a:endParaRPr lang="en-US" dirty="0"/>
          </a:p>
          <a:p>
            <a:pPr marL="0" indent="0" algn="just">
              <a:buNone/>
            </a:pPr>
            <a:endParaRPr lang="en-US"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a:t>
            </a:fld>
            <a:endParaRPr lang="en-US"/>
          </a:p>
        </p:txBody>
      </p:sp>
    </p:spTree>
    <p:extLst>
      <p:ext uri="{BB962C8B-B14F-4D97-AF65-F5344CB8AC3E}">
        <p14:creationId xmlns:p14="http://schemas.microsoft.com/office/powerpoint/2010/main" val="436360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100</a:t>
            </a:fld>
            <a:endParaRPr lang="en-US"/>
          </a:p>
        </p:txBody>
      </p: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pic>
        <p:nvPicPr>
          <p:cNvPr id="33" name="Picture 32"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136" y="3737398"/>
            <a:ext cx="506186" cy="506186"/>
          </a:xfrm>
          <a:prstGeom prst="rect">
            <a:avLst/>
          </a:prstGeom>
        </p:spPr>
      </p:pic>
      <p:cxnSp>
        <p:nvCxnSpPr>
          <p:cNvPr id="34" name="Straight Arrow Connector 33"/>
          <p:cNvCxnSpPr/>
          <p:nvPr/>
        </p:nvCxnSpPr>
        <p:spPr>
          <a:xfrm flipV="1">
            <a:off x="275136" y="3563544"/>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180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30"/>
                                        </p:tgtEl>
                                        <p:attrNameLst>
                                          <p:attrName>ppt_w</p:attrName>
                                        </p:attrNameLst>
                                      </p:cBhvr>
                                      <p:tavLst>
                                        <p:tav tm="0">
                                          <p:val>
                                            <p:strVal val="ppt_w"/>
                                          </p:val>
                                        </p:tav>
                                        <p:tav tm="100000">
                                          <p:val>
                                            <p:fltVal val="0"/>
                                          </p:val>
                                        </p:tav>
                                      </p:tavLst>
                                    </p:anim>
                                    <p:anim calcmode="lin" valueType="num">
                                      <p:cBhvr>
                                        <p:cTn id="7" dur="500"/>
                                        <p:tgtEl>
                                          <p:spTgt spid="30"/>
                                        </p:tgtEl>
                                        <p:attrNameLst>
                                          <p:attrName>ppt_h</p:attrName>
                                        </p:attrNameLst>
                                      </p:cBhvr>
                                      <p:tavLst>
                                        <p:tav tm="0">
                                          <p:val>
                                            <p:strVal val="ppt_h"/>
                                          </p:val>
                                        </p:tav>
                                        <p:tav tm="100000">
                                          <p:val>
                                            <p:fltVal val="0"/>
                                          </p:val>
                                        </p:tav>
                                      </p:tavLst>
                                    </p:anim>
                                    <p:animEffect transition="out" filter="fade">
                                      <p:cBhvr>
                                        <p:cTn id="8" dur="500"/>
                                        <p:tgtEl>
                                          <p:spTgt spid="30"/>
                                        </p:tgtEl>
                                      </p:cBhvr>
                                    </p:animEffect>
                                    <p:set>
                                      <p:cBhvr>
                                        <p:cTn id="9" dur="1" fill="hold">
                                          <p:stCondLst>
                                            <p:cond delay="499"/>
                                          </p:stCondLst>
                                        </p:cTn>
                                        <p:tgtEl>
                                          <p:spTgt spid="30"/>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barn(inVertical)">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101</a:t>
            </a:fld>
            <a:endParaRPr lang="en-US"/>
          </a:p>
        </p:txBody>
      </p: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pic>
        <p:nvPicPr>
          <p:cNvPr id="33" name="Picture 32"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136" y="3737398"/>
            <a:ext cx="506186" cy="506186"/>
          </a:xfrm>
          <a:prstGeom prst="rect">
            <a:avLst/>
          </a:prstGeom>
        </p:spPr>
      </p:pic>
      <p:cxnSp>
        <p:nvCxnSpPr>
          <p:cNvPr id="34" name="Straight Arrow Connector 33"/>
          <p:cNvCxnSpPr/>
          <p:nvPr/>
        </p:nvCxnSpPr>
        <p:spPr>
          <a:xfrm flipV="1">
            <a:off x="275136" y="3563544"/>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Rectangle 34"/>
          <p:cNvSpPr/>
          <p:nvPr/>
        </p:nvSpPr>
        <p:spPr>
          <a:xfrm>
            <a:off x="7577818"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463712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102</a:t>
            </a:fld>
            <a:endParaRPr lang="en-US"/>
          </a:p>
        </p:txBody>
      </p: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pic>
        <p:nvPicPr>
          <p:cNvPr id="33" name="Picture 32"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136" y="3737398"/>
            <a:ext cx="506186" cy="506186"/>
          </a:xfrm>
          <a:prstGeom prst="rect">
            <a:avLst/>
          </a:prstGeom>
        </p:spPr>
      </p:pic>
      <p:cxnSp>
        <p:nvCxnSpPr>
          <p:cNvPr id="34" name="Straight Arrow Connector 33"/>
          <p:cNvCxnSpPr/>
          <p:nvPr/>
        </p:nvCxnSpPr>
        <p:spPr>
          <a:xfrm flipV="1">
            <a:off x="400322" y="3837488"/>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7577818" y="105148"/>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6" name="Rectangle 35"/>
          <p:cNvSpPr/>
          <p:nvPr/>
        </p:nvSpPr>
        <p:spPr>
          <a:xfrm>
            <a:off x="7577818"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226695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103</a:t>
            </a:fld>
            <a:endParaRPr lang="en-US"/>
          </a:p>
        </p:txBody>
      </p: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pic>
        <p:nvPicPr>
          <p:cNvPr id="33" name="Picture 32"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136" y="3737398"/>
            <a:ext cx="506186" cy="506186"/>
          </a:xfrm>
          <a:prstGeom prst="rect">
            <a:avLst/>
          </a:prstGeom>
        </p:spPr>
      </p:pic>
      <p:cxnSp>
        <p:nvCxnSpPr>
          <p:cNvPr id="34" name="Straight Arrow Connector 33"/>
          <p:cNvCxnSpPr/>
          <p:nvPr/>
        </p:nvCxnSpPr>
        <p:spPr>
          <a:xfrm flipV="1">
            <a:off x="281942" y="4547807"/>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2895" y="2376020"/>
            <a:ext cx="506186" cy="506186"/>
          </a:xfrm>
          <a:prstGeom prst="rect">
            <a:avLst/>
          </a:prstGeom>
        </p:spPr>
      </p:pic>
    </p:spTree>
    <p:extLst>
      <p:ext uri="{BB962C8B-B14F-4D97-AF65-F5344CB8AC3E}">
        <p14:creationId xmlns:p14="http://schemas.microsoft.com/office/powerpoint/2010/main" val="229440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inVertical)">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pPr marL="0" indent="0">
              <a:buNone/>
            </a:pPr>
            <a:r>
              <a:rPr lang="en-US" b="1" dirty="0" err="1"/>
              <a:t>Seguimiento</a:t>
            </a:r>
            <a:r>
              <a:rPr lang="en-US" b="1" dirty="0"/>
              <a:t> del </a:t>
            </a:r>
            <a:r>
              <a:rPr lang="en-US" b="1" dirty="0" err="1"/>
              <a:t>método</a:t>
            </a:r>
            <a:r>
              <a:rPr lang="en-US" b="1" dirty="0"/>
              <a:t> </a:t>
            </a:r>
            <a:r>
              <a:rPr lang="en-US" b="1" dirty="0" err="1"/>
              <a:t>recursivo</a:t>
            </a:r>
            <a:r>
              <a:rPr lang="en-US" b="1" dirty="0"/>
              <a:t> </a:t>
            </a:r>
            <a:r>
              <a:rPr lang="en-US" b="1" dirty="0" err="1"/>
              <a:t>buildExpression</a:t>
            </a:r>
            <a:r>
              <a:rPr lang="en-US" b="1" dirty="0"/>
              <a:t>()</a:t>
            </a:r>
          </a:p>
          <a:p>
            <a:pPr marL="0" indent="0">
              <a:buNone/>
            </a:pPr>
            <a:r>
              <a:rPr lang="en-US" b="1" dirty="0"/>
              <a:t>para “</a:t>
            </a:r>
            <a:r>
              <a:rPr lang="es-AR" dirty="0"/>
              <a:t>( ( 3 *  (    5  -  10.2 )  ) -  2  )”</a:t>
            </a:r>
            <a:endParaRPr lang="en-US" b="1"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104</a:t>
            </a:fld>
            <a:endParaRPr lang="en-US"/>
          </a:p>
        </p:txBody>
      </p:sp>
      <p:sp>
        <p:nvSpPr>
          <p:cNvPr id="16" name="Rounded Rectangle 15"/>
          <p:cNvSpPr/>
          <p:nvPr/>
        </p:nvSpPr>
        <p:spPr>
          <a:xfrm>
            <a:off x="469447" y="3300354"/>
            <a:ext cx="2586446" cy="7685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p:txBody>
      </p:sp>
      <p:sp>
        <p:nvSpPr>
          <p:cNvPr id="6" name="Oval 5"/>
          <p:cNvSpPr/>
          <p:nvPr/>
        </p:nvSpPr>
        <p:spPr>
          <a:xfrm>
            <a:off x="6466659" y="2591685"/>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7" name="Straight Arrow Connector 6"/>
          <p:cNvCxnSpPr/>
          <p:nvPr/>
        </p:nvCxnSpPr>
        <p:spPr>
          <a:xfrm flipH="1">
            <a:off x="5917475" y="311931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5431973" y="3599440"/>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9" name="Straight Arrow Connector 8"/>
          <p:cNvCxnSpPr/>
          <p:nvPr/>
        </p:nvCxnSpPr>
        <p:spPr>
          <a:xfrm flipH="1">
            <a:off x="4869180" y="412115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a:off x="4362994" y="455664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1" name="Picture 10"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54780" y="4796830"/>
            <a:ext cx="506186" cy="506186"/>
          </a:xfrm>
          <a:prstGeom prst="rect">
            <a:avLst/>
          </a:prstGeom>
        </p:spPr>
      </p:pic>
      <p:cxnSp>
        <p:nvCxnSpPr>
          <p:cNvPr id="12" name="Straight Arrow Connector 11"/>
          <p:cNvCxnSpPr/>
          <p:nvPr/>
        </p:nvCxnSpPr>
        <p:spPr>
          <a:xfrm>
            <a:off x="6028509" y="4130148"/>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573885" y="4796830"/>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6097904" y="5394361"/>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5607232" y="5872244"/>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17" name="Picture 16"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57924" y="6302651"/>
            <a:ext cx="506186" cy="506186"/>
          </a:xfrm>
          <a:prstGeom prst="rect">
            <a:avLst/>
          </a:prstGeom>
        </p:spPr>
      </p:pic>
      <p:cxnSp>
        <p:nvCxnSpPr>
          <p:cNvPr id="18" name="Straight Arrow Connector 17"/>
          <p:cNvCxnSpPr/>
          <p:nvPr/>
        </p:nvCxnSpPr>
        <p:spPr>
          <a:xfrm>
            <a:off x="7148104" y="5400089"/>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Oval 18"/>
          <p:cNvSpPr/>
          <p:nvPr/>
        </p:nvSpPr>
        <p:spPr>
          <a:xfrm>
            <a:off x="7626532" y="6066771"/>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0" name="Picture 19"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0964" y="6281246"/>
            <a:ext cx="506186" cy="506186"/>
          </a:xfrm>
          <a:prstGeom prst="rect">
            <a:avLst/>
          </a:prstGeom>
        </p:spPr>
      </p:pic>
      <p:pic>
        <p:nvPicPr>
          <p:cNvPr id="21" name="Picture 20"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5532" y="4932521"/>
            <a:ext cx="506186" cy="506186"/>
          </a:xfrm>
          <a:prstGeom prst="rect">
            <a:avLst/>
          </a:prstGeom>
        </p:spPr>
      </p:pic>
      <p:pic>
        <p:nvPicPr>
          <p:cNvPr id="22" name="Picture 21"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8254" y="3793373"/>
            <a:ext cx="506186" cy="506186"/>
          </a:xfrm>
          <a:prstGeom prst="rect">
            <a:avLst/>
          </a:prstGeom>
        </p:spPr>
      </p:pic>
      <p:cxnSp>
        <p:nvCxnSpPr>
          <p:cNvPr id="23" name="Straight Arrow Connector 22"/>
          <p:cNvCxnSpPr/>
          <p:nvPr/>
        </p:nvCxnSpPr>
        <p:spPr>
          <a:xfrm>
            <a:off x="7027547" y="312307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7578091" y="375004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pic>
        <p:nvPicPr>
          <p:cNvPr id="25" name="Picture 24"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77868" y="4210396"/>
            <a:ext cx="506186" cy="506186"/>
          </a:xfrm>
          <a:prstGeom prst="rect">
            <a:avLst/>
          </a:prstGeom>
        </p:spPr>
      </p:pic>
      <p:pic>
        <p:nvPicPr>
          <p:cNvPr id="26" name="Picture 25" descr="Archivo:Gtk-&lt;strong&gt;ok&lt;/strong&gt;.svg - Wikipedia, la enciclopedia libr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43627" y="2849018"/>
            <a:ext cx="506186" cy="506186"/>
          </a:xfrm>
          <a:prstGeom prst="rect">
            <a:avLst/>
          </a:prstGeom>
        </p:spPr>
      </p:pic>
      <p:pic>
        <p:nvPicPr>
          <p:cNvPr id="29" name="Picture 28" descr="Clase de Reli Bárbara: 11/14/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953" y="4632183"/>
            <a:ext cx="3048000" cy="1666875"/>
          </a:xfrm>
          <a:prstGeom prst="rect">
            <a:avLst/>
          </a:prstGeom>
        </p:spPr>
      </p:pic>
    </p:spTree>
    <p:extLst>
      <p:ext uri="{BB962C8B-B14F-4D97-AF65-F5344CB8AC3E}">
        <p14:creationId xmlns:p14="http://schemas.microsoft.com/office/powerpoint/2010/main" val="1737164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dirty="0">
                <a:solidFill>
                  <a:schemeClr val="dk2"/>
                </a:solidFill>
              </a:rPr>
              <a:t>ITBA     2024-Q1</a:t>
            </a:r>
            <a:endParaRPr sz="3600" dirty="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 – Ejer 3</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Agregando recorridos</a:t>
            </a:r>
            <a:endParaRPr sz="2000">
              <a:solidFill>
                <a:schemeClr val="dk1"/>
              </a:solidFill>
            </a:endParaRPr>
          </a:p>
          <a:p>
            <a:pPr marL="0" lvl="0" indent="0" algn="l" rtl="0">
              <a:spcBef>
                <a:spcPts val="0"/>
              </a:spcBef>
              <a:spcAft>
                <a:spcPts val="0"/>
              </a:spcAft>
              <a:buSzPts val="1800"/>
              <a:buNone/>
            </a:pPr>
            <a:r>
              <a:rPr lang="en-US" sz="2000">
                <a:solidFill>
                  <a:schemeClr val="dk1"/>
                </a:solidFill>
              </a:rPr>
              <a:t>(delegar en Node)</a:t>
            </a:r>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106</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28" name="Google Shape;128;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spcBef>
                <a:spcPts val="0"/>
              </a:spcBef>
              <a:spcAft>
                <a:spcPts val="0"/>
              </a:spcAft>
              <a:buSzPct val="95000"/>
              <a:buNone/>
            </a:pPr>
            <a:r>
              <a:rPr lang="en-US" b="1" dirty="0" err="1"/>
              <a:t>Caso</a:t>
            </a:r>
            <a:r>
              <a:rPr lang="en-US" b="1" dirty="0"/>
              <a:t> de </a:t>
            </a:r>
            <a:r>
              <a:rPr lang="en-US" b="1" dirty="0" err="1"/>
              <a:t>Uso</a:t>
            </a:r>
            <a:endParaRPr b="1" dirty="0"/>
          </a:p>
          <a:p>
            <a:pPr marL="0" lvl="0" indent="0" algn="just" rtl="0">
              <a:spcBef>
                <a:spcPts val="481"/>
              </a:spcBef>
              <a:spcAft>
                <a:spcPts val="0"/>
              </a:spcAft>
              <a:buSzPct val="95000"/>
              <a:buNone/>
            </a:pPr>
            <a:endParaRPr dirty="0"/>
          </a:p>
          <a:p>
            <a:pPr marL="0" lvl="0" indent="0" algn="just" rtl="0">
              <a:spcBef>
                <a:spcPts val="481"/>
              </a:spcBef>
              <a:spcAft>
                <a:spcPts val="0"/>
              </a:spcAft>
              <a:buSzPct val="95000"/>
              <a:buNone/>
            </a:pPr>
            <a:r>
              <a:rPr lang="en-US" dirty="0"/>
              <a:t>	</a:t>
            </a:r>
            <a:r>
              <a:rPr lang="en-US" dirty="0" err="1"/>
              <a:t>Agregar</a:t>
            </a:r>
            <a:r>
              <a:rPr lang="en-US" dirty="0"/>
              <a:t> </a:t>
            </a:r>
            <a:r>
              <a:rPr lang="en-US" dirty="0" err="1"/>
              <a:t>los</a:t>
            </a:r>
            <a:r>
              <a:rPr lang="en-US" dirty="0"/>
              <a:t> </a:t>
            </a:r>
            <a:r>
              <a:rPr lang="en-US" dirty="0" err="1"/>
              <a:t>métodos</a:t>
            </a:r>
            <a:r>
              <a:rPr lang="en-US" dirty="0"/>
              <a:t> </a:t>
            </a:r>
            <a:r>
              <a:rPr lang="en-US" dirty="0" err="1"/>
              <a:t>inorder</a:t>
            </a:r>
            <a:r>
              <a:rPr lang="en-US" dirty="0"/>
              <a:t>, </a:t>
            </a:r>
            <a:r>
              <a:rPr lang="en-US" dirty="0" err="1"/>
              <a:t>postorder</a:t>
            </a:r>
            <a:r>
              <a:rPr lang="en-US" dirty="0"/>
              <a:t> y preorder que </a:t>
            </a:r>
            <a:r>
              <a:rPr lang="en-US" dirty="0" err="1"/>
              <a:t>generen</a:t>
            </a:r>
            <a:r>
              <a:rPr lang="en-US" dirty="0"/>
              <a:t> el string con la </a:t>
            </a:r>
            <a:r>
              <a:rPr lang="en-US" dirty="0" err="1"/>
              <a:t>notación</a:t>
            </a:r>
            <a:r>
              <a:rPr lang="en-US" dirty="0"/>
              <a:t> </a:t>
            </a:r>
            <a:r>
              <a:rPr lang="en-US" dirty="0" err="1"/>
              <a:t>correspondiente</a:t>
            </a:r>
            <a:r>
              <a:rPr lang="en-US" dirty="0"/>
              <a:t>.</a:t>
            </a:r>
            <a:endParaRPr dirty="0"/>
          </a:p>
          <a:p>
            <a:pPr marL="0" lvl="0" indent="0" algn="just" rtl="0">
              <a:spcBef>
                <a:spcPts val="481"/>
              </a:spcBef>
              <a:spcAft>
                <a:spcPts val="0"/>
              </a:spcAft>
              <a:buSzPct val="95000"/>
              <a:buNone/>
            </a:pPr>
            <a:endParaRPr dirty="0"/>
          </a:p>
          <a:p>
            <a:pPr marL="0" lvl="0" indent="0" algn="just" rtl="0">
              <a:spcBef>
                <a:spcPts val="481"/>
              </a:spcBef>
              <a:spcAft>
                <a:spcPts val="0"/>
              </a:spcAft>
              <a:buSzPct val="95000"/>
              <a:buNone/>
            </a:pPr>
            <a:r>
              <a:rPr lang="en-US" dirty="0" err="1"/>
              <a:t>Ej</a:t>
            </a:r>
            <a:r>
              <a:rPr lang="en-US" dirty="0"/>
              <a:t>: </a:t>
            </a:r>
            <a:r>
              <a:rPr lang="en-US" dirty="0" err="1"/>
              <a:t>myExp</a:t>
            </a:r>
            <a:r>
              <a:rPr lang="en-US" dirty="0"/>
              <a:t>= </a:t>
            </a:r>
            <a:r>
              <a:rPr lang="en-US" b="1" dirty="0"/>
              <a:t>new </a:t>
            </a:r>
            <a:r>
              <a:rPr lang="en-US" b="1" dirty="0" err="1"/>
              <a:t>ExpTree</a:t>
            </a:r>
            <a:r>
              <a:rPr lang="en-US" b="1" dirty="0"/>
              <a:t>("( ( 2 + 3.5 ) * -10 )\n");</a:t>
            </a:r>
            <a:endParaRPr dirty="0"/>
          </a:p>
          <a:p>
            <a:pPr marL="0" lvl="0" indent="0" algn="just" rtl="0">
              <a:spcBef>
                <a:spcPts val="481"/>
              </a:spcBef>
              <a:spcAft>
                <a:spcPts val="0"/>
              </a:spcAft>
              <a:buSzPct val="95000"/>
              <a:buNone/>
            </a:pPr>
            <a:endParaRPr b="1" dirty="0"/>
          </a:p>
          <a:p>
            <a:pPr marL="0" lvl="0" indent="0" algn="just" rtl="0">
              <a:spcBef>
                <a:spcPts val="481"/>
              </a:spcBef>
              <a:spcAft>
                <a:spcPts val="0"/>
              </a:spcAft>
              <a:buSzPct val="95000"/>
              <a:buNone/>
            </a:pPr>
            <a:r>
              <a:rPr lang="en-US" b="1" dirty="0" err="1"/>
              <a:t>myExp.</a:t>
            </a:r>
            <a:r>
              <a:rPr lang="en-US" b="1" dirty="0" err="1">
                <a:solidFill>
                  <a:srgbClr val="0070C0"/>
                </a:solidFill>
              </a:rPr>
              <a:t>pre</a:t>
            </a:r>
            <a:r>
              <a:rPr lang="en-US" b="1" dirty="0" err="1"/>
              <a:t>order</a:t>
            </a:r>
            <a:r>
              <a:rPr lang="en-US" b="1" dirty="0"/>
              <a:t>();</a:t>
            </a:r>
            <a:endParaRPr dirty="0"/>
          </a:p>
          <a:p>
            <a:pPr marL="0" lvl="0" indent="0" algn="just" rtl="0">
              <a:spcBef>
                <a:spcPts val="481"/>
              </a:spcBef>
              <a:spcAft>
                <a:spcPts val="0"/>
              </a:spcAft>
              <a:buSzPct val="95000"/>
              <a:buNone/>
            </a:pPr>
            <a:endParaRPr b="1" dirty="0"/>
          </a:p>
          <a:p>
            <a:pPr marL="0" lvl="0" indent="0" algn="just" rtl="0">
              <a:spcBef>
                <a:spcPts val="481"/>
              </a:spcBef>
              <a:spcAft>
                <a:spcPts val="0"/>
              </a:spcAft>
              <a:buSzPct val="95000"/>
              <a:buNone/>
            </a:pPr>
            <a:r>
              <a:rPr lang="en-US" b="1" dirty="0" err="1"/>
              <a:t>myExp.</a:t>
            </a:r>
            <a:r>
              <a:rPr lang="en-US" b="1" dirty="0" err="1">
                <a:solidFill>
                  <a:srgbClr val="0070C0"/>
                </a:solidFill>
              </a:rPr>
              <a:t>post</a:t>
            </a:r>
            <a:r>
              <a:rPr lang="en-US" b="1" dirty="0" err="1"/>
              <a:t>order</a:t>
            </a:r>
            <a:r>
              <a:rPr lang="en-US" b="1" dirty="0"/>
              <a:t>();</a:t>
            </a:r>
            <a:endParaRPr dirty="0"/>
          </a:p>
          <a:p>
            <a:pPr marL="0" lvl="0" indent="0" algn="just" rtl="0">
              <a:spcBef>
                <a:spcPts val="481"/>
              </a:spcBef>
              <a:spcAft>
                <a:spcPts val="0"/>
              </a:spcAft>
              <a:buSzPct val="95000"/>
              <a:buNone/>
            </a:pPr>
            <a:endParaRPr dirty="0"/>
          </a:p>
          <a:p>
            <a:pPr marL="0" lvl="0" indent="0" algn="just" rtl="0">
              <a:spcBef>
                <a:spcPts val="481"/>
              </a:spcBef>
              <a:spcAft>
                <a:spcPts val="0"/>
              </a:spcAft>
              <a:buSzPct val="95000"/>
              <a:buNone/>
            </a:pPr>
            <a:r>
              <a:rPr lang="en-US" b="1" dirty="0" err="1"/>
              <a:t>myExp.</a:t>
            </a:r>
            <a:r>
              <a:rPr lang="en-US" b="1" dirty="0" err="1">
                <a:solidFill>
                  <a:srgbClr val="0070C0"/>
                </a:solidFill>
              </a:rPr>
              <a:t>in</a:t>
            </a:r>
            <a:r>
              <a:rPr lang="en-US" b="1" dirty="0" err="1"/>
              <a:t>order</a:t>
            </a:r>
            <a:r>
              <a:rPr lang="en-US" b="1" dirty="0"/>
              <a:t>();</a:t>
            </a:r>
            <a:endParaRPr dirty="0"/>
          </a:p>
          <a:p>
            <a:pPr marL="0" lvl="0" indent="0" algn="just" rtl="0">
              <a:spcBef>
                <a:spcPts val="481"/>
              </a:spcBef>
              <a:spcAft>
                <a:spcPts val="0"/>
              </a:spcAft>
              <a:buSzPct val="95000"/>
              <a:buNone/>
            </a:pPr>
            <a:endParaRPr dirty="0"/>
          </a:p>
        </p:txBody>
      </p:sp>
      <p:sp>
        <p:nvSpPr>
          <p:cNvPr id="129" name="Google Shape;129;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107</a:t>
            </a:fld>
            <a:endParaRPr/>
          </a:p>
        </p:txBody>
      </p:sp>
      <p:grpSp>
        <p:nvGrpSpPr>
          <p:cNvPr id="131" name="Google Shape;131;p3"/>
          <p:cNvGrpSpPr/>
          <p:nvPr/>
        </p:nvGrpSpPr>
        <p:grpSpPr>
          <a:xfrm>
            <a:off x="4794069" y="704088"/>
            <a:ext cx="3720136" cy="1868457"/>
            <a:chOff x="3878270" y="2901043"/>
            <a:chExt cx="4178735" cy="3160591"/>
          </a:xfrm>
        </p:grpSpPr>
        <p:sp>
          <p:nvSpPr>
            <p:cNvPr id="132" name="Google Shape;132;p3"/>
            <p:cNvSpPr/>
            <p:nvPr/>
          </p:nvSpPr>
          <p:spPr>
            <a:xfrm>
              <a:off x="5778376" y="3286867"/>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33" name="Google Shape;133;p3"/>
            <p:cNvSpPr/>
            <p:nvPr/>
          </p:nvSpPr>
          <p:spPr>
            <a:xfrm>
              <a:off x="3878270" y="5334544"/>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a:t>
              </a:r>
              <a:endParaRPr sz="1800">
                <a:solidFill>
                  <a:schemeClr val="dk1"/>
                </a:solidFill>
                <a:latin typeface="Palatino Linotype"/>
                <a:ea typeface="Palatino Linotype"/>
                <a:cs typeface="Palatino Linotype"/>
                <a:sym typeface="Palatino Linotype"/>
              </a:endParaRPr>
            </a:p>
          </p:txBody>
        </p:sp>
        <p:sp>
          <p:nvSpPr>
            <p:cNvPr id="134" name="Google Shape;134;p3"/>
            <p:cNvSpPr/>
            <p:nvPr/>
          </p:nvSpPr>
          <p:spPr>
            <a:xfrm>
              <a:off x="5260697" y="5369303"/>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3.5</a:t>
              </a:r>
              <a:endParaRPr sz="1800">
                <a:solidFill>
                  <a:schemeClr val="dk1"/>
                </a:solidFill>
                <a:latin typeface="Palatino Linotype"/>
                <a:ea typeface="Palatino Linotype"/>
                <a:cs typeface="Palatino Linotype"/>
                <a:sym typeface="Palatino Linotype"/>
              </a:endParaRPr>
            </a:p>
          </p:txBody>
        </p:sp>
        <p:cxnSp>
          <p:nvCxnSpPr>
            <p:cNvPr id="135" name="Google Shape;135;p3"/>
            <p:cNvCxnSpPr>
              <a:endCxn id="133" idx="0"/>
            </p:cNvCxnSpPr>
            <p:nvPr/>
          </p:nvCxnSpPr>
          <p:spPr>
            <a:xfrm flipH="1">
              <a:off x="4270155" y="5036944"/>
              <a:ext cx="514800" cy="297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6" name="Google Shape;136;p3"/>
            <p:cNvCxnSpPr/>
            <p:nvPr/>
          </p:nvCxnSpPr>
          <p:spPr>
            <a:xfrm>
              <a:off x="5012997" y="4986124"/>
              <a:ext cx="473403" cy="404949"/>
            </a:xfrm>
            <a:prstGeom prst="straightConnector1">
              <a:avLst/>
            </a:prstGeom>
            <a:noFill/>
            <a:ln w="9525" cap="flat" cmpd="sng">
              <a:solidFill>
                <a:schemeClr val="accent1"/>
              </a:solidFill>
              <a:prstDash val="solid"/>
              <a:miter lim="800000"/>
              <a:headEnd type="none" w="sm" len="sm"/>
              <a:tailEnd type="triangle" w="med" len="med"/>
            </a:ln>
          </p:spPr>
        </p:cxnSp>
        <p:cxnSp>
          <p:nvCxnSpPr>
            <p:cNvPr id="137" name="Google Shape;137;p3"/>
            <p:cNvCxnSpPr/>
            <p:nvPr/>
          </p:nvCxnSpPr>
          <p:spPr>
            <a:xfrm flipH="1">
              <a:off x="6223379" y="2901043"/>
              <a:ext cx="345058" cy="389491"/>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3"/>
            <p:cNvSpPr/>
            <p:nvPr/>
          </p:nvSpPr>
          <p:spPr>
            <a:xfrm>
              <a:off x="4556758" y="4344489"/>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39" name="Google Shape;139;p3"/>
            <p:cNvSpPr/>
            <p:nvPr/>
          </p:nvSpPr>
          <p:spPr>
            <a:xfrm>
              <a:off x="7273234" y="4401497"/>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cxnSp>
          <p:nvCxnSpPr>
            <p:cNvPr id="140" name="Google Shape;140;p3"/>
            <p:cNvCxnSpPr>
              <a:endCxn id="139" idx="1"/>
            </p:cNvCxnSpPr>
            <p:nvPr/>
          </p:nvCxnSpPr>
          <p:spPr>
            <a:xfrm>
              <a:off x="6574715" y="3839586"/>
              <a:ext cx="813300" cy="66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 name="Google Shape;141;p3"/>
            <p:cNvCxnSpPr>
              <a:stCxn id="132" idx="3"/>
            </p:cNvCxnSpPr>
            <p:nvPr/>
          </p:nvCxnSpPr>
          <p:spPr>
            <a:xfrm flipH="1">
              <a:off x="5307557" y="3877809"/>
              <a:ext cx="585600" cy="531900"/>
            </a:xfrm>
            <a:prstGeom prst="straightConnector1">
              <a:avLst/>
            </a:prstGeom>
            <a:noFill/>
            <a:ln w="9525" cap="flat" cmpd="sng">
              <a:solidFill>
                <a:schemeClr val="accent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108</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spTree>
    <p:extLst>
      <p:ext uri="{BB962C8B-B14F-4D97-AF65-F5344CB8AC3E}">
        <p14:creationId xmlns:p14="http://schemas.microsoft.com/office/powerpoint/2010/main" val="4234388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109</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chemeClr val="accent4">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5687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a:bodyPr>
          <a:lstStyle/>
          <a:p>
            <a:pPr marL="0" indent="0" algn="just">
              <a:buNone/>
            </a:pPr>
            <a:r>
              <a:rPr lang="en-US" b="1" dirty="0" err="1"/>
              <a:t>Formalmente</a:t>
            </a:r>
            <a:endParaRPr lang="en-US" b="1" dirty="0"/>
          </a:p>
          <a:p>
            <a:pPr marL="0" indent="0" algn="just">
              <a:buNone/>
            </a:pPr>
            <a:r>
              <a:rPr lang="en-US" dirty="0"/>
              <a:t>	</a:t>
            </a:r>
            <a:r>
              <a:rPr lang="en-US" dirty="0" err="1"/>
              <a:t>Una</a:t>
            </a:r>
            <a:r>
              <a:rPr lang="en-US" dirty="0"/>
              <a:t> </a:t>
            </a:r>
            <a:r>
              <a:rPr lang="en-US" dirty="0" err="1"/>
              <a:t>expresión</a:t>
            </a:r>
            <a:r>
              <a:rPr lang="en-US" dirty="0"/>
              <a:t> </a:t>
            </a:r>
            <a:r>
              <a:rPr lang="en-US" dirty="0" err="1"/>
              <a:t>aritmética</a:t>
            </a:r>
            <a:r>
              <a:rPr lang="en-US" dirty="0"/>
              <a:t> E </a:t>
            </a:r>
            <a:r>
              <a:rPr lang="en-US" dirty="0" err="1"/>
              <a:t>está</a:t>
            </a:r>
            <a:r>
              <a:rPr lang="en-US" dirty="0"/>
              <a:t> dada </a:t>
            </a:r>
            <a:r>
              <a:rPr lang="en-US" dirty="0" err="1"/>
              <a:t>por</a:t>
            </a:r>
            <a:r>
              <a:rPr lang="en-US" dirty="0"/>
              <a:t> las </a:t>
            </a:r>
            <a:r>
              <a:rPr lang="en-US" dirty="0" err="1"/>
              <a:t>siguientes</a:t>
            </a:r>
            <a:r>
              <a:rPr lang="en-US" dirty="0"/>
              <a:t> </a:t>
            </a:r>
            <a:r>
              <a:rPr lang="en-US" dirty="0" err="1"/>
              <a:t>reglas</a:t>
            </a:r>
            <a:r>
              <a:rPr lang="en-US" dirty="0"/>
              <a:t> de </a:t>
            </a:r>
            <a:r>
              <a:rPr lang="en-US" dirty="0" err="1"/>
              <a:t>derivación</a:t>
            </a:r>
            <a:r>
              <a:rPr lang="en-US" dirty="0"/>
              <a:t>:</a:t>
            </a:r>
          </a:p>
          <a:p>
            <a:pPr marL="0" indent="0" algn="just">
              <a:buNone/>
            </a:pPr>
            <a:r>
              <a:rPr lang="en-US" dirty="0"/>
              <a:t>E -&gt; ( E + E )</a:t>
            </a:r>
          </a:p>
          <a:p>
            <a:pPr marL="0" indent="0" algn="just">
              <a:buNone/>
            </a:pPr>
            <a:r>
              <a:rPr lang="en-US" dirty="0"/>
              <a:t>E -&gt; ( E – E )</a:t>
            </a:r>
          </a:p>
          <a:p>
            <a:pPr marL="0" indent="0" algn="just">
              <a:buNone/>
            </a:pPr>
            <a:r>
              <a:rPr lang="en-US" dirty="0"/>
              <a:t>E -&gt; ( E * E )</a:t>
            </a:r>
          </a:p>
          <a:p>
            <a:pPr marL="0" indent="0" algn="just">
              <a:buNone/>
            </a:pPr>
            <a:r>
              <a:rPr lang="en-US" dirty="0"/>
              <a:t>E -&gt; ( E / E )</a:t>
            </a:r>
          </a:p>
          <a:p>
            <a:pPr marL="0" indent="0" algn="just">
              <a:buNone/>
            </a:pPr>
            <a:r>
              <a:rPr lang="en-US" dirty="0"/>
              <a:t>E -&gt; ( E ^ E )</a:t>
            </a:r>
          </a:p>
          <a:p>
            <a:pPr marL="0" indent="0" algn="just">
              <a:buNone/>
            </a:pPr>
            <a:r>
              <a:rPr lang="en-US" dirty="0"/>
              <a:t>E -&gt; </a:t>
            </a:r>
            <a:r>
              <a:rPr lang="en-US" dirty="0" err="1"/>
              <a:t>cte</a:t>
            </a:r>
            <a:endParaRPr lang="en-US" dirty="0"/>
          </a:p>
          <a:p>
            <a:pPr marL="0" indent="0" algn="just">
              <a:buNone/>
            </a:pPr>
            <a:endParaRPr lang="en-US" dirty="0"/>
          </a:p>
          <a:p>
            <a:pPr marL="0" indent="0" algn="just">
              <a:buNone/>
            </a:pP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38280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110</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chemeClr val="accent4">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chemeClr val="accent4">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rot="5400000" flipH="1" flipV="1">
            <a:off x="2468601" y="3347082"/>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96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111</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chemeClr val="accent4">
                <a:lumMod val="20000"/>
                <a:lumOff val="8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chemeClr val="accent4">
                <a:lumMod val="20000"/>
                <a:lumOff val="8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chemeClr val="accent4">
                <a:lumMod val="20000"/>
                <a:lumOff val="8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ector recto de flecha 30"/>
          <p:cNvCxnSpPr/>
          <p:nvPr/>
        </p:nvCxnSpPr>
        <p:spPr>
          <a:xfrm rot="16200000" flipH="1">
            <a:off x="2796758" y="3360818"/>
            <a:ext cx="452464" cy="233487"/>
          </a:xfrm>
          <a:prstGeom prst="curvedConnector3">
            <a:avLst>
              <a:gd name="adj1" fmla="val 9624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rot="5400000" flipH="1" flipV="1">
            <a:off x="2468601" y="3347082"/>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66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112</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37055" y="2594453"/>
            <a:ext cx="385259" cy="336227"/>
          </a:xfrm>
          <a:prstGeom prst="curvedConnector3">
            <a:avLst>
              <a:gd name="adj1" fmla="val 10229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ector recto de flecha 30"/>
          <p:cNvCxnSpPr/>
          <p:nvPr/>
        </p:nvCxnSpPr>
        <p:spPr>
          <a:xfrm rot="16200000" flipH="1">
            <a:off x="2796758" y="3360818"/>
            <a:ext cx="452464" cy="233487"/>
          </a:xfrm>
          <a:prstGeom prst="curvedConnector3">
            <a:avLst>
              <a:gd name="adj1" fmla="val 9624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rot="5400000" flipH="1" flipV="1">
            <a:off x="2468601" y="3347082"/>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3791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113</a:t>
            </a:fld>
            <a:endParaRPr lang="en-US"/>
          </a:p>
        </p:txBody>
      </p:sp>
      <p:grpSp>
        <p:nvGrpSpPr>
          <p:cNvPr id="20" name="Grupo 19"/>
          <p:cNvGrpSpPr/>
          <p:nvPr/>
        </p:nvGrpSpPr>
        <p:grpSpPr>
          <a:xfrm>
            <a:off x="1929444" y="1943953"/>
            <a:ext cx="4318837" cy="1913141"/>
            <a:chOff x="2487383" y="3036583"/>
            <a:chExt cx="4318837" cy="1913141"/>
          </a:xfrm>
        </p:grpSpPr>
        <p:sp>
          <p:nvSpPr>
            <p:cNvPr id="6" name="Google Shape;132;p3"/>
            <p:cNvSpPr/>
            <p:nvPr/>
          </p:nvSpPr>
          <p:spPr>
            <a:xfrm>
              <a:off x="4178960" y="3261609"/>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87383" y="4472141"/>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718094" y="4492689"/>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91410" y="3886847"/>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505780" y="392469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37055" y="2594453"/>
            <a:ext cx="385259" cy="336227"/>
          </a:xfrm>
          <a:prstGeom prst="curvedConnector3">
            <a:avLst>
              <a:gd name="adj1" fmla="val 10229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ector recto de flecha 30"/>
          <p:cNvCxnSpPr/>
          <p:nvPr/>
        </p:nvCxnSpPr>
        <p:spPr>
          <a:xfrm rot="16200000" flipH="1">
            <a:off x="2796758" y="3360818"/>
            <a:ext cx="452464" cy="233487"/>
          </a:xfrm>
          <a:prstGeom prst="curvedConnector3">
            <a:avLst>
              <a:gd name="adj1" fmla="val 9624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rot="5400000" flipH="1" flipV="1">
            <a:off x="2468601" y="3347082"/>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ector recto de flecha 30"/>
          <p:cNvCxnSpPr/>
          <p:nvPr/>
        </p:nvCxnSpPr>
        <p:spPr>
          <a:xfrm>
            <a:off x="4203476" y="2537085"/>
            <a:ext cx="630434" cy="457121"/>
          </a:xfrm>
          <a:prstGeom prst="curvedConnector3">
            <a:avLst>
              <a:gd name="adj1" fmla="val 943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44561" y="3110256"/>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5808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114</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37055" y="2594453"/>
            <a:ext cx="385259" cy="336227"/>
          </a:xfrm>
          <a:prstGeom prst="curvedConnector3">
            <a:avLst>
              <a:gd name="adj1" fmla="val 10229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ector recto de flecha 30"/>
          <p:cNvCxnSpPr/>
          <p:nvPr/>
        </p:nvCxnSpPr>
        <p:spPr>
          <a:xfrm rot="16200000" flipH="1">
            <a:off x="2796758" y="3360818"/>
            <a:ext cx="452464" cy="233487"/>
          </a:xfrm>
          <a:prstGeom prst="curvedConnector3">
            <a:avLst>
              <a:gd name="adj1" fmla="val 9624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rot="5400000" flipH="1" flipV="1">
            <a:off x="2468601" y="3347082"/>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ector recto de flecha 30"/>
          <p:cNvCxnSpPr/>
          <p:nvPr/>
        </p:nvCxnSpPr>
        <p:spPr>
          <a:xfrm>
            <a:off x="4203476" y="2537085"/>
            <a:ext cx="630434" cy="457121"/>
          </a:xfrm>
          <a:prstGeom prst="curvedConnector3">
            <a:avLst>
              <a:gd name="adj1" fmla="val 943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33336" y="3110342"/>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Conector recto de flecha 30"/>
          <p:cNvCxnSpPr/>
          <p:nvPr/>
        </p:nvCxnSpPr>
        <p:spPr>
          <a:xfrm rot="5400000" flipH="1" flipV="1">
            <a:off x="4913694" y="3364324"/>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1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In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115</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solidFill>
              <a:schemeClr val="accent6">
                <a:lumMod val="40000"/>
                <a:lumOff val="60000"/>
              </a:schemeClr>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U</a:t>
                      </a: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V R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37055" y="2594453"/>
            <a:ext cx="385259" cy="336227"/>
          </a:xfrm>
          <a:prstGeom prst="curvedConnector3">
            <a:avLst>
              <a:gd name="adj1" fmla="val 10229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Conector recto de flecha 30"/>
          <p:cNvCxnSpPr/>
          <p:nvPr/>
        </p:nvCxnSpPr>
        <p:spPr>
          <a:xfrm rot="16200000" flipH="1">
            <a:off x="2796758" y="3360818"/>
            <a:ext cx="452464" cy="233487"/>
          </a:xfrm>
          <a:prstGeom prst="curvedConnector3">
            <a:avLst>
              <a:gd name="adj1" fmla="val 9624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rot="5400000" flipH="1" flipV="1">
            <a:off x="2468601" y="3347082"/>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1" name="Conector recto de flecha 30"/>
          <p:cNvCxnSpPr/>
          <p:nvPr/>
        </p:nvCxnSpPr>
        <p:spPr>
          <a:xfrm>
            <a:off x="4203476" y="2537085"/>
            <a:ext cx="630434" cy="457121"/>
          </a:xfrm>
          <a:prstGeom prst="curvedConnector3">
            <a:avLst>
              <a:gd name="adj1" fmla="val 9437"/>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Conector recto de flecha 30"/>
          <p:cNvCxnSpPr/>
          <p:nvPr/>
        </p:nvCxnSpPr>
        <p:spPr>
          <a:xfrm rot="16200000" flipV="1">
            <a:off x="4517649" y="2081486"/>
            <a:ext cx="505112" cy="869894"/>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33336" y="3110342"/>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Conector recto de flecha 30"/>
          <p:cNvCxnSpPr/>
          <p:nvPr/>
        </p:nvCxnSpPr>
        <p:spPr>
          <a:xfrm rot="5400000" flipH="1" flipV="1">
            <a:off x="4913694" y="3364324"/>
            <a:ext cx="432821" cy="227191"/>
          </a:xfrm>
          <a:prstGeom prst="curvedConnector3">
            <a:avLst>
              <a:gd name="adj1" fmla="val 19563"/>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8" name="Conector recto de flecha 30"/>
          <p:cNvCxnSpPr/>
          <p:nvPr/>
        </p:nvCxnSpPr>
        <p:spPr>
          <a:xfrm rot="16200000" flipH="1">
            <a:off x="5219653" y="3364774"/>
            <a:ext cx="452464" cy="233487"/>
          </a:xfrm>
          <a:prstGeom prst="curvedConnector3">
            <a:avLst>
              <a:gd name="adj1" fmla="val 9624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ector recto de flecha 30"/>
          <p:cNvCxnSpPr/>
          <p:nvPr/>
        </p:nvCxnSpPr>
        <p:spPr>
          <a:xfrm rot="16200000" flipV="1">
            <a:off x="5730001" y="3067453"/>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82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116</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spTree>
    <p:extLst>
      <p:ext uri="{BB962C8B-B14F-4D97-AF65-F5344CB8AC3E}">
        <p14:creationId xmlns:p14="http://schemas.microsoft.com/office/powerpoint/2010/main" val="2054215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117</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spTree>
    <p:extLst>
      <p:ext uri="{BB962C8B-B14F-4D97-AF65-F5344CB8AC3E}">
        <p14:creationId xmlns:p14="http://schemas.microsoft.com/office/powerpoint/2010/main" val="4194371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118</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cxnSp>
        <p:nvCxnSpPr>
          <p:cNvPr id="46" name="Conector recto de flecha 30"/>
          <p:cNvCxnSpPr/>
          <p:nvPr/>
        </p:nvCxnSpPr>
        <p:spPr>
          <a:xfrm rot="10800000" flipV="1">
            <a:off x="2975306" y="2371485"/>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62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119</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cxnSp>
        <p:nvCxnSpPr>
          <p:cNvPr id="40" name="Conector recto de flecha 30"/>
          <p:cNvCxnSpPr/>
          <p:nvPr/>
        </p:nvCxnSpPr>
        <p:spPr>
          <a:xfrm rot="10800000" flipV="1">
            <a:off x="2020397" y="303978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75306" y="2371485"/>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694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A</a:t>
            </a:r>
          </a:p>
          <a:p>
            <a:r>
              <a:rPr lang="en-US" dirty="0"/>
              <a:t>new </a:t>
            </a:r>
            <a:r>
              <a:rPr lang="en-US" dirty="0" err="1"/>
              <a:t>ExpTree</a:t>
            </a:r>
            <a:r>
              <a:rPr lang="en-US" dirty="0"/>
              <a:t>("( 2 + 3 ) \n");</a:t>
            </a:r>
          </a:p>
          <a:p>
            <a:endParaRPr lang="en-US" dirty="0"/>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12</a:t>
            </a:fld>
            <a:endParaRPr lang="en-US"/>
          </a:p>
        </p:txBody>
      </p:sp>
      <p:sp>
        <p:nvSpPr>
          <p:cNvPr id="16"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 E )</a:t>
            </a:r>
          </a:p>
          <a:p>
            <a:pPr algn="just"/>
            <a:r>
              <a:rPr lang="en-US" dirty="0"/>
              <a:t>E -&gt; ( E – E )</a:t>
            </a:r>
          </a:p>
          <a:p>
            <a:pPr algn="just"/>
            <a:r>
              <a:rPr lang="en-US" dirty="0"/>
              <a:t>E -&gt; ( E * E )</a:t>
            </a:r>
          </a:p>
          <a:p>
            <a:pPr algn="just"/>
            <a:r>
              <a:rPr lang="en-US" dirty="0"/>
              <a:t>E -&gt; ( E / E )</a:t>
            </a:r>
          </a:p>
          <a:p>
            <a:pPr algn="just"/>
            <a:r>
              <a:rPr lang="en-US" dirty="0"/>
              <a:t>E -&gt; ( E ^ E )</a:t>
            </a:r>
          </a:p>
          <a:p>
            <a:pPr algn="just"/>
            <a:r>
              <a:rPr lang="en-US" dirty="0"/>
              <a:t>E -&gt; </a:t>
            </a:r>
            <a:r>
              <a:rPr lang="en-US" dirty="0" err="1"/>
              <a:t>cte</a:t>
            </a:r>
            <a:endParaRPr lang="en-US" dirty="0"/>
          </a:p>
        </p:txBody>
      </p:sp>
    </p:spTree>
    <p:extLst>
      <p:ext uri="{BB962C8B-B14F-4D97-AF65-F5344CB8AC3E}">
        <p14:creationId xmlns:p14="http://schemas.microsoft.com/office/powerpoint/2010/main" val="106852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120</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cxnSp>
        <p:nvCxnSpPr>
          <p:cNvPr id="40" name="Conector recto de flecha 30"/>
          <p:cNvCxnSpPr/>
          <p:nvPr/>
        </p:nvCxnSpPr>
        <p:spPr>
          <a:xfrm rot="10800000" flipV="1">
            <a:off x="2020397" y="303978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75306" y="2371485"/>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a:off x="2565562" y="3678013"/>
            <a:ext cx="458729" cy="20972"/>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6180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121</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cxnSp>
        <p:nvCxnSpPr>
          <p:cNvPr id="40" name="Conector recto de flecha 30"/>
          <p:cNvCxnSpPr/>
          <p:nvPr/>
        </p:nvCxnSpPr>
        <p:spPr>
          <a:xfrm rot="10800000" flipV="1">
            <a:off x="2020397" y="303978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68780" y="2944131"/>
            <a:ext cx="1535834" cy="1"/>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75306" y="2371485"/>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1253" y="3064422"/>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a:off x="2565562" y="3678013"/>
            <a:ext cx="458729" cy="20972"/>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7143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122</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cxnSp>
        <p:nvCxnSpPr>
          <p:cNvPr id="40" name="Conector recto de flecha 30"/>
          <p:cNvCxnSpPr/>
          <p:nvPr/>
        </p:nvCxnSpPr>
        <p:spPr>
          <a:xfrm rot="10800000" flipV="1">
            <a:off x="2020397" y="303978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68780" y="2944131"/>
            <a:ext cx="1535834" cy="1"/>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75306" y="2371485"/>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1253" y="3064422"/>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a:off x="2565562" y="3678013"/>
            <a:ext cx="458729" cy="20972"/>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27483" y="311126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405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Pre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123</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solidFill>
              <a:srgbClr val="FFC00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U</a:t>
                      </a: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 V L R </a:t>
            </a:r>
            <a:endParaRPr lang="en-US" b="1" dirty="0"/>
          </a:p>
        </p:txBody>
      </p:sp>
      <p:cxnSp>
        <p:nvCxnSpPr>
          <p:cNvPr id="40" name="Conector recto de flecha 30"/>
          <p:cNvCxnSpPr/>
          <p:nvPr/>
        </p:nvCxnSpPr>
        <p:spPr>
          <a:xfrm rot="10800000" flipV="1">
            <a:off x="2020397" y="303978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flipV="1">
            <a:off x="3268780" y="2944131"/>
            <a:ext cx="1535834" cy="1"/>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75306" y="2371485"/>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1253" y="3064422"/>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p:nvPr/>
        </p:nvCxnSpPr>
        <p:spPr>
          <a:xfrm>
            <a:off x="2565562" y="3678013"/>
            <a:ext cx="458729" cy="20972"/>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27483" y="311126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Conector recto de flecha 30"/>
          <p:cNvCxnSpPr>
            <a:endCxn id="17" idx="2"/>
          </p:cNvCxnSpPr>
          <p:nvPr/>
        </p:nvCxnSpPr>
        <p:spPr>
          <a:xfrm flipV="1">
            <a:off x="5043535" y="3652450"/>
            <a:ext cx="506991" cy="45609"/>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7815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124</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spTree>
    <p:extLst>
      <p:ext uri="{BB962C8B-B14F-4D97-AF65-F5344CB8AC3E}">
        <p14:creationId xmlns:p14="http://schemas.microsoft.com/office/powerpoint/2010/main" val="126405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125</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31504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126</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a:endCxn id="8" idx="2"/>
          </p:cNvCxnSpPr>
          <p:nvPr/>
        </p:nvCxnSpPr>
        <p:spPr>
          <a:xfrm flipV="1">
            <a:off x="2571416" y="3607766"/>
            <a:ext cx="539682" cy="69323"/>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936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127</a:t>
            </a:fld>
            <a:endParaRPr lang="en-US"/>
          </a:p>
        </p:txBody>
      </p:sp>
      <p:grpSp>
        <p:nvGrpSpPr>
          <p:cNvPr id="20" name="Grupo 19"/>
          <p:cNvGrpSpPr/>
          <p:nvPr/>
        </p:nvGrpSpPr>
        <p:grpSpPr>
          <a:xfrm>
            <a:off x="1879440" y="1943953"/>
            <a:ext cx="4368841" cy="1913141"/>
            <a:chOff x="2437379" y="3036583"/>
            <a:chExt cx="4368841"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7379" y="4475277"/>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8090" y="4495825"/>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1406" y="3889983"/>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a:endCxn id="8" idx="2"/>
          </p:cNvCxnSpPr>
          <p:nvPr/>
        </p:nvCxnSpPr>
        <p:spPr>
          <a:xfrm flipV="1">
            <a:off x="2571416" y="3607766"/>
            <a:ext cx="539682" cy="69323"/>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281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128</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a:off x="3287159" y="2943207"/>
            <a:ext cx="1497921" cy="2996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a:endCxn id="8" idx="2"/>
          </p:cNvCxnSpPr>
          <p:nvPr/>
        </p:nvCxnSpPr>
        <p:spPr>
          <a:xfrm flipV="1">
            <a:off x="2571416" y="3607766"/>
            <a:ext cx="539682" cy="69323"/>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33336" y="3110342"/>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3094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129</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U</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a:off x="3287159" y="2943207"/>
            <a:ext cx="1497921" cy="2996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a:endCxn id="8" idx="2"/>
          </p:cNvCxnSpPr>
          <p:nvPr/>
        </p:nvCxnSpPr>
        <p:spPr>
          <a:xfrm flipV="1">
            <a:off x="2571416" y="3607766"/>
            <a:ext cx="539682" cy="69323"/>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33336" y="3110342"/>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Conector recto de flecha 30"/>
          <p:cNvCxnSpPr>
            <a:endCxn id="17" idx="2"/>
          </p:cNvCxnSpPr>
          <p:nvPr/>
        </p:nvCxnSpPr>
        <p:spPr>
          <a:xfrm flipV="1">
            <a:off x="5065417" y="3652450"/>
            <a:ext cx="485109" cy="5380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1430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A</a:t>
            </a:r>
          </a:p>
          <a:p>
            <a:r>
              <a:rPr lang="en-US" dirty="0"/>
              <a:t>new </a:t>
            </a:r>
            <a:r>
              <a:rPr lang="en-US" dirty="0" err="1"/>
              <a:t>ExpTree</a:t>
            </a:r>
            <a:r>
              <a:rPr lang="en-US" dirty="0"/>
              <a:t>("( 2 + 3 ) \n");</a:t>
            </a:r>
          </a:p>
          <a:p>
            <a:endParaRPr lang="en-US" dirty="0"/>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13</a:t>
            </a:fld>
            <a:endParaRPr lang="en-US"/>
          </a:p>
        </p:txBody>
      </p:sp>
      <p:sp>
        <p:nvSpPr>
          <p:cNvPr id="16"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1607163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130</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U</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a:off x="3287159" y="2943207"/>
            <a:ext cx="1497921" cy="2996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a:endCxn id="8" idx="2"/>
          </p:cNvCxnSpPr>
          <p:nvPr/>
        </p:nvCxnSpPr>
        <p:spPr>
          <a:xfrm flipV="1">
            <a:off x="2571416" y="3607766"/>
            <a:ext cx="539682" cy="69323"/>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33336" y="3110342"/>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Conector recto de flecha 30"/>
          <p:cNvCxnSpPr>
            <a:endCxn id="17" idx="2"/>
          </p:cNvCxnSpPr>
          <p:nvPr/>
        </p:nvCxnSpPr>
        <p:spPr>
          <a:xfrm flipV="1">
            <a:off x="5065417" y="3652450"/>
            <a:ext cx="485109" cy="5380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ector recto de flecha 30"/>
          <p:cNvCxnSpPr/>
          <p:nvPr/>
        </p:nvCxnSpPr>
        <p:spPr>
          <a:xfrm rot="16200000" flipV="1">
            <a:off x="5730001" y="306760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3592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412333"/>
            <a:ext cx="8229600" cy="1143000"/>
          </a:xfrm>
        </p:spPr>
        <p:txBody>
          <a:bodyPr/>
          <a:lstStyle/>
          <a:p>
            <a:r>
              <a:rPr lang="es-ES" dirty="0"/>
              <a:t>Post </a:t>
            </a:r>
            <a:r>
              <a:rPr lang="es-ES" dirty="0" err="1"/>
              <a:t>Order</a:t>
            </a:r>
            <a:endParaRPr lang="en-US" dirty="0"/>
          </a:p>
        </p:txBody>
      </p:sp>
      <p:sp>
        <p:nvSpPr>
          <p:cNvPr id="4" name="Marcador de número de diapositiva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131</a:t>
            </a:fld>
            <a:endParaRPr lang="en-US"/>
          </a:p>
        </p:txBody>
      </p:sp>
      <p:grpSp>
        <p:nvGrpSpPr>
          <p:cNvPr id="20" name="Grupo 19"/>
          <p:cNvGrpSpPr/>
          <p:nvPr/>
        </p:nvGrpSpPr>
        <p:grpSpPr>
          <a:xfrm>
            <a:off x="1880387" y="1943953"/>
            <a:ext cx="4367894" cy="1913141"/>
            <a:chOff x="2438326" y="3036583"/>
            <a:chExt cx="4367894" cy="1913141"/>
          </a:xfrm>
        </p:grpSpPr>
        <p:sp>
          <p:nvSpPr>
            <p:cNvPr id="6" name="Google Shape;132;p3"/>
            <p:cNvSpPr/>
            <p:nvPr/>
          </p:nvSpPr>
          <p:spPr>
            <a:xfrm>
              <a:off x="4129903" y="3264672"/>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ES" sz="1800" dirty="0">
                  <a:solidFill>
                    <a:schemeClr val="dk1"/>
                  </a:solidFill>
                  <a:latin typeface="Palatino Linotype"/>
                  <a:ea typeface="Palatino Linotype"/>
                  <a:cs typeface="Palatino Linotype"/>
                  <a:sym typeface="Palatino Linotype"/>
                </a:rPr>
                <a:t>D</a:t>
              </a:r>
              <a:endParaRPr sz="1800" dirty="0">
                <a:solidFill>
                  <a:schemeClr val="dk1"/>
                </a:solidFill>
                <a:latin typeface="Palatino Linotype"/>
                <a:ea typeface="Palatino Linotype"/>
                <a:cs typeface="Palatino Linotype"/>
                <a:sym typeface="Palatino Linotype"/>
              </a:endParaRPr>
            </a:p>
          </p:txBody>
        </p:sp>
        <p:sp>
          <p:nvSpPr>
            <p:cNvPr id="7" name="Google Shape;133;p3"/>
            <p:cNvSpPr/>
            <p:nvPr/>
          </p:nvSpPr>
          <p:spPr>
            <a:xfrm>
              <a:off x="2438326" y="4475204"/>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I</a:t>
              </a:r>
              <a:endParaRPr sz="1800" dirty="0">
                <a:solidFill>
                  <a:schemeClr val="dk1"/>
                </a:solidFill>
                <a:latin typeface="Palatino Linotype"/>
                <a:ea typeface="Palatino Linotype"/>
                <a:cs typeface="Palatino Linotype"/>
                <a:sym typeface="Palatino Linotype"/>
              </a:endParaRPr>
            </a:p>
          </p:txBody>
        </p:sp>
        <p:sp>
          <p:nvSpPr>
            <p:cNvPr id="8" name="Google Shape;134;p3"/>
            <p:cNvSpPr/>
            <p:nvPr/>
          </p:nvSpPr>
          <p:spPr>
            <a:xfrm>
              <a:off x="3669037" y="4495752"/>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B</a:t>
              </a:r>
              <a:endParaRPr sz="1800" dirty="0">
                <a:solidFill>
                  <a:schemeClr val="dk1"/>
                </a:solidFill>
                <a:latin typeface="Palatino Linotype"/>
                <a:ea typeface="Palatino Linotype"/>
                <a:cs typeface="Palatino Linotype"/>
                <a:sym typeface="Palatino Linotype"/>
              </a:endParaRPr>
            </a:p>
          </p:txBody>
        </p:sp>
        <p:cxnSp>
          <p:nvCxnSpPr>
            <p:cNvPr id="9" name="Google Shape;135;p3"/>
            <p:cNvCxnSpPr>
              <a:endCxn id="7" idx="0"/>
            </p:cNvCxnSpPr>
            <p:nvPr/>
          </p:nvCxnSpPr>
          <p:spPr>
            <a:xfrm flipH="1">
              <a:off x="2787203" y="4299271"/>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0" name="Google Shape;136;p3"/>
            <p:cNvCxnSpPr/>
            <p:nvPr/>
          </p:nvCxnSpPr>
          <p:spPr>
            <a:xfrm>
              <a:off x="3448521" y="4269227"/>
              <a:ext cx="421449" cy="239395"/>
            </a:xfrm>
            <a:prstGeom prst="straightConnector1">
              <a:avLst/>
            </a:prstGeom>
            <a:noFill/>
            <a:ln w="9525" cap="flat" cmpd="sng">
              <a:solidFill>
                <a:schemeClr val="accent1"/>
              </a:solidFill>
              <a:prstDash val="solid"/>
              <a:miter lim="800000"/>
              <a:headEnd type="none" w="sm" len="sm"/>
              <a:tailEnd type="none" w="med" len="med"/>
            </a:ln>
          </p:spPr>
        </p:cxnSp>
        <p:cxnSp>
          <p:nvCxnSpPr>
            <p:cNvPr id="11" name="Google Shape;137;p3"/>
            <p:cNvCxnSpPr/>
            <p:nvPr/>
          </p:nvCxnSpPr>
          <p:spPr>
            <a:xfrm flipH="1">
              <a:off x="4526069" y="3036583"/>
              <a:ext cx="307189" cy="230257"/>
            </a:xfrm>
            <a:prstGeom prst="straightConnector1">
              <a:avLst/>
            </a:prstGeom>
            <a:noFill/>
            <a:ln w="9525" cap="flat" cmpd="sng">
              <a:solidFill>
                <a:schemeClr val="accent1"/>
              </a:solidFill>
              <a:prstDash val="solid"/>
              <a:miter lim="800000"/>
              <a:headEnd type="none" w="sm" len="sm"/>
              <a:tailEnd type="none" w="med" len="med"/>
            </a:ln>
          </p:spPr>
        </p:cxnSp>
        <p:sp>
          <p:nvSpPr>
            <p:cNvPr id="12" name="Google Shape;138;p3"/>
            <p:cNvSpPr/>
            <p:nvPr/>
          </p:nvSpPr>
          <p:spPr>
            <a:xfrm>
              <a:off x="3042353" y="3889910"/>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A</a:t>
              </a:r>
              <a:endParaRPr sz="1800" dirty="0">
                <a:solidFill>
                  <a:schemeClr val="dk1"/>
                </a:solidFill>
                <a:latin typeface="Palatino Linotype"/>
                <a:ea typeface="Palatino Linotype"/>
                <a:cs typeface="Palatino Linotype"/>
                <a:sym typeface="Palatino Linotype"/>
              </a:endParaRPr>
            </a:p>
          </p:txBody>
        </p:sp>
        <p:sp>
          <p:nvSpPr>
            <p:cNvPr id="13" name="Google Shape;139;p3"/>
            <p:cNvSpPr/>
            <p:nvPr/>
          </p:nvSpPr>
          <p:spPr>
            <a:xfrm>
              <a:off x="5460707" y="3923611"/>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V</a:t>
              </a:r>
              <a:endParaRPr sz="1800" dirty="0">
                <a:solidFill>
                  <a:schemeClr val="dk1"/>
                </a:solidFill>
                <a:latin typeface="Palatino Linotype"/>
                <a:ea typeface="Palatino Linotype"/>
                <a:cs typeface="Palatino Linotype"/>
                <a:sym typeface="Palatino Linotype"/>
              </a:endParaRPr>
            </a:p>
          </p:txBody>
        </p:sp>
        <p:cxnSp>
          <p:nvCxnSpPr>
            <p:cNvPr id="14" name="Google Shape;140;p3"/>
            <p:cNvCxnSpPr>
              <a:endCxn id="13" idx="1"/>
            </p:cNvCxnSpPr>
            <p:nvPr/>
          </p:nvCxnSpPr>
          <p:spPr>
            <a:xfrm>
              <a:off x="4838847" y="3591425"/>
              <a:ext cx="724044" cy="392125"/>
            </a:xfrm>
            <a:prstGeom prst="straightConnector1">
              <a:avLst/>
            </a:prstGeom>
            <a:noFill/>
            <a:ln w="9525" cap="flat" cmpd="sng">
              <a:solidFill>
                <a:schemeClr val="accent1"/>
              </a:solidFill>
              <a:prstDash val="solid"/>
              <a:miter lim="800000"/>
              <a:headEnd type="none" w="sm" len="sm"/>
              <a:tailEnd type="none" w="med" len="med"/>
            </a:ln>
          </p:spPr>
        </p:cxnSp>
        <p:cxnSp>
          <p:nvCxnSpPr>
            <p:cNvPr id="15" name="Google Shape;141;p3"/>
            <p:cNvCxnSpPr>
              <a:stCxn id="6" idx="3"/>
            </p:cNvCxnSpPr>
            <p:nvPr/>
          </p:nvCxnSpPr>
          <p:spPr>
            <a:xfrm flipH="1">
              <a:off x="3710755" y="3614021"/>
              <a:ext cx="521333" cy="314445"/>
            </a:xfrm>
            <a:prstGeom prst="straightConnector1">
              <a:avLst/>
            </a:prstGeom>
            <a:noFill/>
            <a:ln w="9525" cap="flat" cmpd="sng">
              <a:solidFill>
                <a:schemeClr val="accent1"/>
              </a:solidFill>
              <a:prstDash val="solid"/>
              <a:miter lim="800000"/>
              <a:headEnd type="none" w="sm" len="sm"/>
              <a:tailEnd type="none" w="med" len="med"/>
            </a:ln>
          </p:spPr>
        </p:cxnSp>
        <p:sp>
          <p:nvSpPr>
            <p:cNvPr id="16" name="Google Shape;133;p3"/>
            <p:cNvSpPr/>
            <p:nvPr/>
          </p:nvSpPr>
          <p:spPr>
            <a:xfrm>
              <a:off x="4877754" y="4519888"/>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J</a:t>
              </a:r>
              <a:endParaRPr sz="1800" dirty="0">
                <a:solidFill>
                  <a:schemeClr val="dk1"/>
                </a:solidFill>
                <a:latin typeface="Palatino Linotype"/>
                <a:ea typeface="Palatino Linotype"/>
                <a:cs typeface="Palatino Linotype"/>
                <a:sym typeface="Palatino Linotype"/>
              </a:endParaRPr>
            </a:p>
          </p:txBody>
        </p:sp>
        <p:sp>
          <p:nvSpPr>
            <p:cNvPr id="17" name="Google Shape;134;p3"/>
            <p:cNvSpPr/>
            <p:nvPr/>
          </p:nvSpPr>
          <p:spPr>
            <a:xfrm>
              <a:off x="6108465" y="4540436"/>
              <a:ext cx="697755" cy="409288"/>
            </a:xfrm>
            <a:prstGeom prst="ellipse">
              <a:avLst/>
            </a:prstGeom>
            <a:solidFill>
              <a:srgbClr val="92D05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dirty="0">
                  <a:solidFill>
                    <a:schemeClr val="dk1"/>
                  </a:solidFill>
                  <a:latin typeface="Palatino Linotype"/>
                  <a:ea typeface="Palatino Linotype"/>
                  <a:cs typeface="Palatino Linotype"/>
                  <a:sym typeface="Palatino Linotype"/>
                </a:rPr>
                <a:t>U</a:t>
              </a:r>
              <a:endParaRPr sz="1800" dirty="0">
                <a:solidFill>
                  <a:schemeClr val="dk1"/>
                </a:solidFill>
                <a:latin typeface="Palatino Linotype"/>
                <a:ea typeface="Palatino Linotype"/>
                <a:cs typeface="Palatino Linotype"/>
                <a:sym typeface="Palatino Linotype"/>
              </a:endParaRPr>
            </a:p>
          </p:txBody>
        </p:sp>
        <p:cxnSp>
          <p:nvCxnSpPr>
            <p:cNvPr id="18" name="Google Shape;135;p3"/>
            <p:cNvCxnSpPr>
              <a:endCxn id="16" idx="0"/>
            </p:cNvCxnSpPr>
            <p:nvPr/>
          </p:nvCxnSpPr>
          <p:spPr>
            <a:xfrm flipH="1">
              <a:off x="5226631" y="4343955"/>
              <a:ext cx="458303" cy="175933"/>
            </a:xfrm>
            <a:prstGeom prst="straightConnector1">
              <a:avLst/>
            </a:prstGeom>
            <a:noFill/>
            <a:ln w="9525" cap="flat" cmpd="sng">
              <a:solidFill>
                <a:schemeClr val="accent1"/>
              </a:solidFill>
              <a:prstDash val="solid"/>
              <a:miter lim="800000"/>
              <a:headEnd type="none" w="sm" len="sm"/>
              <a:tailEnd type="none" w="med" len="med"/>
            </a:ln>
          </p:spPr>
        </p:cxnSp>
        <p:cxnSp>
          <p:nvCxnSpPr>
            <p:cNvPr id="19" name="Google Shape;136;p3"/>
            <p:cNvCxnSpPr/>
            <p:nvPr/>
          </p:nvCxnSpPr>
          <p:spPr>
            <a:xfrm>
              <a:off x="5887949" y="4313911"/>
              <a:ext cx="421449" cy="239395"/>
            </a:xfrm>
            <a:prstGeom prst="straightConnector1">
              <a:avLst/>
            </a:prstGeom>
            <a:noFill/>
            <a:ln w="9525" cap="flat" cmpd="sng">
              <a:solidFill>
                <a:schemeClr val="accent1"/>
              </a:solidFill>
              <a:prstDash val="solid"/>
              <a:miter lim="800000"/>
              <a:headEnd type="none" w="sm" len="sm"/>
              <a:tailEnd type="none" w="med" len="med"/>
            </a:ln>
          </p:spPr>
        </p:cxnSp>
      </p:grpSp>
      <p:graphicFrame>
        <p:nvGraphicFramePr>
          <p:cNvPr id="21" name="Tabla 20"/>
          <p:cNvGraphicFramePr>
            <a:graphicFrameLocks noGrp="1"/>
          </p:cNvGraphicFramePr>
          <p:nvPr/>
        </p:nvGraphicFramePr>
        <p:xfrm>
          <a:off x="1073724" y="4868970"/>
          <a:ext cx="6095999" cy="370840"/>
        </p:xfrm>
        <a:graphic>
          <a:graphicData uri="http://schemas.openxmlformats.org/drawingml/2006/table">
            <a:tbl>
              <a:tblPr firstRow="1" bandRow="1">
                <a:tableStyleId>{5C22544A-7EE6-4342-B048-85BDC9FD1C3A}</a:tableStyleId>
              </a:tblPr>
              <a:tblGrid>
                <a:gridCol w="870857">
                  <a:extLst>
                    <a:ext uri="{9D8B030D-6E8A-4147-A177-3AD203B41FA5}">
                      <a16:colId xmlns:a16="http://schemas.microsoft.com/office/drawing/2014/main" val="1260827025"/>
                    </a:ext>
                  </a:extLst>
                </a:gridCol>
                <a:gridCol w="870857">
                  <a:extLst>
                    <a:ext uri="{9D8B030D-6E8A-4147-A177-3AD203B41FA5}">
                      <a16:colId xmlns:a16="http://schemas.microsoft.com/office/drawing/2014/main" val="3831728039"/>
                    </a:ext>
                  </a:extLst>
                </a:gridCol>
                <a:gridCol w="870857">
                  <a:extLst>
                    <a:ext uri="{9D8B030D-6E8A-4147-A177-3AD203B41FA5}">
                      <a16:colId xmlns:a16="http://schemas.microsoft.com/office/drawing/2014/main" val="2337527716"/>
                    </a:ext>
                  </a:extLst>
                </a:gridCol>
                <a:gridCol w="870857">
                  <a:extLst>
                    <a:ext uri="{9D8B030D-6E8A-4147-A177-3AD203B41FA5}">
                      <a16:colId xmlns:a16="http://schemas.microsoft.com/office/drawing/2014/main" val="707905613"/>
                    </a:ext>
                  </a:extLst>
                </a:gridCol>
                <a:gridCol w="870857">
                  <a:extLst>
                    <a:ext uri="{9D8B030D-6E8A-4147-A177-3AD203B41FA5}">
                      <a16:colId xmlns:a16="http://schemas.microsoft.com/office/drawing/2014/main" val="2646281833"/>
                    </a:ext>
                  </a:extLst>
                </a:gridCol>
                <a:gridCol w="870857">
                  <a:extLst>
                    <a:ext uri="{9D8B030D-6E8A-4147-A177-3AD203B41FA5}">
                      <a16:colId xmlns:a16="http://schemas.microsoft.com/office/drawing/2014/main" val="2551348892"/>
                    </a:ext>
                  </a:extLst>
                </a:gridCol>
                <a:gridCol w="870857">
                  <a:extLst>
                    <a:ext uri="{9D8B030D-6E8A-4147-A177-3AD203B41FA5}">
                      <a16:colId xmlns:a16="http://schemas.microsoft.com/office/drawing/2014/main" val="26414351"/>
                    </a:ext>
                  </a:extLst>
                </a:gridCol>
              </a:tblGrid>
              <a:tr h="370840">
                <a:tc>
                  <a:txBody>
                    <a:bodyPr/>
                    <a:lstStyle/>
                    <a:p>
                      <a:pPr algn="ctr"/>
                      <a:r>
                        <a:rPr lang="es-ES" dirty="0">
                          <a:solidFill>
                            <a:schemeClr val="tx1"/>
                          </a:solidFill>
                        </a:rPr>
                        <a:t>I</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B</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A</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J</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U</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V</a:t>
                      </a:r>
                      <a:endParaRPr lang="en-US" dirty="0">
                        <a:solidFill>
                          <a:schemeClr val="tx1"/>
                        </a:solidFill>
                      </a:endParaRPr>
                    </a:p>
                  </a:txBody>
                  <a:tcPr>
                    <a:solidFill>
                      <a:schemeClr val="accent3">
                        <a:lumMod val="40000"/>
                        <a:lumOff val="60000"/>
                      </a:schemeClr>
                    </a:solidFill>
                  </a:tcPr>
                </a:tc>
                <a:tc>
                  <a:txBody>
                    <a:bodyPr/>
                    <a:lstStyle/>
                    <a:p>
                      <a:pPr algn="ctr"/>
                      <a:r>
                        <a:rPr lang="es-ES" dirty="0">
                          <a:solidFill>
                            <a:schemeClr val="tx1"/>
                          </a:solidFill>
                        </a:rPr>
                        <a:t>D</a:t>
                      </a:r>
                      <a:endParaRPr lang="en-US" dirty="0">
                        <a:solidFill>
                          <a:schemeClr val="tx1"/>
                        </a:solidFill>
                      </a:endParaRPr>
                    </a:p>
                  </a:txBody>
                  <a:tcPr>
                    <a:solidFill>
                      <a:schemeClr val="accent3">
                        <a:lumMod val="40000"/>
                        <a:lumOff val="60000"/>
                      </a:schemeClr>
                    </a:solidFill>
                  </a:tcPr>
                </a:tc>
                <a:extLst>
                  <a:ext uri="{0D108BD9-81ED-4DB2-BD59-A6C34878D82A}">
                    <a16:rowId xmlns:a16="http://schemas.microsoft.com/office/drawing/2014/main" val="1458805395"/>
                  </a:ext>
                </a:extLst>
              </a:tr>
            </a:tbl>
          </a:graphicData>
        </a:graphic>
      </p:graphicFrame>
      <p:sp>
        <p:nvSpPr>
          <p:cNvPr id="22" name="CuadroTexto 21"/>
          <p:cNvSpPr txBox="1"/>
          <p:nvPr/>
        </p:nvSpPr>
        <p:spPr>
          <a:xfrm>
            <a:off x="7501180" y="4932033"/>
            <a:ext cx="1418094" cy="307777"/>
          </a:xfrm>
          <a:prstGeom prst="rect">
            <a:avLst/>
          </a:prstGeom>
          <a:noFill/>
        </p:spPr>
        <p:txBody>
          <a:bodyPr wrap="square" rtlCol="0">
            <a:spAutoFit/>
          </a:bodyPr>
          <a:lstStyle/>
          <a:p>
            <a:r>
              <a:rPr lang="es-ES" b="1" dirty="0"/>
              <a:t>L  R V </a:t>
            </a:r>
            <a:endParaRPr lang="en-US" b="1" dirty="0"/>
          </a:p>
        </p:txBody>
      </p:sp>
      <p:cxnSp>
        <p:nvCxnSpPr>
          <p:cNvPr id="40" name="Conector recto de flecha 30"/>
          <p:cNvCxnSpPr/>
          <p:nvPr/>
        </p:nvCxnSpPr>
        <p:spPr>
          <a:xfrm rot="10800000" flipV="1">
            <a:off x="2026251" y="3038857"/>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3" name="Conector recto de flecha 30"/>
          <p:cNvCxnSpPr/>
          <p:nvPr/>
        </p:nvCxnSpPr>
        <p:spPr>
          <a:xfrm>
            <a:off x="3287159" y="2943207"/>
            <a:ext cx="1497921" cy="2996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6" name="Conector recto de flecha 30"/>
          <p:cNvCxnSpPr/>
          <p:nvPr/>
        </p:nvCxnSpPr>
        <p:spPr>
          <a:xfrm rot="10800000" flipV="1">
            <a:off x="2981160" y="2370561"/>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Conector recto de flecha 30"/>
          <p:cNvCxnSpPr/>
          <p:nvPr/>
        </p:nvCxnSpPr>
        <p:spPr>
          <a:xfrm rot="16200000" flipV="1">
            <a:off x="3307106" y="3063497"/>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Conector recto de flecha 30"/>
          <p:cNvCxnSpPr>
            <a:endCxn id="8" idx="2"/>
          </p:cNvCxnSpPr>
          <p:nvPr/>
        </p:nvCxnSpPr>
        <p:spPr>
          <a:xfrm flipV="1">
            <a:off x="2571416" y="3607766"/>
            <a:ext cx="539682" cy="69323"/>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2" name="Conector recto de flecha 30"/>
          <p:cNvCxnSpPr/>
          <p:nvPr/>
        </p:nvCxnSpPr>
        <p:spPr>
          <a:xfrm rot="16200000" flipV="1">
            <a:off x="4517649" y="2081486"/>
            <a:ext cx="505112" cy="869894"/>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6" name="Conector recto de flecha 30"/>
          <p:cNvCxnSpPr/>
          <p:nvPr/>
        </p:nvCxnSpPr>
        <p:spPr>
          <a:xfrm rot="10800000" flipV="1">
            <a:off x="4533336" y="3110342"/>
            <a:ext cx="403280" cy="348740"/>
          </a:xfrm>
          <a:prstGeom prst="curvedConnector3">
            <a:avLst>
              <a:gd name="adj1" fmla="val 126861"/>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7" name="Conector recto de flecha 30"/>
          <p:cNvCxnSpPr>
            <a:endCxn id="17" idx="2"/>
          </p:cNvCxnSpPr>
          <p:nvPr/>
        </p:nvCxnSpPr>
        <p:spPr>
          <a:xfrm flipV="1">
            <a:off x="5065417" y="3652450"/>
            <a:ext cx="485109" cy="53806"/>
          </a:xfrm>
          <a:prstGeom prst="curvedConnector3">
            <a:avLst>
              <a:gd name="adj1" fmla="val 50000"/>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9" name="Conector recto de flecha 30"/>
          <p:cNvCxnSpPr/>
          <p:nvPr/>
        </p:nvCxnSpPr>
        <p:spPr>
          <a:xfrm rot="16200000" flipV="1">
            <a:off x="5730001" y="3067453"/>
            <a:ext cx="329514" cy="469615"/>
          </a:xfrm>
          <a:prstGeom prst="curvedConnector2">
            <a:avLst/>
          </a:prstGeom>
          <a:ln w="19050">
            <a:solidFill>
              <a:srgbClr val="00B0F0"/>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640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28" name="Google Shape;128;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92500" lnSpcReduction="20000"/>
          </a:bodyPr>
          <a:lstStyle/>
          <a:p>
            <a:pPr marL="0" lvl="0" indent="0" algn="just" rtl="0">
              <a:spcBef>
                <a:spcPts val="0"/>
              </a:spcBef>
              <a:spcAft>
                <a:spcPts val="0"/>
              </a:spcAft>
              <a:buSzPct val="95000"/>
              <a:buNone/>
            </a:pPr>
            <a:r>
              <a:rPr lang="en-US" b="1" dirty="0" err="1"/>
              <a:t>Caso</a:t>
            </a:r>
            <a:r>
              <a:rPr lang="en-US" b="1" dirty="0"/>
              <a:t> de </a:t>
            </a:r>
            <a:r>
              <a:rPr lang="en-US" b="1" dirty="0" err="1"/>
              <a:t>Uso</a:t>
            </a:r>
            <a:endParaRPr b="1" dirty="0"/>
          </a:p>
          <a:p>
            <a:pPr marL="0" lvl="0" indent="0" algn="just" rtl="0">
              <a:spcBef>
                <a:spcPts val="481"/>
              </a:spcBef>
              <a:spcAft>
                <a:spcPts val="0"/>
              </a:spcAft>
              <a:buSzPct val="95000"/>
              <a:buNone/>
            </a:pPr>
            <a:endParaRPr dirty="0"/>
          </a:p>
          <a:p>
            <a:pPr marL="0" lvl="0" indent="0" algn="just" rtl="0">
              <a:spcBef>
                <a:spcPts val="481"/>
              </a:spcBef>
              <a:spcAft>
                <a:spcPts val="0"/>
              </a:spcAft>
              <a:buSzPct val="95000"/>
              <a:buNone/>
            </a:pPr>
            <a:r>
              <a:rPr lang="en-US" dirty="0"/>
              <a:t>	</a:t>
            </a:r>
            <a:r>
              <a:rPr lang="en-US" dirty="0" err="1"/>
              <a:t>Agregar</a:t>
            </a:r>
            <a:r>
              <a:rPr lang="en-US" dirty="0"/>
              <a:t> </a:t>
            </a:r>
            <a:r>
              <a:rPr lang="en-US" dirty="0" err="1"/>
              <a:t>los</a:t>
            </a:r>
            <a:r>
              <a:rPr lang="en-US" dirty="0"/>
              <a:t> </a:t>
            </a:r>
            <a:r>
              <a:rPr lang="en-US" dirty="0" err="1"/>
              <a:t>métodos</a:t>
            </a:r>
            <a:r>
              <a:rPr lang="en-US" dirty="0"/>
              <a:t> </a:t>
            </a:r>
            <a:r>
              <a:rPr lang="en-US" dirty="0" err="1"/>
              <a:t>inorder</a:t>
            </a:r>
            <a:r>
              <a:rPr lang="en-US" dirty="0"/>
              <a:t>, </a:t>
            </a:r>
            <a:r>
              <a:rPr lang="en-US" dirty="0" err="1"/>
              <a:t>postorder</a:t>
            </a:r>
            <a:r>
              <a:rPr lang="en-US" dirty="0"/>
              <a:t> y preorder que </a:t>
            </a:r>
            <a:r>
              <a:rPr lang="en-US" dirty="0" err="1"/>
              <a:t>generen</a:t>
            </a:r>
            <a:r>
              <a:rPr lang="en-US" dirty="0"/>
              <a:t> el string con la </a:t>
            </a:r>
            <a:r>
              <a:rPr lang="en-US" dirty="0" err="1"/>
              <a:t>notación</a:t>
            </a:r>
            <a:r>
              <a:rPr lang="en-US" dirty="0"/>
              <a:t> </a:t>
            </a:r>
            <a:r>
              <a:rPr lang="en-US" dirty="0" err="1"/>
              <a:t>correspondiente</a:t>
            </a:r>
            <a:r>
              <a:rPr lang="en-US" dirty="0"/>
              <a:t>.</a:t>
            </a:r>
            <a:endParaRPr dirty="0"/>
          </a:p>
          <a:p>
            <a:pPr marL="0" lvl="0" indent="0" algn="just" rtl="0">
              <a:spcBef>
                <a:spcPts val="481"/>
              </a:spcBef>
              <a:spcAft>
                <a:spcPts val="0"/>
              </a:spcAft>
              <a:buSzPct val="95000"/>
              <a:buNone/>
            </a:pPr>
            <a:endParaRPr dirty="0"/>
          </a:p>
          <a:p>
            <a:pPr marL="0" lvl="0" indent="0" algn="just" rtl="0">
              <a:spcBef>
                <a:spcPts val="481"/>
              </a:spcBef>
              <a:spcAft>
                <a:spcPts val="0"/>
              </a:spcAft>
              <a:buSzPct val="95000"/>
              <a:buNone/>
            </a:pPr>
            <a:r>
              <a:rPr lang="en-US" dirty="0" err="1"/>
              <a:t>Ej</a:t>
            </a:r>
            <a:r>
              <a:rPr lang="en-US" dirty="0"/>
              <a:t>: </a:t>
            </a:r>
            <a:r>
              <a:rPr lang="en-US" dirty="0" err="1"/>
              <a:t>myExp</a:t>
            </a:r>
            <a:r>
              <a:rPr lang="en-US" dirty="0"/>
              <a:t>= </a:t>
            </a:r>
            <a:r>
              <a:rPr lang="en-US" b="1" dirty="0"/>
              <a:t>new </a:t>
            </a:r>
            <a:r>
              <a:rPr lang="en-US" b="1" dirty="0" err="1"/>
              <a:t>ExpTree</a:t>
            </a:r>
            <a:r>
              <a:rPr lang="en-US" b="1" dirty="0"/>
              <a:t>("( ( 2 + 3.5 ) * -10 )\n");</a:t>
            </a:r>
            <a:endParaRPr dirty="0"/>
          </a:p>
          <a:p>
            <a:pPr marL="0" lvl="0" indent="0" algn="just" rtl="0">
              <a:spcBef>
                <a:spcPts val="481"/>
              </a:spcBef>
              <a:spcAft>
                <a:spcPts val="0"/>
              </a:spcAft>
              <a:buSzPct val="95000"/>
              <a:buNone/>
            </a:pPr>
            <a:endParaRPr b="1" dirty="0"/>
          </a:p>
          <a:p>
            <a:pPr marL="0" lvl="0" indent="0" algn="just" rtl="0">
              <a:spcBef>
                <a:spcPts val="481"/>
              </a:spcBef>
              <a:spcAft>
                <a:spcPts val="0"/>
              </a:spcAft>
              <a:buSzPct val="95000"/>
              <a:buNone/>
            </a:pPr>
            <a:r>
              <a:rPr lang="en-US" b="1" dirty="0" err="1"/>
              <a:t>myExp.preorder</a:t>
            </a:r>
            <a:r>
              <a:rPr lang="en-US" b="1" dirty="0"/>
              <a:t>();</a:t>
            </a:r>
            <a:endParaRPr dirty="0"/>
          </a:p>
          <a:p>
            <a:pPr marL="0" lvl="0" indent="0" algn="just" rtl="0">
              <a:spcBef>
                <a:spcPts val="481"/>
              </a:spcBef>
              <a:spcAft>
                <a:spcPts val="0"/>
              </a:spcAft>
              <a:buSzPct val="95000"/>
              <a:buNone/>
            </a:pPr>
            <a:endParaRPr b="1" dirty="0"/>
          </a:p>
          <a:p>
            <a:pPr marL="0" lvl="0" indent="0" algn="just" rtl="0">
              <a:spcBef>
                <a:spcPts val="481"/>
              </a:spcBef>
              <a:spcAft>
                <a:spcPts val="0"/>
              </a:spcAft>
              <a:buSzPct val="95000"/>
              <a:buNone/>
            </a:pPr>
            <a:r>
              <a:rPr lang="en-US" b="1" dirty="0" err="1"/>
              <a:t>myExp.postorder</a:t>
            </a:r>
            <a:r>
              <a:rPr lang="en-US" b="1" dirty="0"/>
              <a:t>();</a:t>
            </a:r>
            <a:endParaRPr dirty="0"/>
          </a:p>
          <a:p>
            <a:pPr marL="0" lvl="0" indent="0" algn="just" rtl="0">
              <a:spcBef>
                <a:spcPts val="481"/>
              </a:spcBef>
              <a:spcAft>
                <a:spcPts val="0"/>
              </a:spcAft>
              <a:buSzPct val="95000"/>
              <a:buNone/>
            </a:pPr>
            <a:endParaRPr dirty="0"/>
          </a:p>
          <a:p>
            <a:pPr marL="0" lvl="0" indent="0" algn="just" rtl="0">
              <a:spcBef>
                <a:spcPts val="481"/>
              </a:spcBef>
              <a:spcAft>
                <a:spcPts val="0"/>
              </a:spcAft>
              <a:buSzPct val="95000"/>
              <a:buNone/>
            </a:pPr>
            <a:r>
              <a:rPr lang="en-US" b="1" dirty="0" err="1"/>
              <a:t>myExp.inorder</a:t>
            </a:r>
            <a:r>
              <a:rPr lang="en-US" b="1" dirty="0"/>
              <a:t>();</a:t>
            </a:r>
            <a:endParaRPr dirty="0"/>
          </a:p>
          <a:p>
            <a:pPr marL="0" lvl="0" indent="0" algn="just" rtl="0">
              <a:spcBef>
                <a:spcPts val="481"/>
              </a:spcBef>
              <a:spcAft>
                <a:spcPts val="0"/>
              </a:spcAft>
              <a:buSzPct val="95000"/>
              <a:buNone/>
            </a:pPr>
            <a:endParaRPr dirty="0"/>
          </a:p>
        </p:txBody>
      </p:sp>
      <p:sp>
        <p:nvSpPr>
          <p:cNvPr id="129" name="Google Shape;129;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132</a:t>
            </a:fld>
            <a:endParaRPr/>
          </a:p>
        </p:txBody>
      </p:sp>
      <p:sp>
        <p:nvSpPr>
          <p:cNvPr id="130" name="Google Shape;130;p3"/>
          <p:cNvSpPr/>
          <p:nvPr/>
        </p:nvSpPr>
        <p:spPr>
          <a:xfrm>
            <a:off x="3433354" y="4278734"/>
            <a:ext cx="4872446" cy="579316"/>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   +   2    3.5   -10</a:t>
            </a:r>
            <a:endParaRPr/>
          </a:p>
        </p:txBody>
      </p:sp>
      <p:grpSp>
        <p:nvGrpSpPr>
          <p:cNvPr id="131" name="Google Shape;131;p3"/>
          <p:cNvGrpSpPr/>
          <p:nvPr/>
        </p:nvGrpSpPr>
        <p:grpSpPr>
          <a:xfrm>
            <a:off x="4794069" y="704088"/>
            <a:ext cx="3720136" cy="1868457"/>
            <a:chOff x="3878270" y="2901043"/>
            <a:chExt cx="4178735" cy="3160591"/>
          </a:xfrm>
        </p:grpSpPr>
        <p:sp>
          <p:nvSpPr>
            <p:cNvPr id="132" name="Google Shape;132;p3"/>
            <p:cNvSpPr/>
            <p:nvPr/>
          </p:nvSpPr>
          <p:spPr>
            <a:xfrm>
              <a:off x="5778376" y="3286867"/>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33" name="Google Shape;133;p3"/>
            <p:cNvSpPr/>
            <p:nvPr/>
          </p:nvSpPr>
          <p:spPr>
            <a:xfrm>
              <a:off x="3878270" y="5334544"/>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a:t>
              </a:r>
              <a:endParaRPr sz="1800">
                <a:solidFill>
                  <a:schemeClr val="dk1"/>
                </a:solidFill>
                <a:latin typeface="Palatino Linotype"/>
                <a:ea typeface="Palatino Linotype"/>
                <a:cs typeface="Palatino Linotype"/>
                <a:sym typeface="Palatino Linotype"/>
              </a:endParaRPr>
            </a:p>
          </p:txBody>
        </p:sp>
        <p:sp>
          <p:nvSpPr>
            <p:cNvPr id="134" name="Google Shape;134;p3"/>
            <p:cNvSpPr/>
            <p:nvPr/>
          </p:nvSpPr>
          <p:spPr>
            <a:xfrm>
              <a:off x="5260697" y="5369303"/>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3.5</a:t>
              </a:r>
              <a:endParaRPr sz="1800">
                <a:solidFill>
                  <a:schemeClr val="dk1"/>
                </a:solidFill>
                <a:latin typeface="Palatino Linotype"/>
                <a:ea typeface="Palatino Linotype"/>
                <a:cs typeface="Palatino Linotype"/>
                <a:sym typeface="Palatino Linotype"/>
              </a:endParaRPr>
            </a:p>
          </p:txBody>
        </p:sp>
        <p:cxnSp>
          <p:nvCxnSpPr>
            <p:cNvPr id="135" name="Google Shape;135;p3"/>
            <p:cNvCxnSpPr>
              <a:endCxn id="133" idx="0"/>
            </p:cNvCxnSpPr>
            <p:nvPr/>
          </p:nvCxnSpPr>
          <p:spPr>
            <a:xfrm flipH="1">
              <a:off x="4270155" y="5036944"/>
              <a:ext cx="514800" cy="297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6" name="Google Shape;136;p3"/>
            <p:cNvCxnSpPr/>
            <p:nvPr/>
          </p:nvCxnSpPr>
          <p:spPr>
            <a:xfrm>
              <a:off x="5012997" y="4986124"/>
              <a:ext cx="473403" cy="404949"/>
            </a:xfrm>
            <a:prstGeom prst="straightConnector1">
              <a:avLst/>
            </a:prstGeom>
            <a:noFill/>
            <a:ln w="9525" cap="flat" cmpd="sng">
              <a:solidFill>
                <a:schemeClr val="accent1"/>
              </a:solidFill>
              <a:prstDash val="solid"/>
              <a:miter lim="800000"/>
              <a:headEnd type="none" w="sm" len="sm"/>
              <a:tailEnd type="triangle" w="med" len="med"/>
            </a:ln>
          </p:spPr>
        </p:cxnSp>
        <p:cxnSp>
          <p:nvCxnSpPr>
            <p:cNvPr id="137" name="Google Shape;137;p3"/>
            <p:cNvCxnSpPr/>
            <p:nvPr/>
          </p:nvCxnSpPr>
          <p:spPr>
            <a:xfrm flipH="1">
              <a:off x="6223379" y="2901043"/>
              <a:ext cx="345058" cy="389491"/>
            </a:xfrm>
            <a:prstGeom prst="straightConnector1">
              <a:avLst/>
            </a:prstGeom>
            <a:noFill/>
            <a:ln w="9525" cap="flat" cmpd="sng">
              <a:solidFill>
                <a:schemeClr val="accent1"/>
              </a:solidFill>
              <a:prstDash val="solid"/>
              <a:miter lim="800000"/>
              <a:headEnd type="none" w="sm" len="sm"/>
              <a:tailEnd type="triangle" w="med" len="med"/>
            </a:ln>
          </p:spPr>
        </p:cxnSp>
        <p:sp>
          <p:nvSpPr>
            <p:cNvPr id="138" name="Google Shape;138;p3"/>
            <p:cNvSpPr/>
            <p:nvPr/>
          </p:nvSpPr>
          <p:spPr>
            <a:xfrm>
              <a:off x="4556758" y="4344489"/>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39" name="Google Shape;139;p3"/>
            <p:cNvSpPr/>
            <p:nvPr/>
          </p:nvSpPr>
          <p:spPr>
            <a:xfrm>
              <a:off x="7273234" y="4401497"/>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cxnSp>
          <p:nvCxnSpPr>
            <p:cNvPr id="140" name="Google Shape;140;p3"/>
            <p:cNvCxnSpPr>
              <a:endCxn id="139" idx="1"/>
            </p:cNvCxnSpPr>
            <p:nvPr/>
          </p:nvCxnSpPr>
          <p:spPr>
            <a:xfrm>
              <a:off x="6574715" y="3839586"/>
              <a:ext cx="813300" cy="66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1" name="Google Shape;141;p3"/>
            <p:cNvCxnSpPr>
              <a:stCxn id="132" idx="3"/>
            </p:cNvCxnSpPr>
            <p:nvPr/>
          </p:nvCxnSpPr>
          <p:spPr>
            <a:xfrm flipH="1">
              <a:off x="5307557" y="3877809"/>
              <a:ext cx="585600" cy="5319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42" name="Google Shape;142;p3"/>
          <p:cNvSpPr/>
          <p:nvPr/>
        </p:nvSpPr>
        <p:spPr>
          <a:xfrm>
            <a:off x="3433354" y="5034384"/>
            <a:ext cx="4872446" cy="579316"/>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    3.5    +   -10   *</a:t>
            </a:r>
            <a:endParaRPr/>
          </a:p>
        </p:txBody>
      </p:sp>
      <p:sp>
        <p:nvSpPr>
          <p:cNvPr id="143" name="Google Shape;143;p3"/>
          <p:cNvSpPr/>
          <p:nvPr/>
        </p:nvSpPr>
        <p:spPr>
          <a:xfrm>
            <a:off x="3433354" y="5813760"/>
            <a:ext cx="4872446" cy="579316"/>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 (  ( 2 + 3.5  ) * -10  ) </a:t>
            </a:r>
            <a:endParaRPr/>
          </a:p>
        </p:txBody>
      </p:sp>
    </p:spTree>
    <p:extLst>
      <p:ext uri="{BB962C8B-B14F-4D97-AF65-F5344CB8AC3E}">
        <p14:creationId xmlns:p14="http://schemas.microsoft.com/office/powerpoint/2010/main" val="400429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2"/>
                                        </p:tgtEl>
                                        <p:attrNameLst>
                                          <p:attrName>style.visibility</p:attrName>
                                        </p:attrNameLst>
                                      </p:cBhvr>
                                      <p:to>
                                        <p:strVal val="visible"/>
                                      </p:to>
                                    </p:set>
                                    <p:animEffect transition="in" filter="fade">
                                      <p:cBhvr>
                                        <p:cTn id="12" dur="500"/>
                                        <p:tgtEl>
                                          <p:spTgt spid="14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3"/>
                                        </p:tgtEl>
                                        <p:attrNameLst>
                                          <p:attrName>style.visibility</p:attrName>
                                        </p:attrNameLst>
                                      </p:cBhvr>
                                      <p:to>
                                        <p:strVal val="visible"/>
                                      </p:to>
                                    </p:set>
                                    <p:animEffect transition="in" filter="fade">
                                      <p:cBhvr>
                                        <p:cTn id="1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4"/>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 – Ejer 4</a:t>
            </a:r>
            <a:endParaRPr/>
          </a:p>
        </p:txBody>
      </p:sp>
      <p:sp>
        <p:nvSpPr>
          <p:cNvPr id="149" name="Google Shape;149;p4"/>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50" name="Google Shape;150;p4"/>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Agregar evaluación</a:t>
            </a:r>
            <a:endParaRPr sz="2000">
              <a:solidFill>
                <a:schemeClr val="dk1"/>
              </a:solidFill>
            </a:endParaRPr>
          </a:p>
        </p:txBody>
      </p:sp>
      <p:sp>
        <p:nvSpPr>
          <p:cNvPr id="151" name="Google Shape;151;p4"/>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133</a:t>
            </a:fld>
            <a:endParaRPr sz="1000" b="0" i="0" u="none" strike="noStrike" cap="none">
              <a:solidFill>
                <a:srgbClr val="FFFFFF"/>
              </a:solidFill>
              <a:latin typeface="Roboto"/>
              <a:ea typeface="Roboto"/>
              <a:cs typeface="Roboto"/>
              <a:sym typeface="Roboto"/>
            </a:endParaRPr>
          </a:p>
        </p:txBody>
      </p:sp>
      <p:pic>
        <p:nvPicPr>
          <p:cNvPr id="152" name="Google Shape;152;p4"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58" name="Google Shape;158;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Ejercicio</a:t>
            </a:r>
            <a:endParaRPr b="1"/>
          </a:p>
          <a:p>
            <a:pPr marL="0" lvl="0" indent="0" algn="just" rtl="0">
              <a:spcBef>
                <a:spcPts val="520"/>
              </a:spcBef>
              <a:spcAft>
                <a:spcPts val="0"/>
              </a:spcAft>
              <a:buSzPts val="2470"/>
              <a:buNone/>
            </a:pPr>
            <a:r>
              <a:rPr lang="en-US"/>
              <a:t>	</a:t>
            </a:r>
            <a:endParaRPr/>
          </a:p>
          <a:p>
            <a:pPr marL="0" lvl="0" indent="0" algn="just" rtl="0">
              <a:spcBef>
                <a:spcPts val="520"/>
              </a:spcBef>
              <a:spcAft>
                <a:spcPts val="0"/>
              </a:spcAft>
              <a:buSzPts val="2470"/>
              <a:buNone/>
            </a:pPr>
            <a:r>
              <a:rPr lang="en-US"/>
              <a:t>Agregar el método eval() que evalúa la expresión.</a:t>
            </a: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r>
              <a:rPr lang="en-US"/>
              <a:t>Ej: </a:t>
            </a:r>
            <a:endParaRPr/>
          </a:p>
          <a:p>
            <a:pPr marL="0" lvl="0" indent="0" algn="just" rtl="0">
              <a:spcBef>
                <a:spcPts val="520"/>
              </a:spcBef>
              <a:spcAft>
                <a:spcPts val="0"/>
              </a:spcAft>
              <a:buSzPts val="2470"/>
              <a:buNone/>
            </a:pPr>
            <a:r>
              <a:rPr lang="en-US"/>
              <a:t>myExp= </a:t>
            </a:r>
            <a:r>
              <a:rPr lang="en-US" b="1"/>
              <a:t>new ExpTree("(  (  2 + 3.5 ) * -10 )\n");</a:t>
            </a:r>
            <a:endParaRPr/>
          </a:p>
          <a:p>
            <a:pPr marL="0" lvl="0" indent="0" algn="just" rtl="0">
              <a:spcBef>
                <a:spcPts val="520"/>
              </a:spcBef>
              <a:spcAft>
                <a:spcPts val="0"/>
              </a:spcAft>
              <a:buSzPts val="2470"/>
              <a:buNone/>
            </a:pPr>
            <a:r>
              <a:rPr lang="en-US"/>
              <a:t>System.out.println( myExp().eval() );</a:t>
            </a:r>
            <a:endParaRPr/>
          </a:p>
        </p:txBody>
      </p:sp>
      <p:sp>
        <p:nvSpPr>
          <p:cNvPr id="159" name="Google Shape;159;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134</a:t>
            </a:fld>
            <a:endParaRPr/>
          </a:p>
        </p:txBody>
      </p:sp>
      <p:grpSp>
        <p:nvGrpSpPr>
          <p:cNvPr id="160" name="Google Shape;160;p5"/>
          <p:cNvGrpSpPr/>
          <p:nvPr/>
        </p:nvGrpSpPr>
        <p:grpSpPr>
          <a:xfrm>
            <a:off x="4794069" y="704088"/>
            <a:ext cx="3720136" cy="1868457"/>
            <a:chOff x="3878270" y="2901043"/>
            <a:chExt cx="4178735" cy="3160591"/>
          </a:xfrm>
        </p:grpSpPr>
        <p:sp>
          <p:nvSpPr>
            <p:cNvPr id="161" name="Google Shape;161;p5"/>
            <p:cNvSpPr/>
            <p:nvPr/>
          </p:nvSpPr>
          <p:spPr>
            <a:xfrm>
              <a:off x="5778376" y="3286867"/>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62" name="Google Shape;162;p5"/>
            <p:cNvSpPr/>
            <p:nvPr/>
          </p:nvSpPr>
          <p:spPr>
            <a:xfrm>
              <a:off x="3878270" y="5334544"/>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a:t>
              </a:r>
              <a:endParaRPr sz="1800">
                <a:solidFill>
                  <a:schemeClr val="dk1"/>
                </a:solidFill>
                <a:latin typeface="Palatino Linotype"/>
                <a:ea typeface="Palatino Linotype"/>
                <a:cs typeface="Palatino Linotype"/>
                <a:sym typeface="Palatino Linotype"/>
              </a:endParaRPr>
            </a:p>
          </p:txBody>
        </p:sp>
        <p:sp>
          <p:nvSpPr>
            <p:cNvPr id="163" name="Google Shape;163;p5"/>
            <p:cNvSpPr/>
            <p:nvPr/>
          </p:nvSpPr>
          <p:spPr>
            <a:xfrm>
              <a:off x="5260697" y="5369303"/>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3.5</a:t>
              </a:r>
              <a:endParaRPr sz="1800">
                <a:solidFill>
                  <a:schemeClr val="dk1"/>
                </a:solidFill>
                <a:latin typeface="Palatino Linotype"/>
                <a:ea typeface="Palatino Linotype"/>
                <a:cs typeface="Palatino Linotype"/>
                <a:sym typeface="Palatino Linotype"/>
              </a:endParaRPr>
            </a:p>
          </p:txBody>
        </p:sp>
        <p:cxnSp>
          <p:nvCxnSpPr>
            <p:cNvPr id="164" name="Google Shape;164;p5"/>
            <p:cNvCxnSpPr>
              <a:endCxn id="162" idx="0"/>
            </p:cNvCxnSpPr>
            <p:nvPr/>
          </p:nvCxnSpPr>
          <p:spPr>
            <a:xfrm flipH="1">
              <a:off x="4270155" y="5036944"/>
              <a:ext cx="514800" cy="297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5" name="Google Shape;165;p5"/>
            <p:cNvCxnSpPr/>
            <p:nvPr/>
          </p:nvCxnSpPr>
          <p:spPr>
            <a:xfrm>
              <a:off x="5012997" y="4986124"/>
              <a:ext cx="473403" cy="404949"/>
            </a:xfrm>
            <a:prstGeom prst="straightConnector1">
              <a:avLst/>
            </a:prstGeom>
            <a:noFill/>
            <a:ln w="9525" cap="flat" cmpd="sng">
              <a:solidFill>
                <a:schemeClr val="accent1"/>
              </a:solidFill>
              <a:prstDash val="solid"/>
              <a:miter lim="800000"/>
              <a:headEnd type="none" w="sm" len="sm"/>
              <a:tailEnd type="triangle" w="med" len="med"/>
            </a:ln>
          </p:spPr>
        </p:cxnSp>
        <p:cxnSp>
          <p:nvCxnSpPr>
            <p:cNvPr id="166" name="Google Shape;166;p5"/>
            <p:cNvCxnSpPr/>
            <p:nvPr/>
          </p:nvCxnSpPr>
          <p:spPr>
            <a:xfrm flipH="1">
              <a:off x="6223379" y="2901043"/>
              <a:ext cx="345058" cy="389491"/>
            </a:xfrm>
            <a:prstGeom prst="straightConnector1">
              <a:avLst/>
            </a:prstGeom>
            <a:noFill/>
            <a:ln w="9525" cap="flat" cmpd="sng">
              <a:solidFill>
                <a:schemeClr val="accent1"/>
              </a:solidFill>
              <a:prstDash val="solid"/>
              <a:miter lim="800000"/>
              <a:headEnd type="none" w="sm" len="sm"/>
              <a:tailEnd type="triangle" w="med" len="med"/>
            </a:ln>
          </p:spPr>
        </p:cxnSp>
        <p:sp>
          <p:nvSpPr>
            <p:cNvPr id="167" name="Google Shape;167;p5"/>
            <p:cNvSpPr/>
            <p:nvPr/>
          </p:nvSpPr>
          <p:spPr>
            <a:xfrm>
              <a:off x="4556758" y="4344489"/>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68" name="Google Shape;168;p5"/>
            <p:cNvSpPr/>
            <p:nvPr/>
          </p:nvSpPr>
          <p:spPr>
            <a:xfrm>
              <a:off x="7273234" y="4401497"/>
              <a:ext cx="783771" cy="69233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cxnSp>
          <p:nvCxnSpPr>
            <p:cNvPr id="169" name="Google Shape;169;p5"/>
            <p:cNvCxnSpPr>
              <a:endCxn id="168" idx="1"/>
            </p:cNvCxnSpPr>
            <p:nvPr/>
          </p:nvCxnSpPr>
          <p:spPr>
            <a:xfrm>
              <a:off x="6574715" y="3839586"/>
              <a:ext cx="813300" cy="663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70" name="Google Shape;170;p5"/>
            <p:cNvCxnSpPr>
              <a:stCxn id="161" idx="3"/>
            </p:cNvCxnSpPr>
            <p:nvPr/>
          </p:nvCxnSpPr>
          <p:spPr>
            <a:xfrm flipH="1">
              <a:off x="5307557" y="3877809"/>
              <a:ext cx="585600" cy="5319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71" name="Google Shape;171;p5"/>
          <p:cNvSpPr/>
          <p:nvPr/>
        </p:nvSpPr>
        <p:spPr>
          <a:xfrm>
            <a:off x="3630245" y="5471502"/>
            <a:ext cx="4872446" cy="579316"/>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-55</a:t>
            </a: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animEffect transition="in" filter="fade">
                                      <p:cBhvr>
                                        <p:cTn id="7" dur="5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6"/>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 – Ejer 5</a:t>
            </a:r>
            <a:endParaRPr/>
          </a:p>
        </p:txBody>
      </p:sp>
      <p:sp>
        <p:nvSpPr>
          <p:cNvPr id="177" name="Google Shape;177;p6"/>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78" name="Google Shape;178;p6"/>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Agregar evaluación de variables</a:t>
            </a:r>
            <a:endParaRPr/>
          </a:p>
        </p:txBody>
      </p:sp>
      <p:sp>
        <p:nvSpPr>
          <p:cNvPr id="179" name="Google Shape;179;p6"/>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135</a:t>
            </a:fld>
            <a:endParaRPr sz="1000" b="0" i="0" u="none" strike="noStrike" cap="none">
              <a:solidFill>
                <a:srgbClr val="FFFFFF"/>
              </a:solidFill>
              <a:latin typeface="Roboto"/>
              <a:ea typeface="Roboto"/>
              <a:cs typeface="Roboto"/>
              <a:sym typeface="Roboto"/>
            </a:endParaRPr>
          </a:p>
        </p:txBody>
      </p:sp>
      <p:pic>
        <p:nvPicPr>
          <p:cNvPr id="180" name="Google Shape;180;p6"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136</a:t>
            </a:fld>
            <a:endParaRPr lang="en-US" dirty="0"/>
          </a:p>
        </p:txBody>
      </p:sp>
    </p:spTree>
    <p:extLst>
      <p:ext uri="{BB962C8B-B14F-4D97-AF65-F5344CB8AC3E}">
        <p14:creationId xmlns:p14="http://schemas.microsoft.com/office/powerpoint/2010/main" val="2475560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lgn="just">
              <a:buNone/>
            </a:pPr>
            <a:r>
              <a:rPr lang="es-AR" dirty="0"/>
              <a:t>El árbol de expresiones que vimos es especial porque todos los operadores son binarios.</a:t>
            </a:r>
          </a:p>
          <a:p>
            <a:pPr marL="0" indent="0" algn="just">
              <a:buNone/>
            </a:pPr>
            <a:endParaRPr lang="es-AR" dirty="0"/>
          </a:p>
          <a:p>
            <a:pPr marL="0" indent="0" algn="just">
              <a:buNone/>
            </a:pPr>
            <a:r>
              <a:rPr lang="es-AR" dirty="0"/>
              <a:t>Un árbol de expresiones, pero con operadores unarios/binarios tendría otra forma.</a:t>
            </a:r>
          </a:p>
          <a:p>
            <a:pPr marL="0" indent="0" algn="just">
              <a:buNone/>
            </a:pPr>
            <a:endParaRPr lang="es-AR" dirty="0"/>
          </a:p>
          <a:p>
            <a:pPr marL="0" indent="0" algn="just">
              <a:buNone/>
            </a:pPr>
            <a:r>
              <a:rPr lang="es-AR" dirty="0" err="1"/>
              <a:t>Ej</a:t>
            </a:r>
            <a:r>
              <a:rPr lang="es-AR" dirty="0"/>
              <a:t>:</a:t>
            </a:r>
          </a:p>
          <a:p>
            <a:pPr marL="0" indent="0" algn="just">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137</a:t>
            </a:fld>
            <a:endParaRPr lang="en-US"/>
          </a:p>
        </p:txBody>
      </p:sp>
      <p:grpSp>
        <p:nvGrpSpPr>
          <p:cNvPr id="5" name="Group 16"/>
          <p:cNvGrpSpPr/>
          <p:nvPr/>
        </p:nvGrpSpPr>
        <p:grpSpPr>
          <a:xfrm>
            <a:off x="3315958" y="4231059"/>
            <a:ext cx="3116109" cy="1868457"/>
            <a:chOff x="4556758" y="2901043"/>
            <a:chExt cx="3500247" cy="3160591"/>
          </a:xfrm>
        </p:grpSpPr>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8"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0"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3"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14" name="Straight Arrow Connector 13"/>
            <p:cNvCxnSpPr>
              <a:endCxn id="13"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99375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lgn="just">
              <a:buNone/>
            </a:pPr>
            <a:r>
              <a:rPr lang="es-AR" dirty="0" err="1"/>
              <a:t>Ej</a:t>
            </a:r>
            <a:r>
              <a:rPr lang="es-AR" dirty="0"/>
              <a:t>:</a:t>
            </a:r>
          </a:p>
          <a:p>
            <a:pPr marL="0" indent="0" algn="just">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138</a:t>
            </a:fld>
            <a:endParaRPr lang="en-US"/>
          </a:p>
        </p:txBody>
      </p:sp>
      <p:grpSp>
        <p:nvGrpSpPr>
          <p:cNvPr id="7" name="Grupo 6"/>
          <p:cNvGrpSpPr/>
          <p:nvPr/>
        </p:nvGrpSpPr>
        <p:grpSpPr>
          <a:xfrm>
            <a:off x="2647943" y="2261583"/>
            <a:ext cx="3586614" cy="3130850"/>
            <a:chOff x="2543440" y="2261583"/>
            <a:chExt cx="3586614" cy="3130850"/>
          </a:xfrm>
        </p:grpSpPr>
        <p:grpSp>
          <p:nvGrpSpPr>
            <p:cNvPr id="5" name="Group 16"/>
            <p:cNvGrpSpPr/>
            <p:nvPr/>
          </p:nvGrpSpPr>
          <p:grpSpPr>
            <a:xfrm>
              <a:off x="3013945" y="2261583"/>
              <a:ext cx="3116109" cy="1472039"/>
              <a:chOff x="4556758" y="2901043"/>
              <a:chExt cx="3500247" cy="2490030"/>
            </a:xfrm>
          </p:grpSpPr>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3"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14" name="Straight Arrow Connector 13"/>
              <p:cNvCxnSpPr>
                <a:endCxn id="13"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6"/>
            <p:cNvGrpSpPr/>
            <p:nvPr/>
          </p:nvGrpSpPr>
          <p:grpSpPr>
            <a:xfrm>
              <a:off x="2543440" y="3752065"/>
              <a:ext cx="3116109" cy="1640368"/>
              <a:chOff x="4556758" y="3286867"/>
              <a:chExt cx="3500247" cy="2774767"/>
            </a:xfrm>
          </p:grpSpPr>
          <p:sp>
            <p:nvSpPr>
              <p:cNvPr id="17"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8"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9"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22"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23" name="Straight Arrow Connector 13"/>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4"/>
              <p:cNvCxnSpPr>
                <a:stCxn id="17"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203914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lgn="just">
              <a:buNone/>
            </a:pPr>
            <a:r>
              <a:rPr lang="es-AR" dirty="0"/>
              <a:t>Si quisiéramos guardar sus datos en un archivo de texto, para luego (en otro momento) reconstruirlo desde el archivo de texto, algún recorrido vendría bien.</a:t>
            </a:r>
          </a:p>
          <a:p>
            <a:pPr marL="0" indent="0" algn="just">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139</a:t>
            </a:fld>
            <a:endParaRPr lang="en-US"/>
          </a:p>
        </p:txBody>
      </p:sp>
      <p:grpSp>
        <p:nvGrpSpPr>
          <p:cNvPr id="5" name="Grupo 4"/>
          <p:cNvGrpSpPr/>
          <p:nvPr/>
        </p:nvGrpSpPr>
        <p:grpSpPr>
          <a:xfrm>
            <a:off x="871394" y="3282142"/>
            <a:ext cx="3586614" cy="3130850"/>
            <a:chOff x="2543440" y="2261583"/>
            <a:chExt cx="3586614" cy="3130850"/>
          </a:xfrm>
        </p:grpSpPr>
        <p:grpSp>
          <p:nvGrpSpPr>
            <p:cNvPr id="6" name="Group 16"/>
            <p:cNvGrpSpPr/>
            <p:nvPr/>
          </p:nvGrpSpPr>
          <p:grpSpPr>
            <a:xfrm>
              <a:off x="3013945" y="2261583"/>
              <a:ext cx="3116109" cy="1472039"/>
              <a:chOff x="4556758" y="2901043"/>
              <a:chExt cx="3500247" cy="2490030"/>
            </a:xfrm>
          </p:grpSpPr>
          <p:sp>
            <p:nvSpPr>
              <p:cNvPr id="15"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6"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0"/>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9"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20" name="Straight Arrow Connector 13"/>
              <p:cNvCxnSpPr>
                <a:endCxn id="19"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4"/>
              <p:cNvCxnSpPr>
                <a:stCxn id="15"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16"/>
            <p:cNvGrpSpPr/>
            <p:nvPr/>
          </p:nvGrpSpPr>
          <p:grpSpPr>
            <a:xfrm>
              <a:off x="2543440" y="3752065"/>
              <a:ext cx="3116109" cy="1640368"/>
              <a:chOff x="4556758" y="3286867"/>
              <a:chExt cx="3500247" cy="2774767"/>
            </a:xfrm>
          </p:grpSpPr>
          <p:sp>
            <p:nvSpPr>
              <p:cNvPr id="8"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9"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0"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2"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13" name="Straight Arrow Connector 13"/>
              <p:cNvCxnSpPr>
                <a:endCxn id="1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4"/>
              <p:cNvCxnSpPr>
                <a:stCxn id="8"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951439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A</a:t>
            </a:r>
          </a:p>
          <a:p>
            <a:r>
              <a:rPr lang="en-US" dirty="0"/>
              <a:t>new </a:t>
            </a:r>
            <a:r>
              <a:rPr lang="en-US" dirty="0" err="1"/>
              <a:t>ExpTree</a:t>
            </a:r>
            <a:r>
              <a:rPr lang="en-US" dirty="0"/>
              <a:t>("( 2 + 3 ) \n");</a:t>
            </a:r>
          </a:p>
          <a:p>
            <a:endParaRPr lang="en-US" dirty="0"/>
          </a:p>
          <a:p>
            <a:endParaRPr lang="en-US" dirty="0"/>
          </a:p>
          <a:p>
            <a:pPr marL="0" indent="0">
              <a:buNone/>
            </a:pPr>
            <a:r>
              <a:rPr lang="en-US" dirty="0" err="1"/>
              <a:t>Aplico</a:t>
            </a:r>
            <a:r>
              <a:rPr lang="en-US" dirty="0"/>
              <a:t> </a:t>
            </a:r>
          </a:p>
          <a:p>
            <a:pPr marL="0" indent="0">
              <a:buNone/>
            </a:pPr>
            <a:r>
              <a:rPr lang="en-US" dirty="0"/>
              <a:t>E -&gt; ( E op E )</a:t>
            </a:r>
          </a:p>
        </p:txBody>
      </p:sp>
      <p:sp>
        <p:nvSpPr>
          <p:cNvPr id="4" name="Slide Number Placeholder 3"/>
          <p:cNvSpPr>
            <a:spLocks noGrp="1"/>
          </p:cNvSpPr>
          <p:nvPr>
            <p:ph type="sldNum" sz="quarter" idx="12"/>
          </p:nvPr>
        </p:nvSpPr>
        <p:spPr/>
        <p:txBody>
          <a:bodyPr/>
          <a:lstStyle/>
          <a:p>
            <a:fld id="{401CF334-2D5C-4859-84A6-CA7E6E43FAEB}" type="slidenum">
              <a:rPr lang="en-US" smtClean="0"/>
              <a:t>14</a:t>
            </a:fld>
            <a:endParaRPr lang="en-US"/>
          </a:p>
        </p:txBody>
      </p:sp>
      <p:sp>
        <p:nvSpPr>
          <p:cNvPr id="6" name="Oval 5"/>
          <p:cNvSpPr/>
          <p:nvPr/>
        </p:nvSpPr>
        <p:spPr>
          <a:xfrm>
            <a:off x="563226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a:stCxn id="6" idx="4"/>
          </p:cNvCxnSpPr>
          <p:nvPr/>
        </p:nvCxnSpPr>
        <p:spPr>
          <a:xfrm flipH="1">
            <a:off x="5384073" y="5036820"/>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6" idx="4"/>
            <a:endCxn id="8" idx="1"/>
          </p:cNvCxnSpPr>
          <p:nvPr/>
        </p:nvCxnSpPr>
        <p:spPr>
          <a:xfrm>
            <a:off x="6024154" y="5036820"/>
            <a:ext cx="659066"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endCxn id="6" idx="7"/>
          </p:cNvCxnSpPr>
          <p:nvPr/>
        </p:nvCxnSpPr>
        <p:spPr>
          <a:xfrm flipH="1">
            <a:off x="6301258" y="3866606"/>
            <a:ext cx="558918"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2906974" y="2402006"/>
            <a:ext cx="1160060"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3049148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77500" lnSpcReduction="20000"/>
          </a:bodyPr>
          <a:lstStyle/>
          <a:p>
            <a:pPr marL="0" indent="0" algn="just">
              <a:buNone/>
            </a:pPr>
            <a:r>
              <a:rPr lang="es-AR" dirty="0"/>
              <a:t>Si quisiéramos guardar sus datos en un archivo para alguno de estos propósitos:</a:t>
            </a:r>
          </a:p>
          <a:p>
            <a:pPr marL="0" indent="0" algn="just">
              <a:buNone/>
            </a:pPr>
            <a:endParaRPr lang="es-AR" dirty="0"/>
          </a:p>
          <a:p>
            <a:pPr algn="just"/>
            <a:r>
              <a:rPr lang="es-AR" dirty="0"/>
              <a:t>Reconstruirlo leyéndolo.</a:t>
            </a:r>
          </a:p>
          <a:p>
            <a:pPr algn="just"/>
            <a:r>
              <a:rPr lang="es-AR" dirty="0"/>
              <a:t>Sin haberlo construido nunca, editar un archivo, escribir la </a:t>
            </a:r>
            <a:r>
              <a:rPr lang="es-AR" dirty="0" err="1"/>
              <a:t>info</a:t>
            </a:r>
            <a:r>
              <a:rPr lang="es-AR" dirty="0"/>
              <a:t> con su estructura y leerlo leyéndolo</a:t>
            </a:r>
          </a:p>
          <a:p>
            <a:pPr algn="just"/>
            <a:endParaRPr lang="es-AR" dirty="0"/>
          </a:p>
          <a:p>
            <a:pPr marL="0" indent="0" algn="just">
              <a:buNone/>
            </a:pPr>
            <a:r>
              <a:rPr lang="es-AR" dirty="0"/>
              <a:t>Un archivo de texto es una buena opción. </a:t>
            </a:r>
          </a:p>
          <a:p>
            <a:pPr marL="0" indent="0" algn="just">
              <a:buNone/>
            </a:pPr>
            <a:endParaRPr lang="es-AR" dirty="0"/>
          </a:p>
          <a:p>
            <a:pPr marL="0" indent="0" algn="just">
              <a:buNone/>
            </a:pPr>
            <a:r>
              <a:rPr lang="es-AR" dirty="0"/>
              <a:t>Se pueden generar convenciones para esto, pero hay una muy utilizada que consiste en guardar los datos “planos”, sin indicar a qué nodo corresponde la </a:t>
            </a:r>
            <a:r>
              <a:rPr lang="es-AR" dirty="0" err="1"/>
              <a:t>info</a:t>
            </a:r>
            <a:r>
              <a:rPr lang="es-AR" dirty="0"/>
              <a:t>. Claramente esa </a:t>
            </a:r>
            <a:r>
              <a:rPr lang="es-AR" dirty="0" err="1"/>
              <a:t>info</a:t>
            </a:r>
            <a:r>
              <a:rPr lang="es-AR" dirty="0"/>
              <a:t> está implícita en el archivo.</a:t>
            </a:r>
          </a:p>
          <a:p>
            <a:pPr marL="0" indent="0" algn="just">
              <a:buNone/>
            </a:pPr>
            <a:r>
              <a:rPr lang="es-AR" dirty="0"/>
              <a:t> </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140</a:t>
            </a:fld>
            <a:endParaRPr lang="en-US"/>
          </a:p>
        </p:txBody>
      </p:sp>
      <p:sp>
        <p:nvSpPr>
          <p:cNvPr id="5" name="Rectángulo redondeado 4"/>
          <p:cNvSpPr/>
          <p:nvPr/>
        </p:nvSpPr>
        <p:spPr>
          <a:xfrm>
            <a:off x="274320" y="3226525"/>
            <a:ext cx="8987246" cy="796834"/>
          </a:xfrm>
          <a:prstGeom prst="roundRect">
            <a:avLst/>
          </a:prstGeom>
          <a:noFill/>
          <a:ln w="762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880934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lgn="just">
              <a:buNone/>
            </a:pPr>
            <a:r>
              <a:rPr lang="es-AR" dirty="0"/>
              <a:t>Almacenar su recorrido, podría servir.</a:t>
            </a:r>
          </a:p>
          <a:p>
            <a:pPr marL="0" indent="0" algn="just">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141</a:t>
            </a:fld>
            <a:endParaRPr lang="en-US"/>
          </a:p>
        </p:txBody>
      </p:sp>
      <p:grpSp>
        <p:nvGrpSpPr>
          <p:cNvPr id="5" name="Grupo 4"/>
          <p:cNvGrpSpPr/>
          <p:nvPr/>
        </p:nvGrpSpPr>
        <p:grpSpPr>
          <a:xfrm>
            <a:off x="845268" y="2785754"/>
            <a:ext cx="3586614" cy="3130850"/>
            <a:chOff x="2543440" y="2261583"/>
            <a:chExt cx="3586614" cy="3130850"/>
          </a:xfrm>
        </p:grpSpPr>
        <p:grpSp>
          <p:nvGrpSpPr>
            <p:cNvPr id="6" name="Group 16"/>
            <p:cNvGrpSpPr/>
            <p:nvPr/>
          </p:nvGrpSpPr>
          <p:grpSpPr>
            <a:xfrm>
              <a:off x="3013945" y="2261583"/>
              <a:ext cx="3116109" cy="1472039"/>
              <a:chOff x="4556758" y="2901043"/>
              <a:chExt cx="3500247" cy="2490030"/>
            </a:xfrm>
          </p:grpSpPr>
          <p:sp>
            <p:nvSpPr>
              <p:cNvPr id="15"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6"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0"/>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9"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20" name="Straight Arrow Connector 13"/>
              <p:cNvCxnSpPr>
                <a:endCxn id="19"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4"/>
              <p:cNvCxnSpPr>
                <a:stCxn id="15"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16"/>
            <p:cNvGrpSpPr/>
            <p:nvPr/>
          </p:nvGrpSpPr>
          <p:grpSpPr>
            <a:xfrm>
              <a:off x="2543440" y="3752065"/>
              <a:ext cx="3116109" cy="1640368"/>
              <a:chOff x="4556758" y="3286867"/>
              <a:chExt cx="3500247" cy="2774767"/>
            </a:xfrm>
          </p:grpSpPr>
          <p:sp>
            <p:nvSpPr>
              <p:cNvPr id="8"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9"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0"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2"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13" name="Straight Arrow Connector 13"/>
              <p:cNvCxnSpPr>
                <a:endCxn id="1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4"/>
              <p:cNvCxnSpPr>
                <a:stCxn id="8"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2" name="CuadroTexto 21"/>
          <p:cNvSpPr txBox="1"/>
          <p:nvPr/>
        </p:nvSpPr>
        <p:spPr>
          <a:xfrm>
            <a:off x="5024824" y="2398179"/>
            <a:ext cx="2595582" cy="646331"/>
          </a:xfrm>
          <a:prstGeom prst="rect">
            <a:avLst/>
          </a:prstGeom>
          <a:noFill/>
          <a:ln>
            <a:solidFill>
              <a:schemeClr val="bg2"/>
            </a:solidFill>
          </a:ln>
        </p:spPr>
        <p:txBody>
          <a:bodyPr wrap="none" rtlCol="0">
            <a:spAutoFit/>
          </a:bodyPr>
          <a:lstStyle/>
          <a:p>
            <a:r>
              <a:rPr lang="es-AR" dirty="0" err="1"/>
              <a:t>Preorder</a:t>
            </a:r>
            <a:r>
              <a:rPr lang="es-AR" dirty="0"/>
              <a:t>:</a:t>
            </a:r>
          </a:p>
          <a:p>
            <a:r>
              <a:rPr lang="es-AR" dirty="0"/>
              <a:t>*   ++   /  ++  3.5  -10  -10 </a:t>
            </a:r>
          </a:p>
        </p:txBody>
      </p:sp>
      <p:sp>
        <p:nvSpPr>
          <p:cNvPr id="23" name="CuadroTexto 22"/>
          <p:cNvSpPr txBox="1"/>
          <p:nvPr/>
        </p:nvSpPr>
        <p:spPr>
          <a:xfrm>
            <a:off x="5053678" y="3409555"/>
            <a:ext cx="2537874" cy="646331"/>
          </a:xfrm>
          <a:prstGeom prst="rect">
            <a:avLst/>
          </a:prstGeom>
          <a:noFill/>
          <a:ln>
            <a:solidFill>
              <a:schemeClr val="bg2"/>
            </a:solidFill>
          </a:ln>
        </p:spPr>
        <p:txBody>
          <a:bodyPr wrap="none" rtlCol="0">
            <a:spAutoFit/>
          </a:bodyPr>
          <a:lstStyle/>
          <a:p>
            <a:r>
              <a:rPr lang="es-AR" dirty="0" err="1"/>
              <a:t>Inorder</a:t>
            </a:r>
            <a:r>
              <a:rPr lang="es-AR" dirty="0"/>
              <a:t>:</a:t>
            </a:r>
          </a:p>
          <a:p>
            <a:r>
              <a:rPr lang="es-AR" dirty="0"/>
              <a:t>++  ++  3.5  /   -10 *   -10 </a:t>
            </a:r>
          </a:p>
        </p:txBody>
      </p:sp>
      <p:sp>
        <p:nvSpPr>
          <p:cNvPr id="24" name="CuadroTexto 23"/>
          <p:cNvSpPr txBox="1"/>
          <p:nvPr/>
        </p:nvSpPr>
        <p:spPr>
          <a:xfrm>
            <a:off x="5053678" y="4386845"/>
            <a:ext cx="2521844" cy="646331"/>
          </a:xfrm>
          <a:prstGeom prst="rect">
            <a:avLst/>
          </a:prstGeom>
          <a:noFill/>
          <a:ln>
            <a:solidFill>
              <a:schemeClr val="bg2"/>
            </a:solidFill>
          </a:ln>
        </p:spPr>
        <p:txBody>
          <a:bodyPr wrap="none" rtlCol="0">
            <a:spAutoFit/>
          </a:bodyPr>
          <a:lstStyle/>
          <a:p>
            <a:r>
              <a:rPr lang="es-AR" dirty="0" err="1"/>
              <a:t>Postorder</a:t>
            </a:r>
            <a:r>
              <a:rPr lang="es-AR" dirty="0"/>
              <a:t>:</a:t>
            </a:r>
          </a:p>
          <a:p>
            <a:r>
              <a:rPr lang="es-AR" dirty="0"/>
              <a:t> 3.5  ++  -10  /  ++  -10  * </a:t>
            </a:r>
          </a:p>
        </p:txBody>
      </p:sp>
      <p:sp>
        <p:nvSpPr>
          <p:cNvPr id="25" name="CuadroTexto 24"/>
          <p:cNvSpPr txBox="1"/>
          <p:nvPr/>
        </p:nvSpPr>
        <p:spPr>
          <a:xfrm>
            <a:off x="5039106" y="5310762"/>
            <a:ext cx="2581300" cy="1754326"/>
          </a:xfrm>
          <a:prstGeom prst="rect">
            <a:avLst/>
          </a:prstGeom>
          <a:noFill/>
          <a:ln>
            <a:solidFill>
              <a:schemeClr val="bg2"/>
            </a:solidFill>
          </a:ln>
        </p:spPr>
        <p:txBody>
          <a:bodyPr wrap="square" rtlCol="0">
            <a:spAutoFit/>
          </a:bodyPr>
          <a:lstStyle/>
          <a:p>
            <a:r>
              <a:rPr lang="es-AR" dirty="0"/>
              <a:t>Por niveles:</a:t>
            </a:r>
          </a:p>
          <a:p>
            <a:r>
              <a:rPr lang="es-AR" dirty="0"/>
              <a:t>                      *  </a:t>
            </a:r>
          </a:p>
          <a:p>
            <a:r>
              <a:rPr lang="es-AR" dirty="0"/>
              <a:t>            ++              -10  </a:t>
            </a:r>
          </a:p>
          <a:p>
            <a:r>
              <a:rPr lang="es-AR" dirty="0"/>
              <a:t>                    /     </a:t>
            </a:r>
          </a:p>
          <a:p>
            <a:r>
              <a:rPr lang="es-AR" dirty="0"/>
              <a:t>              ++     -10  </a:t>
            </a:r>
          </a:p>
          <a:p>
            <a:r>
              <a:rPr lang="es-AR" dirty="0"/>
              <a:t>                3.5</a:t>
            </a:r>
          </a:p>
        </p:txBody>
      </p:sp>
      <p:sp>
        <p:nvSpPr>
          <p:cNvPr id="26" name="Flecha derecha 25"/>
          <p:cNvSpPr/>
          <p:nvPr/>
        </p:nvSpPr>
        <p:spPr>
          <a:xfrm rot="20164744">
            <a:off x="2805904" y="6022522"/>
            <a:ext cx="2243580" cy="495958"/>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err="1"/>
              <a:t>Facil</a:t>
            </a:r>
            <a:r>
              <a:rPr lang="es-AR" dirty="0"/>
              <a:t> de leer para personas</a:t>
            </a:r>
          </a:p>
        </p:txBody>
      </p:sp>
    </p:spTree>
    <p:extLst>
      <p:ext uri="{BB962C8B-B14F-4D97-AF65-F5344CB8AC3E}">
        <p14:creationId xmlns:p14="http://schemas.microsoft.com/office/powerpoint/2010/main" val="1863034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92500" lnSpcReduction="10000"/>
          </a:bodyPr>
          <a:lstStyle/>
          <a:p>
            <a:pPr marL="0" indent="0">
              <a:buNone/>
            </a:pPr>
            <a:r>
              <a:rPr lang="es-AR" dirty="0"/>
              <a:t>¿Cómo armaríamos el árbol si la expresión vienen por niveles? </a:t>
            </a:r>
          </a:p>
          <a:p>
            <a:pPr marL="0" indent="0">
              <a:buNone/>
            </a:pPr>
            <a:endParaRPr lang="es-AR" dirty="0"/>
          </a:p>
          <a:p>
            <a:pPr marL="0" indent="0">
              <a:buNone/>
            </a:pPr>
            <a:endParaRPr lang="es-AR" dirty="0"/>
          </a:p>
          <a:p>
            <a:pPr marL="0" indent="0">
              <a:buNone/>
            </a:pPr>
            <a:endParaRPr lang="es-AR" dirty="0"/>
          </a:p>
          <a:p>
            <a:pPr marL="0" indent="0">
              <a:buNone/>
            </a:pPr>
            <a:r>
              <a:rPr lang="es-AR" dirty="0" err="1"/>
              <a:t>Rta</a:t>
            </a:r>
            <a:r>
              <a:rPr lang="es-AR" dirty="0"/>
              <a:t>: para no desfasarnos </a:t>
            </a:r>
          </a:p>
          <a:p>
            <a:pPr marL="0" indent="0">
              <a:buNone/>
            </a:pPr>
            <a:r>
              <a:rPr lang="es-AR" dirty="0"/>
              <a:t>Tenemos que colocar</a:t>
            </a:r>
          </a:p>
          <a:p>
            <a:pPr marL="0" indent="0">
              <a:buNone/>
            </a:pPr>
            <a:r>
              <a:rPr lang="es-AR" dirty="0"/>
              <a:t>“</a:t>
            </a:r>
            <a:r>
              <a:rPr lang="es-AR" dirty="0" err="1"/>
              <a:t>dummy</a:t>
            </a:r>
            <a:r>
              <a:rPr lang="es-AR" dirty="0"/>
              <a:t>” símbolos para </a:t>
            </a:r>
          </a:p>
          <a:p>
            <a:pPr marL="0" indent="0">
              <a:buNone/>
            </a:pPr>
            <a:r>
              <a:rPr lang="es-AR" dirty="0"/>
              <a:t>Completar los espacios. Elegir </a:t>
            </a:r>
          </a:p>
          <a:p>
            <a:pPr marL="0" indent="0">
              <a:buNone/>
            </a:pPr>
            <a:r>
              <a:rPr lang="es-AR" dirty="0" err="1"/>
              <a:t>Algun</a:t>
            </a:r>
            <a:r>
              <a:rPr lang="es-AR" dirty="0"/>
              <a:t> símbolo “metadato” que no sea parte del lenguaje. </a:t>
            </a:r>
            <a:r>
              <a:rPr lang="es-AR" dirty="0" err="1"/>
              <a:t>Ej</a:t>
            </a:r>
            <a:r>
              <a:rPr lang="es-AR" dirty="0"/>
              <a:t>: “?”.</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142</a:t>
            </a:fld>
            <a:endParaRPr lang="en-US"/>
          </a:p>
        </p:txBody>
      </p:sp>
      <p:grpSp>
        <p:nvGrpSpPr>
          <p:cNvPr id="5" name="Grupo 4"/>
          <p:cNvGrpSpPr/>
          <p:nvPr/>
        </p:nvGrpSpPr>
        <p:grpSpPr>
          <a:xfrm>
            <a:off x="4953361" y="2390503"/>
            <a:ext cx="3591969" cy="2767662"/>
            <a:chOff x="2543440" y="2261583"/>
            <a:chExt cx="3586614" cy="3130850"/>
          </a:xfrm>
        </p:grpSpPr>
        <p:grpSp>
          <p:nvGrpSpPr>
            <p:cNvPr id="6" name="Group 16"/>
            <p:cNvGrpSpPr/>
            <p:nvPr/>
          </p:nvGrpSpPr>
          <p:grpSpPr>
            <a:xfrm>
              <a:off x="3013945" y="2261583"/>
              <a:ext cx="3116109" cy="1472039"/>
              <a:chOff x="4556758" y="2901043"/>
              <a:chExt cx="3500247" cy="2490030"/>
            </a:xfrm>
          </p:grpSpPr>
          <p:sp>
            <p:nvSpPr>
              <p:cNvPr id="15"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6"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0"/>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9"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20" name="Straight Arrow Connector 13"/>
              <p:cNvCxnSpPr>
                <a:endCxn id="19"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4"/>
              <p:cNvCxnSpPr>
                <a:stCxn id="15"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16"/>
            <p:cNvGrpSpPr/>
            <p:nvPr/>
          </p:nvGrpSpPr>
          <p:grpSpPr>
            <a:xfrm>
              <a:off x="2543440" y="3752065"/>
              <a:ext cx="3116109" cy="1640368"/>
              <a:chOff x="4556758" y="3286867"/>
              <a:chExt cx="3500247" cy="2774767"/>
            </a:xfrm>
          </p:grpSpPr>
          <p:sp>
            <p:nvSpPr>
              <p:cNvPr id="8"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9"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0" name="Straight Arrow Connector 9"/>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1"/>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2" name="Oval 12"/>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13" name="Straight Arrow Connector 13"/>
              <p:cNvCxnSpPr>
                <a:endCxn id="1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4"/>
              <p:cNvCxnSpPr>
                <a:stCxn id="8"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4" name="CuadroTexto 23"/>
          <p:cNvSpPr txBox="1"/>
          <p:nvPr/>
        </p:nvSpPr>
        <p:spPr>
          <a:xfrm>
            <a:off x="1906815" y="2267678"/>
            <a:ext cx="2581300" cy="1754326"/>
          </a:xfrm>
          <a:prstGeom prst="rect">
            <a:avLst/>
          </a:prstGeom>
          <a:noFill/>
          <a:ln>
            <a:solidFill>
              <a:schemeClr val="bg2"/>
            </a:solidFill>
          </a:ln>
        </p:spPr>
        <p:txBody>
          <a:bodyPr wrap="square" rtlCol="0">
            <a:spAutoFit/>
          </a:bodyPr>
          <a:lstStyle/>
          <a:p>
            <a:r>
              <a:rPr lang="es-AR" dirty="0"/>
              <a:t>Por niveles:</a:t>
            </a:r>
          </a:p>
          <a:p>
            <a:r>
              <a:rPr lang="es-AR" dirty="0"/>
              <a:t>                      *  </a:t>
            </a:r>
          </a:p>
          <a:p>
            <a:r>
              <a:rPr lang="es-AR" dirty="0"/>
              <a:t>            ++              -10  </a:t>
            </a:r>
          </a:p>
          <a:p>
            <a:r>
              <a:rPr lang="es-AR" dirty="0"/>
              <a:t>                    /     </a:t>
            </a:r>
          </a:p>
          <a:p>
            <a:r>
              <a:rPr lang="es-AR" dirty="0"/>
              <a:t>              ++     -10  </a:t>
            </a:r>
          </a:p>
          <a:p>
            <a:r>
              <a:rPr lang="es-AR" dirty="0"/>
              <a:t>                3.5</a:t>
            </a:r>
          </a:p>
        </p:txBody>
      </p:sp>
    </p:spTree>
    <p:extLst>
      <p:ext uri="{BB962C8B-B14F-4D97-AF65-F5344CB8AC3E}">
        <p14:creationId xmlns:p14="http://schemas.microsoft.com/office/powerpoint/2010/main" val="3400843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AR" dirty="0"/>
              <a:t>¿Cómo armaríamos el árbol si la expresión vienen por niveles? </a:t>
            </a:r>
          </a:p>
          <a:p>
            <a:pPr marL="0" indent="0">
              <a:buNone/>
            </a:pPr>
            <a:endParaRPr lang="es-AR" dirty="0"/>
          </a:p>
          <a:p>
            <a:pPr marL="0" indent="0">
              <a:buNone/>
            </a:pPr>
            <a:endParaRPr lang="es-AR" dirty="0"/>
          </a:p>
          <a:p>
            <a:pPr marL="0" indent="0" algn="ctr">
              <a:buNone/>
            </a:pPr>
            <a:endParaRPr lang="es-AR" dirty="0"/>
          </a:p>
        </p:txBody>
      </p:sp>
      <p:grpSp>
        <p:nvGrpSpPr>
          <p:cNvPr id="180" name="Grupo 179"/>
          <p:cNvGrpSpPr/>
          <p:nvPr/>
        </p:nvGrpSpPr>
        <p:grpSpPr>
          <a:xfrm>
            <a:off x="2564331" y="2458838"/>
            <a:ext cx="5031787" cy="3157157"/>
            <a:chOff x="2195723" y="2458838"/>
            <a:chExt cx="5304975" cy="3157157"/>
          </a:xfrm>
        </p:grpSpPr>
        <p:sp>
          <p:nvSpPr>
            <p:cNvPr id="35"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36" name="Straight Arrow Connector 9"/>
            <p:cNvCxnSpPr>
              <a:stCxn id="38" idx="6"/>
              <a:endCxn id="28"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39"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40" name="Straight Arrow Connector 13"/>
            <p:cNvCxnSpPr>
              <a:stCxn id="35" idx="6"/>
              <a:endCxn id="39"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4"/>
            <p:cNvCxnSpPr>
              <a:stCxn id="35" idx="2"/>
              <a:endCxn id="38"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29"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3.5</a:t>
              </a:r>
              <a:endParaRPr lang="es-AR" sz="1400" dirty="0"/>
            </a:p>
          </p:txBody>
        </p:sp>
        <p:cxnSp>
          <p:nvCxnSpPr>
            <p:cNvPr id="30" name="Straight Arrow Connector 9"/>
            <p:cNvCxnSpPr>
              <a:stCxn id="31" idx="4"/>
              <a:endCxn id="29"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32"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33" name="Straight Arrow Connector 13"/>
            <p:cNvCxnSpPr>
              <a:stCxn id="28" idx="4"/>
              <a:endCxn id="32"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
            <p:cNvCxnSpPr>
              <a:stCxn id="28" idx="4"/>
              <a:endCxn id="31"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 name="Título 1"/>
          <p:cNvSpPr>
            <a:spLocks noGrp="1"/>
          </p:cNvSpPr>
          <p:nvPr>
            <p:ph type="title"/>
          </p:nvPr>
        </p:nvSpPr>
        <p:spPr/>
        <p:txBody>
          <a:bodyPr/>
          <a:lstStyle/>
          <a:p>
            <a:endParaRPr lang="es-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143</a:t>
            </a:fld>
            <a:endParaRPr lang="en-US"/>
          </a:p>
        </p:txBody>
      </p:sp>
      <p:cxnSp>
        <p:nvCxnSpPr>
          <p:cNvPr id="24" name="Conector recto 23"/>
          <p:cNvCxnSpPr/>
          <p:nvPr/>
        </p:nvCxnSpPr>
        <p:spPr>
          <a:xfrm>
            <a:off x="-1418121" y="1165139"/>
            <a:ext cx="1867989" cy="862149"/>
          </a:xfrm>
          <a:prstGeom prst="line">
            <a:avLst/>
          </a:prstGeom>
        </p:spPr>
        <p:style>
          <a:lnRef idx="1">
            <a:schemeClr val="accent1"/>
          </a:lnRef>
          <a:fillRef idx="0">
            <a:schemeClr val="accent1"/>
          </a:fillRef>
          <a:effectRef idx="0">
            <a:schemeClr val="accent1"/>
          </a:effectRef>
          <a:fontRef idx="minor">
            <a:schemeClr val="tx1"/>
          </a:fontRef>
        </p:style>
      </p:cxnSp>
      <p:sp>
        <p:nvSpPr>
          <p:cNvPr id="22" name="CuadroTexto 21"/>
          <p:cNvSpPr txBox="1"/>
          <p:nvPr/>
        </p:nvSpPr>
        <p:spPr>
          <a:xfrm>
            <a:off x="6634150" y="132148"/>
            <a:ext cx="2581300" cy="1754326"/>
          </a:xfrm>
          <a:prstGeom prst="rect">
            <a:avLst/>
          </a:prstGeom>
          <a:noFill/>
          <a:ln>
            <a:solidFill>
              <a:schemeClr val="bg2"/>
            </a:solidFill>
          </a:ln>
        </p:spPr>
        <p:txBody>
          <a:bodyPr wrap="square" rtlCol="0">
            <a:spAutoFit/>
          </a:bodyPr>
          <a:lstStyle/>
          <a:p>
            <a:r>
              <a:rPr lang="es-AR" dirty="0"/>
              <a:t>Por niveles:</a:t>
            </a:r>
          </a:p>
          <a:p>
            <a:r>
              <a:rPr lang="es-AR" dirty="0"/>
              <a:t>                      *  </a:t>
            </a:r>
          </a:p>
          <a:p>
            <a:r>
              <a:rPr lang="es-AR" dirty="0"/>
              <a:t>            ++              -10  </a:t>
            </a:r>
          </a:p>
          <a:p>
            <a:r>
              <a:rPr lang="es-AR" dirty="0"/>
              <a:t>                    /     </a:t>
            </a:r>
          </a:p>
          <a:p>
            <a:r>
              <a:rPr lang="es-AR" dirty="0"/>
              <a:t>              ++     -10  </a:t>
            </a:r>
          </a:p>
          <a:p>
            <a:r>
              <a:rPr lang="es-AR" dirty="0"/>
              <a:t>                3.5</a:t>
            </a:r>
          </a:p>
        </p:txBody>
      </p:sp>
    </p:spTree>
    <p:extLst>
      <p:ext uri="{BB962C8B-B14F-4D97-AF65-F5344CB8AC3E}">
        <p14:creationId xmlns:p14="http://schemas.microsoft.com/office/powerpoint/2010/main" val="3831533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Rectángulo 168"/>
          <p:cNvSpPr/>
          <p:nvPr/>
        </p:nvSpPr>
        <p:spPr>
          <a:xfrm>
            <a:off x="0" y="5040273"/>
            <a:ext cx="9144000"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s-AR" sz="1100" dirty="0"/>
              <a:t>Nivel 4</a:t>
            </a:r>
          </a:p>
        </p:txBody>
      </p:sp>
      <p:sp>
        <p:nvSpPr>
          <p:cNvPr id="154" name="Rectángulo 153"/>
          <p:cNvSpPr/>
          <p:nvPr/>
        </p:nvSpPr>
        <p:spPr>
          <a:xfrm>
            <a:off x="0" y="4448030"/>
            <a:ext cx="9144000"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r>
              <a:rPr lang="es-AR" sz="1100" dirty="0"/>
              <a:t>Nivel 3</a:t>
            </a:r>
          </a:p>
        </p:txBody>
      </p:sp>
      <p:sp>
        <p:nvSpPr>
          <p:cNvPr id="134" name="Rectángulo 133"/>
          <p:cNvSpPr/>
          <p:nvPr/>
        </p:nvSpPr>
        <p:spPr>
          <a:xfrm>
            <a:off x="0" y="3786409"/>
            <a:ext cx="9144000"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r>
              <a:rPr lang="es-AR" sz="1100" dirty="0"/>
              <a:t>Nivel 2</a:t>
            </a:r>
          </a:p>
        </p:txBody>
      </p:sp>
      <p:sp>
        <p:nvSpPr>
          <p:cNvPr id="126" name="Rectángulo 125"/>
          <p:cNvSpPr/>
          <p:nvPr/>
        </p:nvSpPr>
        <p:spPr>
          <a:xfrm>
            <a:off x="7790" y="2566541"/>
            <a:ext cx="9144000" cy="60538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r>
              <a:rPr lang="es-AR" sz="1100" dirty="0"/>
              <a:t>Nivel 0</a:t>
            </a:r>
          </a:p>
        </p:txBody>
      </p:sp>
      <p:sp>
        <p:nvSpPr>
          <p:cNvPr id="128" name="Rectángulo 127"/>
          <p:cNvSpPr/>
          <p:nvPr/>
        </p:nvSpPr>
        <p:spPr>
          <a:xfrm>
            <a:off x="7790" y="3189228"/>
            <a:ext cx="914400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r>
              <a:rPr lang="es-AR" sz="1100" dirty="0"/>
              <a:t>Nivel 1</a:t>
            </a:r>
          </a:p>
        </p:txBody>
      </p:sp>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¿Cómo armaríamos el árbol si la expresión vienen por niveles? </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144</a:t>
            </a:fld>
            <a:endParaRPr lang="en-US"/>
          </a:p>
        </p:txBody>
      </p:sp>
      <p:cxnSp>
        <p:nvCxnSpPr>
          <p:cNvPr id="24" name="Conector recto 23"/>
          <p:cNvCxnSpPr/>
          <p:nvPr/>
        </p:nvCxnSpPr>
        <p:spPr>
          <a:xfrm>
            <a:off x="-1418121" y="1165139"/>
            <a:ext cx="1867989" cy="862149"/>
          </a:xfrm>
          <a:prstGeom prst="line">
            <a:avLst/>
          </a:prstGeom>
        </p:spPr>
        <p:style>
          <a:lnRef idx="1">
            <a:schemeClr val="accent1"/>
          </a:lnRef>
          <a:fillRef idx="0">
            <a:schemeClr val="accent1"/>
          </a:fillRef>
          <a:effectRef idx="0">
            <a:schemeClr val="accent1"/>
          </a:effectRef>
          <a:fontRef idx="minor">
            <a:schemeClr val="tx1"/>
          </a:fontRef>
        </p:style>
      </p:cxn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grpSp>
        <p:nvGrpSpPr>
          <p:cNvPr id="180" name="Grupo 179"/>
          <p:cNvGrpSpPr/>
          <p:nvPr/>
        </p:nvGrpSpPr>
        <p:grpSpPr>
          <a:xfrm>
            <a:off x="174812" y="2458838"/>
            <a:ext cx="8829222" cy="3157157"/>
            <a:chOff x="-323529" y="2458838"/>
            <a:chExt cx="9308583" cy="3157157"/>
          </a:xfrm>
        </p:grpSpPr>
        <p:sp>
          <p:nvSpPr>
            <p:cNvPr id="35"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36" name="Straight Arrow Connector 9"/>
            <p:cNvCxnSpPr>
              <a:stCxn id="38" idx="6"/>
              <a:endCxn id="28"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39"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40" name="Straight Arrow Connector 13"/>
            <p:cNvCxnSpPr>
              <a:stCxn id="35" idx="6"/>
              <a:endCxn id="39"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4"/>
            <p:cNvCxnSpPr>
              <a:stCxn id="35" idx="2"/>
              <a:endCxn id="38"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29"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3.5</a:t>
              </a:r>
              <a:endParaRPr lang="es-AR" sz="1400" dirty="0"/>
            </a:p>
          </p:txBody>
        </p:sp>
        <p:cxnSp>
          <p:nvCxnSpPr>
            <p:cNvPr id="30" name="Straight Arrow Connector 9"/>
            <p:cNvCxnSpPr>
              <a:stCxn id="31" idx="4"/>
              <a:endCxn id="29"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32"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33" name="Straight Arrow Connector 13"/>
            <p:cNvCxnSpPr>
              <a:stCxn id="28" idx="4"/>
              <a:endCxn id="32"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
            <p:cNvCxnSpPr>
              <a:stCxn id="28" idx="4"/>
              <a:endCxn id="31"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
            <p:cNvCxnSpPr>
              <a:stCxn id="38" idx="3"/>
              <a:endCxn id="46" idx="0"/>
            </p:cNvCxnSpPr>
            <p:nvPr/>
          </p:nvCxnSpPr>
          <p:spPr>
            <a:xfrm flipH="1">
              <a:off x="1239116" y="3642430"/>
              <a:ext cx="1058943" cy="317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Oval 11"/>
            <p:cNvSpPr/>
            <p:nvPr/>
          </p:nvSpPr>
          <p:spPr>
            <a:xfrm>
              <a:off x="889717" y="3959837"/>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48" name="Straight Arrow Connector 9"/>
            <p:cNvCxnSpPr>
              <a:stCxn id="39" idx="3"/>
              <a:endCxn id="49" idx="0"/>
            </p:cNvCxnSpPr>
            <p:nvPr/>
          </p:nvCxnSpPr>
          <p:spPr>
            <a:xfrm flipH="1">
              <a:off x="6414382" y="3642430"/>
              <a:ext cx="489855" cy="317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6064985" y="3959837"/>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50" name="Straight Arrow Connector 9"/>
            <p:cNvCxnSpPr>
              <a:stCxn id="39" idx="5"/>
              <a:endCxn id="51" idx="0"/>
            </p:cNvCxnSpPr>
            <p:nvPr/>
          </p:nvCxnSpPr>
          <p:spPr>
            <a:xfrm>
              <a:off x="7398362" y="3642430"/>
              <a:ext cx="718921" cy="317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Oval 11"/>
            <p:cNvSpPr/>
            <p:nvPr/>
          </p:nvSpPr>
          <p:spPr>
            <a:xfrm>
              <a:off x="7767884" y="3959837"/>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54" name="Straight Arrow Connector 9"/>
            <p:cNvCxnSpPr>
              <a:stCxn id="46" idx="4"/>
              <a:endCxn id="55" idx="0"/>
            </p:cNvCxnSpPr>
            <p:nvPr/>
          </p:nvCxnSpPr>
          <p:spPr>
            <a:xfrm flipH="1">
              <a:off x="449185" y="4321646"/>
              <a:ext cx="789931"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Oval 11"/>
            <p:cNvSpPr/>
            <p:nvPr/>
          </p:nvSpPr>
          <p:spPr>
            <a:xfrm>
              <a:off x="99786"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56" name="Straight Arrow Connector 9"/>
            <p:cNvCxnSpPr>
              <a:stCxn id="46" idx="4"/>
              <a:endCxn id="57" idx="0"/>
            </p:cNvCxnSpPr>
            <p:nvPr/>
          </p:nvCxnSpPr>
          <p:spPr>
            <a:xfrm>
              <a:off x="1239116" y="4321646"/>
              <a:ext cx="470350"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Oval 11"/>
            <p:cNvSpPr/>
            <p:nvPr/>
          </p:nvSpPr>
          <p:spPr>
            <a:xfrm>
              <a:off x="1360067"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60" name="Straight Arrow Connector 9"/>
            <p:cNvCxnSpPr>
              <a:stCxn id="51" idx="4"/>
              <a:endCxn id="61" idx="0"/>
            </p:cNvCxnSpPr>
            <p:nvPr/>
          </p:nvCxnSpPr>
          <p:spPr>
            <a:xfrm flipH="1">
              <a:off x="7698098" y="4321646"/>
              <a:ext cx="419185"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Oval 11"/>
            <p:cNvSpPr/>
            <p:nvPr/>
          </p:nvSpPr>
          <p:spPr>
            <a:xfrm>
              <a:off x="7348699"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62" name="Straight Arrow Connector 9"/>
            <p:cNvCxnSpPr>
              <a:stCxn id="51" idx="4"/>
              <a:endCxn id="63" idx="0"/>
            </p:cNvCxnSpPr>
            <p:nvPr/>
          </p:nvCxnSpPr>
          <p:spPr>
            <a:xfrm>
              <a:off x="8117283" y="4321646"/>
              <a:ext cx="518374"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Oval 11"/>
            <p:cNvSpPr/>
            <p:nvPr/>
          </p:nvSpPr>
          <p:spPr>
            <a:xfrm>
              <a:off x="8286257"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64" name="Straight Arrow Connector 9"/>
            <p:cNvCxnSpPr>
              <a:stCxn id="49" idx="4"/>
              <a:endCxn id="65" idx="0"/>
            </p:cNvCxnSpPr>
            <p:nvPr/>
          </p:nvCxnSpPr>
          <p:spPr>
            <a:xfrm flipH="1">
              <a:off x="5890228" y="4321646"/>
              <a:ext cx="524156"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Oval 11"/>
            <p:cNvSpPr/>
            <p:nvPr/>
          </p:nvSpPr>
          <p:spPr>
            <a:xfrm>
              <a:off x="5540829"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66" name="Straight Arrow Connector 9"/>
            <p:cNvCxnSpPr>
              <a:stCxn id="49" idx="4"/>
              <a:endCxn id="67" idx="0"/>
            </p:cNvCxnSpPr>
            <p:nvPr/>
          </p:nvCxnSpPr>
          <p:spPr>
            <a:xfrm>
              <a:off x="6414384" y="4321646"/>
              <a:ext cx="373055"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Oval 11"/>
            <p:cNvSpPr/>
            <p:nvPr/>
          </p:nvSpPr>
          <p:spPr>
            <a:xfrm>
              <a:off x="6438040"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96" name="Straight Arrow Connector 9"/>
            <p:cNvCxnSpPr>
              <a:stCxn id="55" idx="4"/>
              <a:endCxn id="97" idx="0"/>
            </p:cNvCxnSpPr>
            <p:nvPr/>
          </p:nvCxnSpPr>
          <p:spPr>
            <a:xfrm flipH="1">
              <a:off x="25870" y="4964528"/>
              <a:ext cx="423315" cy="277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Oval 11"/>
            <p:cNvSpPr/>
            <p:nvPr/>
          </p:nvSpPr>
          <p:spPr>
            <a:xfrm>
              <a:off x="-323529"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98" name="Straight Arrow Connector 9"/>
            <p:cNvCxnSpPr>
              <a:stCxn id="55" idx="4"/>
              <a:endCxn id="99" idx="0"/>
            </p:cNvCxnSpPr>
            <p:nvPr/>
          </p:nvCxnSpPr>
          <p:spPr>
            <a:xfrm>
              <a:off x="449185" y="4964528"/>
              <a:ext cx="381450" cy="277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Oval 11"/>
            <p:cNvSpPr/>
            <p:nvPr/>
          </p:nvSpPr>
          <p:spPr>
            <a:xfrm>
              <a:off x="481236"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103" name="Straight Arrow Connector 9"/>
            <p:cNvCxnSpPr>
              <a:stCxn id="57" idx="4"/>
              <a:endCxn id="104" idx="0"/>
            </p:cNvCxnSpPr>
            <p:nvPr/>
          </p:nvCxnSpPr>
          <p:spPr>
            <a:xfrm flipH="1">
              <a:off x="1656226" y="4964528"/>
              <a:ext cx="53240" cy="277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1"/>
            <p:cNvSpPr/>
            <p:nvPr/>
          </p:nvSpPr>
          <p:spPr>
            <a:xfrm>
              <a:off x="1306827"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105" name="Straight Arrow Connector 9"/>
            <p:cNvCxnSpPr>
              <a:stCxn id="57" idx="5"/>
              <a:endCxn id="106" idx="0"/>
            </p:cNvCxnSpPr>
            <p:nvPr/>
          </p:nvCxnSpPr>
          <p:spPr>
            <a:xfrm>
              <a:off x="1956528" y="4911542"/>
              <a:ext cx="504463" cy="330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1"/>
            <p:cNvSpPr/>
            <p:nvPr/>
          </p:nvSpPr>
          <p:spPr>
            <a:xfrm>
              <a:off x="2111592"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cxnSp>
          <p:nvCxnSpPr>
            <p:cNvPr id="112" name="Straight Arrow Connector 9"/>
            <p:cNvCxnSpPr>
              <a:stCxn id="31" idx="4"/>
              <a:endCxn id="113" idx="0"/>
            </p:cNvCxnSpPr>
            <p:nvPr/>
          </p:nvCxnSpPr>
          <p:spPr>
            <a:xfrm flipH="1">
              <a:off x="3243919" y="4984254"/>
              <a:ext cx="346061" cy="257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
            <p:cNvSpPr/>
            <p:nvPr/>
          </p:nvSpPr>
          <p:spPr>
            <a:xfrm>
              <a:off x="2894520"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rgbClr val="FF0000"/>
                  </a:solidFill>
                </a:rPr>
                <a:t>?</a:t>
              </a:r>
              <a:endParaRPr lang="es-AR" dirty="0">
                <a:solidFill>
                  <a:srgbClr val="FF0000"/>
                </a:solidFill>
              </a:endParaRPr>
            </a:p>
          </p:txBody>
        </p:sp>
      </p:gr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sp>
        <p:nvSpPr>
          <p:cNvPr id="70" name="CuadroTexto 69"/>
          <p:cNvSpPr txBox="1"/>
          <p:nvPr/>
        </p:nvSpPr>
        <p:spPr>
          <a:xfrm>
            <a:off x="6558894" y="60740"/>
            <a:ext cx="2581300" cy="1754326"/>
          </a:xfrm>
          <a:prstGeom prst="rect">
            <a:avLst/>
          </a:prstGeom>
          <a:noFill/>
          <a:ln>
            <a:solidFill>
              <a:schemeClr val="bg2"/>
            </a:solidFill>
          </a:ln>
        </p:spPr>
        <p:txBody>
          <a:bodyPr wrap="square" rtlCol="0">
            <a:spAutoFit/>
          </a:bodyPr>
          <a:lstStyle/>
          <a:p>
            <a:r>
              <a:rPr lang="es-AR" dirty="0"/>
              <a:t>Por niveles:</a:t>
            </a:r>
          </a:p>
          <a:p>
            <a:r>
              <a:rPr lang="es-AR" dirty="0"/>
              <a:t>                      *  </a:t>
            </a:r>
          </a:p>
          <a:p>
            <a:r>
              <a:rPr lang="es-AR" dirty="0"/>
              <a:t>            ++              -10  </a:t>
            </a:r>
          </a:p>
          <a:p>
            <a:r>
              <a:rPr lang="es-AR" dirty="0"/>
              <a:t>                    /     </a:t>
            </a:r>
          </a:p>
          <a:p>
            <a:r>
              <a:rPr lang="es-AR" dirty="0"/>
              <a:t>              ++     -10  </a:t>
            </a:r>
          </a:p>
          <a:p>
            <a:r>
              <a:rPr lang="es-AR" dirty="0"/>
              <a:t>                3.5</a:t>
            </a:r>
          </a:p>
        </p:txBody>
      </p:sp>
    </p:spTree>
    <p:extLst>
      <p:ext uri="{BB962C8B-B14F-4D97-AF65-F5344CB8AC3E}">
        <p14:creationId xmlns:p14="http://schemas.microsoft.com/office/powerpoint/2010/main" val="249413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Genero raíz y postergo qué hay que hacer con ella, hasta que llegue el </a:t>
            </a:r>
            <a:r>
              <a:rPr lang="es-AR" sz="2000" dirty="0" err="1"/>
              <a:t>token</a:t>
            </a:r>
            <a:r>
              <a:rPr lang="es-AR" sz="2000" dirty="0"/>
              <a:t>. Ni siquiera sé si tendrá cero, uno o dos hijos</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145</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sp>
        <p:nvSpPr>
          <p:cNvPr id="7" name="CuadroTexto 6"/>
          <p:cNvSpPr txBox="1"/>
          <p:nvPr/>
        </p:nvSpPr>
        <p:spPr>
          <a:xfrm>
            <a:off x="5512527" y="2962703"/>
            <a:ext cx="1357166" cy="584775"/>
          </a:xfrm>
          <a:prstGeom prst="rect">
            <a:avLst/>
          </a:prstGeom>
          <a:noFill/>
          <a:ln>
            <a:solidFill>
              <a:schemeClr val="bg2"/>
            </a:solidFill>
          </a:ln>
        </p:spPr>
        <p:txBody>
          <a:bodyPr wrap="none" rtlCol="0">
            <a:spAutoFit/>
          </a:bodyPr>
          <a:lstStyle/>
          <a:p>
            <a:r>
              <a:rPr lang="es-AR" dirty="0"/>
              <a:t>Pendientes:</a:t>
            </a:r>
          </a:p>
          <a:p>
            <a:r>
              <a:rPr lang="es-AR" sz="1400" dirty="0"/>
              <a:t>$20   consumir</a:t>
            </a:r>
          </a:p>
        </p:txBody>
      </p:sp>
      <p:sp>
        <p:nvSpPr>
          <p:cNvPr id="70" name="Elipse 69"/>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71" name="CuadroTexto 70"/>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Tree>
    <p:extLst>
      <p:ext uri="{BB962C8B-B14F-4D97-AF65-F5344CB8AC3E}">
        <p14:creationId xmlns:p14="http://schemas.microsoft.com/office/powerpoint/2010/main" val="723673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146</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9" name="Conector recto 8"/>
          <p:cNvCxnSpPr/>
          <p:nvPr/>
        </p:nvCxnSpPr>
        <p:spPr>
          <a:xfrm>
            <a:off x="4996991" y="3238260"/>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470263" y="5637528"/>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9" name="CuadroTexto 18"/>
          <p:cNvSpPr txBox="1"/>
          <p:nvPr/>
        </p:nvSpPr>
        <p:spPr>
          <a:xfrm>
            <a:off x="5512527" y="2962703"/>
            <a:ext cx="1357166" cy="584775"/>
          </a:xfrm>
          <a:prstGeom prst="rect">
            <a:avLst/>
          </a:prstGeom>
          <a:noFill/>
          <a:ln>
            <a:solidFill>
              <a:schemeClr val="bg2"/>
            </a:solidFill>
          </a:ln>
        </p:spPr>
        <p:txBody>
          <a:bodyPr wrap="none" rtlCol="0">
            <a:spAutoFit/>
          </a:bodyPr>
          <a:lstStyle/>
          <a:p>
            <a:r>
              <a:rPr lang="es-AR" dirty="0"/>
              <a:t>Pendientes:</a:t>
            </a:r>
          </a:p>
          <a:p>
            <a:r>
              <a:rPr lang="es-AR" sz="1400" dirty="0"/>
              <a:t>$20   consumir</a:t>
            </a:r>
          </a:p>
        </p:txBody>
      </p:sp>
      <p:sp>
        <p:nvSpPr>
          <p:cNvPr id="20" name="Elipse 19"/>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1" name="CuadroTexto 20"/>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Tree>
    <p:extLst>
      <p:ext uri="{BB962C8B-B14F-4D97-AF65-F5344CB8AC3E}">
        <p14:creationId xmlns:p14="http://schemas.microsoft.com/office/powerpoint/2010/main" val="1067899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Completo dato. Como no sé si el $20 </a:t>
            </a:r>
            <a:r>
              <a:rPr lang="es-MX" sz="2000" dirty="0"/>
              <a:t>tendrá cero, uno o dos hijos </a:t>
            </a:r>
            <a:r>
              <a:rPr lang="es-AR" sz="2000" dirty="0"/>
              <a:t>(depende del </a:t>
            </a:r>
            <a:r>
              <a:rPr lang="es-AR" sz="2000" dirty="0" err="1"/>
              <a:t>token</a:t>
            </a:r>
            <a:r>
              <a:rPr lang="es-AR" sz="2000" dirty="0"/>
              <a:t>), pido que cuando llegue el momento se los procese.</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147</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470263" y="5637528"/>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512527" y="2962703"/>
            <a:ext cx="1357166" cy="800219"/>
          </a:xfrm>
          <a:prstGeom prst="rect">
            <a:avLst/>
          </a:prstGeom>
          <a:noFill/>
          <a:ln>
            <a:solidFill>
              <a:schemeClr val="bg2"/>
            </a:solidFill>
          </a:ln>
        </p:spPr>
        <p:txBody>
          <a:bodyPr wrap="none" rtlCol="0">
            <a:spAutoFit/>
          </a:bodyPr>
          <a:lstStyle/>
          <a:p>
            <a:r>
              <a:rPr lang="es-AR" dirty="0"/>
              <a:t>Pendientes:</a:t>
            </a:r>
          </a:p>
          <a:p>
            <a:r>
              <a:rPr lang="es-AR" sz="1400" dirty="0"/>
              <a:t>$20   </a:t>
            </a:r>
            <a:r>
              <a:rPr lang="es-AR" sz="1400" dirty="0" err="1"/>
              <a:t>izq</a:t>
            </a:r>
            <a:endParaRPr lang="es-AR" sz="1400" dirty="0"/>
          </a:p>
          <a:p>
            <a:r>
              <a:rPr lang="es-AR" sz="1400" dirty="0"/>
              <a:t>$20   der</a:t>
            </a:r>
          </a:p>
        </p:txBody>
      </p:sp>
      <p:sp>
        <p:nvSpPr>
          <p:cNvPr id="16" name="Elipse 1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17" name="CuadroTexto 1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Tree>
    <p:extLst>
      <p:ext uri="{BB962C8B-B14F-4D97-AF65-F5344CB8AC3E}">
        <p14:creationId xmlns:p14="http://schemas.microsoft.com/office/powerpoint/2010/main" val="10171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sz="2000"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148</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796834" y="5637528"/>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5040254" y="3252076"/>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5" name="CuadroTexto 14"/>
          <p:cNvSpPr txBox="1"/>
          <p:nvPr/>
        </p:nvSpPr>
        <p:spPr>
          <a:xfrm>
            <a:off x="5512527" y="2962703"/>
            <a:ext cx="1357166" cy="800219"/>
          </a:xfrm>
          <a:prstGeom prst="rect">
            <a:avLst/>
          </a:prstGeom>
          <a:noFill/>
          <a:ln>
            <a:solidFill>
              <a:schemeClr val="bg2"/>
            </a:solidFill>
          </a:ln>
        </p:spPr>
        <p:txBody>
          <a:bodyPr wrap="none" rtlCol="0">
            <a:spAutoFit/>
          </a:bodyPr>
          <a:lstStyle/>
          <a:p>
            <a:r>
              <a:rPr lang="es-AR" dirty="0"/>
              <a:t>Pendientes:</a:t>
            </a:r>
          </a:p>
          <a:p>
            <a:r>
              <a:rPr lang="es-AR" sz="1400" dirty="0"/>
              <a:t>$20   </a:t>
            </a:r>
            <a:r>
              <a:rPr lang="es-AR" sz="1400" dirty="0" err="1"/>
              <a:t>izq</a:t>
            </a:r>
            <a:endParaRPr lang="es-AR" sz="1400" dirty="0"/>
          </a:p>
          <a:p>
            <a:r>
              <a:rPr lang="es-AR" sz="1400" dirty="0"/>
              <a:t>$20   der</a:t>
            </a:r>
          </a:p>
        </p:txBody>
      </p:sp>
      <p:sp>
        <p:nvSpPr>
          <p:cNvPr id="16" name="Elipse 1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17" name="CuadroTexto 1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Tree>
    <p:extLst>
      <p:ext uri="{BB962C8B-B14F-4D97-AF65-F5344CB8AC3E}">
        <p14:creationId xmlns:p14="http://schemas.microsoft.com/office/powerpoint/2010/main" val="262585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Completo dato. Como no sé si $18 </a:t>
            </a:r>
            <a:r>
              <a:rPr lang="es-MX" sz="2000" dirty="0"/>
              <a:t>tendrá cero, uno o dos hijos </a:t>
            </a:r>
            <a:r>
              <a:rPr lang="es-AR" sz="2000" dirty="0"/>
              <a:t>(depende del </a:t>
            </a:r>
            <a:r>
              <a:rPr lang="es-AR" sz="2000" dirty="0" err="1"/>
              <a:t>token</a:t>
            </a:r>
            <a:r>
              <a:rPr lang="es-AR" sz="2000" dirty="0"/>
              <a:t>), pido que cuando llegue el momento se los procese.</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149</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796834" y="5637528"/>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0" name="CuadroTexto 19"/>
          <p:cNvSpPr txBox="1"/>
          <p:nvPr/>
        </p:nvSpPr>
        <p:spPr>
          <a:xfrm>
            <a:off x="5512527" y="2962703"/>
            <a:ext cx="1357166" cy="1292662"/>
          </a:xfrm>
          <a:prstGeom prst="rect">
            <a:avLst/>
          </a:prstGeom>
          <a:noFill/>
          <a:ln>
            <a:solidFill>
              <a:schemeClr val="bg2"/>
            </a:solidFill>
          </a:ln>
        </p:spPr>
        <p:txBody>
          <a:bodyPr wrap="none" rtlCol="0">
            <a:spAutoFit/>
          </a:bodyPr>
          <a:lstStyle/>
          <a:p>
            <a:r>
              <a:rPr lang="es-AR" dirty="0"/>
              <a:t>Pendientes:</a:t>
            </a:r>
          </a:p>
          <a:p>
            <a:r>
              <a:rPr lang="es-AR" sz="1400" dirty="0"/>
              <a:t>$20   der</a:t>
            </a:r>
          </a:p>
          <a:p>
            <a:r>
              <a:rPr lang="es-AR" sz="1400" dirty="0"/>
              <a:t>$18   </a:t>
            </a:r>
            <a:r>
              <a:rPr lang="es-AR" sz="1400" dirty="0" err="1"/>
              <a:t>izq</a:t>
            </a:r>
            <a:endParaRPr lang="es-AR" sz="1400" dirty="0"/>
          </a:p>
          <a:p>
            <a:r>
              <a:rPr lang="es-AR" sz="1400" dirty="0"/>
              <a:t>$18   der</a:t>
            </a:r>
          </a:p>
          <a:p>
            <a:endParaRPr lang="es-AR" dirty="0"/>
          </a:p>
        </p:txBody>
      </p:sp>
      <p:sp>
        <p:nvSpPr>
          <p:cNvPr id="21" name="Elipse 20"/>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2" name="CuadroTexto 21"/>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3" name="Elipse 22"/>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4" name="CuadroTexto 23"/>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25" name="Conector recto de flecha 24"/>
          <p:cNvCxnSpPr>
            <a:stCxn id="21" idx="3"/>
            <a:endCxn id="23"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635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A</a:t>
            </a:r>
          </a:p>
          <a:p>
            <a:r>
              <a:rPr lang="en-US" dirty="0"/>
              <a:t>new </a:t>
            </a:r>
            <a:r>
              <a:rPr lang="en-US" dirty="0" err="1"/>
              <a:t>ExpTree</a:t>
            </a:r>
            <a:r>
              <a:rPr lang="en-US" dirty="0"/>
              <a:t>("( 2 + 3 ) \n");</a:t>
            </a:r>
          </a:p>
          <a:p>
            <a:endParaRPr lang="en-US" dirty="0"/>
          </a:p>
          <a:p>
            <a:endParaRPr lang="en-US" dirty="0"/>
          </a:p>
          <a:p>
            <a:pPr marL="0" indent="0">
              <a:buNone/>
            </a:pPr>
            <a:r>
              <a:rPr lang="en-US" dirty="0" err="1"/>
              <a:t>Aplico</a:t>
            </a:r>
            <a:r>
              <a:rPr lang="en-US" dirty="0"/>
              <a:t> </a:t>
            </a:r>
          </a:p>
          <a:p>
            <a:pPr marL="0" indent="0">
              <a:buNone/>
            </a:pPr>
            <a:r>
              <a:rPr lang="en-US" dirty="0"/>
              <a:t>E -&gt; ( E op E )</a:t>
            </a:r>
          </a:p>
          <a:p>
            <a:pPr marL="0" indent="0">
              <a:buNone/>
            </a:pPr>
            <a:r>
              <a:rPr lang="en-US" dirty="0"/>
              <a:t>Y </a:t>
            </a:r>
            <a:r>
              <a:rPr lang="en-US" dirty="0" err="1"/>
              <a:t>cada</a:t>
            </a:r>
            <a:r>
              <a:rPr lang="en-US" dirty="0"/>
              <a:t> E -&gt; </a:t>
            </a:r>
            <a:r>
              <a:rPr lang="en-US" dirty="0" err="1"/>
              <a:t>cte</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15</a:t>
            </a:fld>
            <a:endParaRPr lang="en-US"/>
          </a:p>
        </p:txBody>
      </p:sp>
      <p:sp>
        <p:nvSpPr>
          <p:cNvPr id="7" name="Oval 6"/>
          <p:cNvSpPr/>
          <p:nvPr/>
        </p:nvSpPr>
        <p:spPr>
          <a:xfrm>
            <a:off x="4848497" y="55147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8" name="Oval 7"/>
          <p:cNvSpPr/>
          <p:nvPr/>
        </p:nvSpPr>
        <p:spPr>
          <a:xfrm>
            <a:off x="6568439" y="55147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cxnSp>
        <p:nvCxnSpPr>
          <p:cNvPr id="10" name="Straight Arrow Connector 9"/>
          <p:cNvCxnSpPr/>
          <p:nvPr/>
        </p:nvCxnSpPr>
        <p:spPr>
          <a:xfrm flipH="1">
            <a:off x="5384073" y="5036820"/>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endCxn id="8" idx="1"/>
          </p:cNvCxnSpPr>
          <p:nvPr/>
        </p:nvCxnSpPr>
        <p:spPr>
          <a:xfrm>
            <a:off x="6024154" y="5036820"/>
            <a:ext cx="659066"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301258" y="3866606"/>
            <a:ext cx="558918"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3057099" y="2442949"/>
            <a:ext cx="313898"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5" name="Rectangle 14"/>
          <p:cNvSpPr/>
          <p:nvPr/>
        </p:nvSpPr>
        <p:spPr>
          <a:xfrm>
            <a:off x="3577988" y="2442948"/>
            <a:ext cx="313898"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7"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cxnSp>
        <p:nvCxnSpPr>
          <p:cNvPr id="18" name="Conector recto 17"/>
          <p:cNvCxnSpPr/>
          <p:nvPr/>
        </p:nvCxnSpPr>
        <p:spPr>
          <a:xfrm>
            <a:off x="3605479" y="3196045"/>
            <a:ext cx="191457" cy="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9" name="Oval 5"/>
          <p:cNvSpPr/>
          <p:nvPr/>
        </p:nvSpPr>
        <p:spPr>
          <a:xfrm>
            <a:off x="563226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0" name="Oval 5"/>
          <p:cNvSpPr/>
          <p:nvPr/>
        </p:nvSpPr>
        <p:spPr>
          <a:xfrm>
            <a:off x="5632267" y="4358640"/>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Conector recto 20"/>
          <p:cNvCxnSpPr/>
          <p:nvPr/>
        </p:nvCxnSpPr>
        <p:spPr>
          <a:xfrm>
            <a:off x="3152634" y="3043645"/>
            <a:ext cx="191457" cy="1"/>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2830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barn(inVertical)">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arn(inVertical)">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arn(inVertical)">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3" grpId="0" animBg="1"/>
      <p:bldP spid="15" grpId="0" animBg="1"/>
      <p:bldP spid="20" grpId="0" animBg="1"/>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sz="2000" dirty="0"/>
          </a:p>
          <a:p>
            <a:pPr marL="0" indent="0">
              <a:buNone/>
            </a:pP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150</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201783"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16"/>
          <p:cNvCxnSpPr/>
          <p:nvPr/>
        </p:nvCxnSpPr>
        <p:spPr>
          <a:xfrm>
            <a:off x="4789715" y="3291820"/>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5512527" y="2962703"/>
            <a:ext cx="1357166" cy="1292662"/>
          </a:xfrm>
          <a:prstGeom prst="rect">
            <a:avLst/>
          </a:prstGeom>
          <a:noFill/>
          <a:ln>
            <a:solidFill>
              <a:schemeClr val="bg2"/>
            </a:solidFill>
          </a:ln>
        </p:spPr>
        <p:txBody>
          <a:bodyPr wrap="none" rtlCol="0">
            <a:spAutoFit/>
          </a:bodyPr>
          <a:lstStyle/>
          <a:p>
            <a:r>
              <a:rPr lang="es-AR" dirty="0"/>
              <a:t>Pendientes:</a:t>
            </a:r>
          </a:p>
          <a:p>
            <a:r>
              <a:rPr lang="es-AR" sz="1400" dirty="0"/>
              <a:t>$20   der</a:t>
            </a:r>
          </a:p>
          <a:p>
            <a:r>
              <a:rPr lang="es-AR" sz="1400" dirty="0"/>
              <a:t>$18   </a:t>
            </a:r>
            <a:r>
              <a:rPr lang="es-AR" sz="1400" dirty="0" err="1"/>
              <a:t>izq</a:t>
            </a:r>
            <a:endParaRPr lang="es-AR" sz="1400" dirty="0"/>
          </a:p>
          <a:p>
            <a:r>
              <a:rPr lang="es-AR" sz="1400" dirty="0"/>
              <a:t>$18   der</a:t>
            </a:r>
          </a:p>
          <a:p>
            <a:endParaRPr lang="es-AR" dirty="0"/>
          </a:p>
        </p:txBody>
      </p:sp>
      <p:sp>
        <p:nvSpPr>
          <p:cNvPr id="19" name="Elipse 18"/>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0" name="CuadroTexto 19"/>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1" name="Elipse 20"/>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2" name="CuadroTexto 21"/>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23" name="Conector recto de flecha 22"/>
          <p:cNvCxnSpPr>
            <a:stCxn id="19" idx="3"/>
            <a:endCxn id="21"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0975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Completo dato. Como no sé si $35 </a:t>
            </a:r>
            <a:r>
              <a:rPr lang="es-MX" sz="2000" dirty="0"/>
              <a:t>tendrá cero, uno o dos hijos </a:t>
            </a:r>
            <a:r>
              <a:rPr lang="es-AR" sz="2000" dirty="0"/>
              <a:t>(depende del </a:t>
            </a:r>
            <a:r>
              <a:rPr lang="es-AR" sz="2000" dirty="0" err="1"/>
              <a:t>token</a:t>
            </a:r>
            <a:r>
              <a:rPr lang="es-AR" sz="2000" dirty="0"/>
              <a:t>), pido que cuando llegue el momento se los procese.</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151</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201783"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CuadroTexto 24"/>
          <p:cNvSpPr txBox="1"/>
          <p:nvPr/>
        </p:nvSpPr>
        <p:spPr>
          <a:xfrm>
            <a:off x="5512527" y="2962703"/>
            <a:ext cx="1357166" cy="1508105"/>
          </a:xfrm>
          <a:prstGeom prst="rect">
            <a:avLst/>
          </a:prstGeom>
          <a:noFill/>
          <a:ln>
            <a:solidFill>
              <a:schemeClr val="bg2"/>
            </a:solidFill>
          </a:ln>
        </p:spPr>
        <p:txBody>
          <a:bodyPr wrap="none" rtlCol="0">
            <a:spAutoFit/>
          </a:bodyPr>
          <a:lstStyle/>
          <a:p>
            <a:r>
              <a:rPr lang="es-AR" dirty="0"/>
              <a:t>Pendientes:</a:t>
            </a:r>
          </a:p>
          <a:p>
            <a:r>
              <a:rPr lang="es-AR" sz="1400" dirty="0"/>
              <a:t>$18   </a:t>
            </a:r>
            <a:r>
              <a:rPr lang="es-AR" sz="1400" dirty="0" err="1"/>
              <a:t>izq</a:t>
            </a:r>
            <a:endParaRPr lang="es-AR" sz="1400" dirty="0"/>
          </a:p>
          <a:p>
            <a:r>
              <a:rPr lang="es-AR" sz="1400" dirty="0"/>
              <a:t>$18   der</a:t>
            </a:r>
          </a:p>
          <a:p>
            <a:r>
              <a:rPr lang="es-AR" sz="1400" dirty="0"/>
              <a:t>$35   </a:t>
            </a:r>
            <a:r>
              <a:rPr lang="es-AR" sz="1400" dirty="0" err="1"/>
              <a:t>izq</a:t>
            </a:r>
            <a:endParaRPr lang="es-AR" sz="1400" dirty="0"/>
          </a:p>
          <a:p>
            <a:r>
              <a:rPr lang="es-AR" sz="1400" dirty="0"/>
              <a:t>$35   der</a:t>
            </a:r>
          </a:p>
          <a:p>
            <a:endParaRPr lang="es-AR" dirty="0"/>
          </a:p>
        </p:txBody>
      </p:sp>
      <p:sp>
        <p:nvSpPr>
          <p:cNvPr id="26" name="Elipse 2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8" name="Elipse 27"/>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9" name="CuadroTexto 28"/>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0" name="Conector recto de flecha 29"/>
          <p:cNvCxnSpPr>
            <a:stCxn id="26" idx="3"/>
            <a:endCxn id="28"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2" name="Conector recto de flecha 31"/>
          <p:cNvCxnSpPr>
            <a:endCxn id="31"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CuadroTexto 32"/>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Tree>
    <p:extLst>
      <p:ext uri="{BB962C8B-B14F-4D97-AF65-F5344CB8AC3E}">
        <p14:creationId xmlns:p14="http://schemas.microsoft.com/office/powerpoint/2010/main" val="2781228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152</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545507"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4789715" y="3268026"/>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5512527" y="2962703"/>
            <a:ext cx="1357166" cy="1508105"/>
          </a:xfrm>
          <a:prstGeom prst="rect">
            <a:avLst/>
          </a:prstGeom>
          <a:noFill/>
          <a:ln>
            <a:solidFill>
              <a:schemeClr val="bg2"/>
            </a:solidFill>
          </a:ln>
        </p:spPr>
        <p:txBody>
          <a:bodyPr wrap="none" rtlCol="0">
            <a:spAutoFit/>
          </a:bodyPr>
          <a:lstStyle/>
          <a:p>
            <a:r>
              <a:rPr lang="es-AR" dirty="0"/>
              <a:t>Pendientes:</a:t>
            </a:r>
          </a:p>
          <a:p>
            <a:r>
              <a:rPr lang="es-AR" sz="1400" dirty="0"/>
              <a:t>$18   </a:t>
            </a:r>
            <a:r>
              <a:rPr lang="es-AR" sz="1400" dirty="0" err="1"/>
              <a:t>izq</a:t>
            </a:r>
            <a:endParaRPr lang="es-AR" sz="1400" dirty="0"/>
          </a:p>
          <a:p>
            <a:r>
              <a:rPr lang="es-AR" sz="1400" dirty="0"/>
              <a:t>$18   der</a:t>
            </a:r>
          </a:p>
          <a:p>
            <a:r>
              <a:rPr lang="es-AR" sz="1400" dirty="0"/>
              <a:t>$35   </a:t>
            </a:r>
            <a:r>
              <a:rPr lang="es-AR" sz="1400" dirty="0" err="1"/>
              <a:t>izq</a:t>
            </a:r>
            <a:endParaRPr lang="es-AR" sz="1400" dirty="0"/>
          </a:p>
          <a:p>
            <a:r>
              <a:rPr lang="es-AR" sz="1400" dirty="0"/>
              <a:t>$35   der</a:t>
            </a:r>
          </a:p>
          <a:p>
            <a:endParaRPr lang="es-AR" dirty="0"/>
          </a:p>
        </p:txBody>
      </p:sp>
      <p:sp>
        <p:nvSpPr>
          <p:cNvPr id="22" name="Elipse 21"/>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4" name="CuadroTexto 23"/>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5" name="Elipse 24"/>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6" name="CuadroTexto 25"/>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27" name="Conector recto de flecha 26"/>
          <p:cNvCxnSpPr>
            <a:stCxn id="22" idx="3"/>
            <a:endCxn id="25"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29" name="Conector recto de flecha 28"/>
          <p:cNvCxnSpPr>
            <a:endCxn id="28"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Tree>
    <p:extLst>
      <p:ext uri="{BB962C8B-B14F-4D97-AF65-F5344CB8AC3E}">
        <p14:creationId xmlns:p14="http://schemas.microsoft.com/office/powerpoint/2010/main" val="3996425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Como es "</a:t>
            </a:r>
            <a:r>
              <a:rPr lang="es-AR" sz="2000" dirty="0" err="1"/>
              <a:t>dummy</a:t>
            </a:r>
            <a:r>
              <a:rPr lang="es-AR" sz="2000" dirty="0"/>
              <a:t>” no lo pongo en el árbol. Igual, pido pendiente para él.</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153</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545507"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5512527" y="2962703"/>
            <a:ext cx="1357166" cy="1446550"/>
          </a:xfrm>
          <a:prstGeom prst="rect">
            <a:avLst/>
          </a:prstGeom>
          <a:noFill/>
          <a:ln>
            <a:solidFill>
              <a:schemeClr val="bg2"/>
            </a:solidFill>
          </a:ln>
        </p:spPr>
        <p:txBody>
          <a:bodyPr wrap="none" rtlCol="0">
            <a:spAutoFit/>
          </a:bodyPr>
          <a:lstStyle/>
          <a:p>
            <a:r>
              <a:rPr lang="es-AR" dirty="0"/>
              <a:t>Pendientes:</a:t>
            </a:r>
          </a:p>
          <a:p>
            <a:r>
              <a:rPr lang="es-AR" sz="1400" dirty="0"/>
              <a:t>$18   der</a:t>
            </a:r>
          </a:p>
          <a:p>
            <a:r>
              <a:rPr lang="es-AR" sz="1400" dirty="0"/>
              <a:t>$35   </a:t>
            </a:r>
            <a:r>
              <a:rPr lang="es-AR" sz="1400" dirty="0" err="1"/>
              <a:t>izq</a:t>
            </a:r>
            <a:endParaRPr lang="es-AR" sz="1400" dirty="0"/>
          </a:p>
          <a:p>
            <a:r>
              <a:rPr lang="es-AR" sz="1400" dirty="0"/>
              <a:t>$35   der</a:t>
            </a:r>
          </a:p>
          <a:p>
            <a:r>
              <a:rPr lang="es-AR" sz="1400" dirty="0" err="1"/>
              <a:t>Null</a:t>
            </a:r>
            <a:r>
              <a:rPr lang="es-AR" sz="1400" dirty="0"/>
              <a:t> consumir</a:t>
            </a:r>
          </a:p>
          <a:p>
            <a:r>
              <a:rPr lang="es-AR" sz="1400" dirty="0" err="1"/>
              <a:t>Null</a:t>
            </a:r>
            <a:r>
              <a:rPr lang="es-AR" sz="1400" dirty="0"/>
              <a:t> consumir</a:t>
            </a:r>
          </a:p>
        </p:txBody>
      </p:sp>
      <p:sp>
        <p:nvSpPr>
          <p:cNvPr id="22" name="Elipse 21"/>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4" name="CuadroTexto 23"/>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5" name="Elipse 24"/>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6" name="CuadroTexto 25"/>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27" name="Conector recto de flecha 26"/>
          <p:cNvCxnSpPr>
            <a:stCxn id="22" idx="3"/>
            <a:endCxn id="25"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29" name="Conector recto de flecha 28"/>
          <p:cNvCxnSpPr>
            <a:endCxn id="28"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Tree>
    <p:extLst>
      <p:ext uri="{BB962C8B-B14F-4D97-AF65-F5344CB8AC3E}">
        <p14:creationId xmlns:p14="http://schemas.microsoft.com/office/powerpoint/2010/main" val="220197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r>
              <a:rPr lang="es-AR" sz="2000" dirty="0"/>
              <a:t>.</a:t>
            </a:r>
          </a:p>
          <a:p>
            <a:pPr marL="0" indent="0">
              <a:buNone/>
            </a:pP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154</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793701"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4996991" y="3319541"/>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5512527" y="2962703"/>
            <a:ext cx="1357166" cy="1446550"/>
          </a:xfrm>
          <a:prstGeom prst="rect">
            <a:avLst/>
          </a:prstGeom>
          <a:noFill/>
          <a:ln>
            <a:solidFill>
              <a:schemeClr val="bg2"/>
            </a:solidFill>
          </a:ln>
        </p:spPr>
        <p:txBody>
          <a:bodyPr wrap="none" rtlCol="0">
            <a:spAutoFit/>
          </a:bodyPr>
          <a:lstStyle/>
          <a:p>
            <a:r>
              <a:rPr lang="es-AR" dirty="0"/>
              <a:t>Pendientes:</a:t>
            </a:r>
          </a:p>
          <a:p>
            <a:r>
              <a:rPr lang="es-AR" sz="1400" dirty="0"/>
              <a:t>$18   der</a:t>
            </a:r>
          </a:p>
          <a:p>
            <a:r>
              <a:rPr lang="es-AR" sz="1400" dirty="0"/>
              <a:t>$35   </a:t>
            </a:r>
            <a:r>
              <a:rPr lang="es-AR" sz="1400" dirty="0" err="1"/>
              <a:t>izq</a:t>
            </a:r>
            <a:endParaRPr lang="es-AR" sz="1400" dirty="0"/>
          </a:p>
          <a:p>
            <a:r>
              <a:rPr lang="es-AR" sz="1400" dirty="0"/>
              <a:t>$35   der</a:t>
            </a:r>
          </a:p>
          <a:p>
            <a:r>
              <a:rPr lang="es-AR" sz="1400" dirty="0" err="1"/>
              <a:t>Null</a:t>
            </a:r>
            <a:r>
              <a:rPr lang="es-AR" sz="1400" dirty="0"/>
              <a:t> consumir</a:t>
            </a:r>
          </a:p>
          <a:p>
            <a:r>
              <a:rPr lang="es-AR" sz="1400" dirty="0" err="1"/>
              <a:t>Null</a:t>
            </a:r>
            <a:r>
              <a:rPr lang="es-AR" sz="1400" dirty="0"/>
              <a:t> consumir</a:t>
            </a:r>
          </a:p>
        </p:txBody>
      </p:sp>
      <p:sp>
        <p:nvSpPr>
          <p:cNvPr id="22" name="Elipse 21"/>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4" name="CuadroTexto 23"/>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5" name="Elipse 24"/>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6" name="CuadroTexto 25"/>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27" name="Conector recto de flecha 26"/>
          <p:cNvCxnSpPr>
            <a:stCxn id="22" idx="3"/>
            <a:endCxn id="25"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29" name="Conector recto de flecha 28"/>
          <p:cNvCxnSpPr>
            <a:endCxn id="28"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Tree>
    <p:extLst>
      <p:ext uri="{BB962C8B-B14F-4D97-AF65-F5344CB8AC3E}">
        <p14:creationId xmlns:p14="http://schemas.microsoft.com/office/powerpoint/2010/main" val="3781270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Coloco dato. Como no sé si $11 </a:t>
            </a:r>
            <a:r>
              <a:rPr lang="es-MX" sz="2000" dirty="0"/>
              <a:t>tendrá cero, uno o dos hijos </a:t>
            </a:r>
            <a:r>
              <a:rPr lang="es-AR" sz="2000" dirty="0"/>
              <a:t>(depende del </a:t>
            </a:r>
            <a:r>
              <a:rPr lang="es-AR" sz="2000" dirty="0" err="1"/>
              <a:t>token</a:t>
            </a:r>
            <a:r>
              <a:rPr lang="es-AR" sz="2000" dirty="0"/>
              <a:t>), pido que cuando llegue el momento se los procese.</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155</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sp>
        <p:nvSpPr>
          <p:cNvPr id="5" name="Elipse 4"/>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6" name="CuadroTexto 5"/>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cxnSp>
        <p:nvCxnSpPr>
          <p:cNvPr id="12" name="Conector recto de flecha 11"/>
          <p:cNvCxnSpPr/>
          <p:nvPr/>
        </p:nvCxnSpPr>
        <p:spPr>
          <a:xfrm>
            <a:off x="1793701"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15" name="Elipse 14"/>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16" name="CuadroTexto 15"/>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9" name="Conector recto de flecha 8"/>
          <p:cNvCxnSpPr>
            <a:stCxn id="5" idx="3"/>
            <a:endCxn id="15"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Elipse 17"/>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19" name="Conector recto de flecha 18"/>
          <p:cNvCxnSpPr>
            <a:endCxn id="18"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CuadroTexto 22"/>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21" name="Elipse 20"/>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2" name="CuadroTexto 21"/>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24" name="Conector recto de flecha 23"/>
          <p:cNvCxnSpPr>
            <a:stCxn id="15"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adroTexto 26"/>
          <p:cNvSpPr txBox="1"/>
          <p:nvPr/>
        </p:nvSpPr>
        <p:spPr>
          <a:xfrm>
            <a:off x="5512527" y="2962703"/>
            <a:ext cx="1357166" cy="1938992"/>
          </a:xfrm>
          <a:prstGeom prst="rect">
            <a:avLst/>
          </a:prstGeom>
          <a:noFill/>
          <a:ln>
            <a:solidFill>
              <a:schemeClr val="bg2"/>
            </a:solidFill>
          </a:ln>
        </p:spPr>
        <p:txBody>
          <a:bodyPr wrap="none" rtlCol="0">
            <a:spAutoFit/>
          </a:bodyPr>
          <a:lstStyle/>
          <a:p>
            <a:r>
              <a:rPr lang="es-AR" dirty="0"/>
              <a:t>Pendientes:</a:t>
            </a:r>
          </a:p>
          <a:p>
            <a:r>
              <a:rPr lang="es-AR" sz="1400" dirty="0"/>
              <a:t>$35   </a:t>
            </a:r>
            <a:r>
              <a:rPr lang="es-AR" sz="1400" dirty="0" err="1"/>
              <a:t>izq</a:t>
            </a:r>
            <a:endParaRPr lang="es-AR" sz="1400" dirty="0"/>
          </a:p>
          <a:p>
            <a:r>
              <a:rPr lang="es-AR" sz="1400" dirty="0"/>
              <a:t>$35   der</a:t>
            </a:r>
          </a:p>
          <a:p>
            <a:r>
              <a:rPr lang="es-AR" sz="1400" dirty="0" err="1"/>
              <a:t>Null</a:t>
            </a:r>
            <a:r>
              <a:rPr lang="es-AR" sz="1400" dirty="0"/>
              <a:t> consumir</a:t>
            </a:r>
          </a:p>
          <a:p>
            <a:r>
              <a:rPr lang="es-AR" sz="1400" dirty="0" err="1"/>
              <a:t>Null</a:t>
            </a:r>
            <a:r>
              <a:rPr lang="es-AR" sz="1400" dirty="0"/>
              <a:t> consumir</a:t>
            </a:r>
          </a:p>
          <a:p>
            <a:r>
              <a:rPr lang="es-AR" sz="1400" dirty="0"/>
              <a:t>$11   </a:t>
            </a:r>
            <a:r>
              <a:rPr lang="es-AR" sz="1400" dirty="0" err="1"/>
              <a:t>izq</a:t>
            </a:r>
            <a:endParaRPr lang="es-AR" sz="1400" dirty="0"/>
          </a:p>
          <a:p>
            <a:r>
              <a:rPr lang="es-AR" sz="1400" dirty="0"/>
              <a:t>$11   der</a:t>
            </a:r>
          </a:p>
          <a:p>
            <a:endParaRPr lang="es-AR" dirty="0"/>
          </a:p>
        </p:txBody>
      </p:sp>
    </p:spTree>
    <p:extLst>
      <p:ext uri="{BB962C8B-B14F-4D97-AF65-F5344CB8AC3E}">
        <p14:creationId xmlns:p14="http://schemas.microsoft.com/office/powerpoint/2010/main" val="909957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r>
              <a:rPr lang="es-AR" sz="2000" dirty="0"/>
              <a:t>.</a:t>
            </a:r>
          </a:p>
          <a:p>
            <a:pPr marL="0" indent="0">
              <a:buNone/>
            </a:pP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156</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990781"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716520" y="3260350"/>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3" name="CuadroTexto 32"/>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4" name="Elipse 33"/>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5" name="CuadroTexto 34"/>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6" name="Conector recto de flecha 35"/>
          <p:cNvCxnSpPr>
            <a:stCxn id="32" idx="3"/>
            <a:endCxn id="34"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Elipse 36"/>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8" name="Conector recto de flecha 37"/>
          <p:cNvCxnSpPr>
            <a:endCxn id="37"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40" name="Elipse 39"/>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41" name="CuadroTexto 40"/>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43" name="Conector recto de flecha 42"/>
          <p:cNvCxnSpPr>
            <a:stCxn id="34"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CuadroTexto 43"/>
          <p:cNvSpPr txBox="1"/>
          <p:nvPr/>
        </p:nvSpPr>
        <p:spPr>
          <a:xfrm>
            <a:off x="5512527" y="2962703"/>
            <a:ext cx="1357166" cy="1938992"/>
          </a:xfrm>
          <a:prstGeom prst="rect">
            <a:avLst/>
          </a:prstGeom>
          <a:noFill/>
          <a:ln>
            <a:solidFill>
              <a:schemeClr val="bg2"/>
            </a:solidFill>
          </a:ln>
        </p:spPr>
        <p:txBody>
          <a:bodyPr wrap="none" rtlCol="0">
            <a:spAutoFit/>
          </a:bodyPr>
          <a:lstStyle/>
          <a:p>
            <a:r>
              <a:rPr lang="es-AR" dirty="0"/>
              <a:t>Pendientes:</a:t>
            </a:r>
          </a:p>
          <a:p>
            <a:r>
              <a:rPr lang="es-AR" sz="1400" dirty="0"/>
              <a:t>$35   </a:t>
            </a:r>
            <a:r>
              <a:rPr lang="es-AR" sz="1400" dirty="0" err="1"/>
              <a:t>izq</a:t>
            </a:r>
            <a:endParaRPr lang="es-AR" sz="1400" dirty="0"/>
          </a:p>
          <a:p>
            <a:r>
              <a:rPr lang="es-AR" sz="1400" dirty="0"/>
              <a:t>$35   der</a:t>
            </a:r>
          </a:p>
          <a:p>
            <a:r>
              <a:rPr lang="es-AR" sz="1400" dirty="0" err="1"/>
              <a:t>Null</a:t>
            </a:r>
            <a:r>
              <a:rPr lang="es-AR" sz="1400" dirty="0"/>
              <a:t> consumir</a:t>
            </a:r>
          </a:p>
          <a:p>
            <a:r>
              <a:rPr lang="es-AR" sz="1400" dirty="0" err="1"/>
              <a:t>Null</a:t>
            </a:r>
            <a:r>
              <a:rPr lang="es-AR" sz="1400" dirty="0"/>
              <a:t> consumir</a:t>
            </a:r>
          </a:p>
          <a:p>
            <a:r>
              <a:rPr lang="es-AR" sz="1400" dirty="0"/>
              <a:t>$11   </a:t>
            </a:r>
            <a:r>
              <a:rPr lang="es-AR" sz="1400" dirty="0" err="1"/>
              <a:t>izq</a:t>
            </a:r>
            <a:endParaRPr lang="es-AR" sz="1400" dirty="0"/>
          </a:p>
          <a:p>
            <a:r>
              <a:rPr lang="es-AR" sz="1400" dirty="0"/>
              <a:t>$11   der</a:t>
            </a:r>
          </a:p>
          <a:p>
            <a:endParaRPr lang="es-AR" dirty="0"/>
          </a:p>
        </p:txBody>
      </p:sp>
    </p:spTree>
    <p:extLst>
      <p:ext uri="{BB962C8B-B14F-4D97-AF65-F5344CB8AC3E}">
        <p14:creationId xmlns:p14="http://schemas.microsoft.com/office/powerpoint/2010/main" val="3497695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Como es "</a:t>
            </a:r>
            <a:r>
              <a:rPr lang="es-AR" sz="2000" dirty="0" err="1"/>
              <a:t>dummy</a:t>
            </a:r>
            <a:r>
              <a:rPr lang="es-AR" sz="2000" dirty="0"/>
              <a:t>” no lo pongo en el árbol. Igual, pido pendiente para él.</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157</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1990781"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0" name="Elipse 29"/>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1" name="CuadroTexto 30"/>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2" name="Elipse 31"/>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3" name="CuadroTexto 32"/>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4" name="Conector recto de flecha 33"/>
          <p:cNvCxnSpPr>
            <a:stCxn id="30" idx="3"/>
            <a:endCxn id="32"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Elipse 34"/>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6" name="Conector recto de flecha 35"/>
          <p:cNvCxnSpPr>
            <a:endCxn id="35"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CuadroTexto 36"/>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8" name="Elipse 37"/>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9" name="CuadroTexto 38"/>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40" name="Conector recto de flecha 39"/>
          <p:cNvCxnSpPr>
            <a:stCxn id="32"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CuadroTexto 40"/>
          <p:cNvSpPr txBox="1"/>
          <p:nvPr/>
        </p:nvSpPr>
        <p:spPr>
          <a:xfrm>
            <a:off x="5512527" y="2962703"/>
            <a:ext cx="1357166" cy="2154436"/>
          </a:xfrm>
          <a:prstGeom prst="rect">
            <a:avLst/>
          </a:prstGeom>
          <a:noFill/>
          <a:ln>
            <a:solidFill>
              <a:schemeClr val="bg2"/>
            </a:solidFill>
          </a:ln>
        </p:spPr>
        <p:txBody>
          <a:bodyPr wrap="none" rtlCol="0">
            <a:spAutoFit/>
          </a:bodyPr>
          <a:lstStyle/>
          <a:p>
            <a:r>
              <a:rPr lang="es-AR" dirty="0"/>
              <a:t>Pendientes:</a:t>
            </a:r>
          </a:p>
          <a:p>
            <a:r>
              <a:rPr lang="es-AR" sz="1400" dirty="0"/>
              <a:t>$35   der</a:t>
            </a:r>
          </a:p>
          <a:p>
            <a:r>
              <a:rPr lang="es-AR" sz="1400" dirty="0" err="1"/>
              <a:t>Null</a:t>
            </a:r>
            <a:r>
              <a:rPr lang="es-AR" sz="1400" dirty="0"/>
              <a:t> consumir</a:t>
            </a:r>
          </a:p>
          <a:p>
            <a:r>
              <a:rPr lang="es-AR" sz="1400" dirty="0" err="1"/>
              <a:t>Null</a:t>
            </a:r>
            <a:r>
              <a:rPr lang="es-AR" sz="1400" dirty="0"/>
              <a:t> consumir</a:t>
            </a:r>
          </a:p>
          <a:p>
            <a:r>
              <a:rPr lang="es-AR" sz="1400" dirty="0"/>
              <a:t>$11   </a:t>
            </a:r>
            <a:r>
              <a:rPr lang="es-AR" sz="1400" dirty="0" err="1"/>
              <a:t>izq</a:t>
            </a:r>
            <a:endParaRPr lang="es-AR" sz="1400" dirty="0"/>
          </a:p>
          <a:p>
            <a:r>
              <a:rPr lang="es-AR" sz="1400" dirty="0"/>
              <a:t>$11   der</a:t>
            </a:r>
          </a:p>
          <a:p>
            <a:r>
              <a:rPr lang="es-AR" sz="1400" dirty="0" err="1"/>
              <a:t>Null</a:t>
            </a:r>
            <a:r>
              <a:rPr lang="es-AR" sz="1400" dirty="0"/>
              <a:t> consumir</a:t>
            </a:r>
          </a:p>
          <a:p>
            <a:r>
              <a:rPr lang="es-AR" sz="1400" dirty="0" err="1"/>
              <a:t>Null</a:t>
            </a:r>
            <a:r>
              <a:rPr lang="es-AR" sz="1400" dirty="0"/>
              <a:t> consumir</a:t>
            </a:r>
          </a:p>
          <a:p>
            <a:endParaRPr lang="es-AR" dirty="0"/>
          </a:p>
        </p:txBody>
      </p:sp>
    </p:spTree>
    <p:extLst>
      <p:ext uri="{BB962C8B-B14F-4D97-AF65-F5344CB8AC3E}">
        <p14:creationId xmlns:p14="http://schemas.microsoft.com/office/powerpoint/2010/main" val="2930395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sz="2000" dirty="0"/>
          </a:p>
          <a:p>
            <a:pPr marL="0" indent="0">
              <a:buNone/>
            </a:pPr>
            <a:endParaRPr lang="es-AR" sz="2000"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158</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2238976" y="5721360"/>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957959" y="3300146"/>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Elipse 2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0" name="Elipse 29"/>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1" name="CuadroTexto 30"/>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2" name="Conector recto de flecha 31"/>
          <p:cNvCxnSpPr>
            <a:stCxn id="26" idx="3"/>
            <a:endCxn id="30"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4" name="Conector recto de flecha 33"/>
          <p:cNvCxnSpPr>
            <a:endCxn id="33"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6" name="Elipse 35"/>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7" name="CuadroTexto 36"/>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8" name="Conector recto de flecha 37"/>
          <p:cNvCxnSpPr>
            <a:stCxn id="30"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512527" y="2962703"/>
            <a:ext cx="1357166" cy="2154436"/>
          </a:xfrm>
          <a:prstGeom prst="rect">
            <a:avLst/>
          </a:prstGeom>
          <a:noFill/>
          <a:ln>
            <a:solidFill>
              <a:schemeClr val="bg2"/>
            </a:solidFill>
          </a:ln>
        </p:spPr>
        <p:txBody>
          <a:bodyPr wrap="none" rtlCol="0">
            <a:spAutoFit/>
          </a:bodyPr>
          <a:lstStyle/>
          <a:p>
            <a:r>
              <a:rPr lang="es-AR" dirty="0"/>
              <a:t>Pendientes:</a:t>
            </a:r>
          </a:p>
          <a:p>
            <a:r>
              <a:rPr lang="es-AR" sz="1400" dirty="0"/>
              <a:t>$35   der</a:t>
            </a:r>
          </a:p>
          <a:p>
            <a:r>
              <a:rPr lang="es-AR" sz="1400" dirty="0" err="1"/>
              <a:t>Null</a:t>
            </a:r>
            <a:r>
              <a:rPr lang="es-AR" sz="1400" dirty="0"/>
              <a:t> consumir</a:t>
            </a:r>
          </a:p>
          <a:p>
            <a:r>
              <a:rPr lang="es-AR" sz="1400" dirty="0" err="1"/>
              <a:t>Null</a:t>
            </a:r>
            <a:r>
              <a:rPr lang="es-AR" sz="1400" dirty="0"/>
              <a:t> consumir</a:t>
            </a:r>
          </a:p>
          <a:p>
            <a:r>
              <a:rPr lang="es-AR" sz="1400" dirty="0"/>
              <a:t>$11   </a:t>
            </a:r>
            <a:r>
              <a:rPr lang="es-AR" sz="1400" dirty="0" err="1"/>
              <a:t>izq</a:t>
            </a:r>
            <a:endParaRPr lang="es-AR" sz="1400" dirty="0"/>
          </a:p>
          <a:p>
            <a:r>
              <a:rPr lang="es-AR" sz="1400" dirty="0"/>
              <a:t>$11   der</a:t>
            </a:r>
          </a:p>
          <a:p>
            <a:r>
              <a:rPr lang="es-AR" sz="1400" dirty="0" err="1"/>
              <a:t>Null</a:t>
            </a:r>
            <a:r>
              <a:rPr lang="es-AR" sz="1400" dirty="0"/>
              <a:t> consumir</a:t>
            </a:r>
          </a:p>
          <a:p>
            <a:r>
              <a:rPr lang="es-AR" sz="1400" dirty="0" err="1"/>
              <a:t>Null</a:t>
            </a:r>
            <a:r>
              <a:rPr lang="es-AR" sz="1400" dirty="0"/>
              <a:t> consumir</a:t>
            </a:r>
          </a:p>
          <a:p>
            <a:endParaRPr lang="es-AR" dirty="0"/>
          </a:p>
        </p:txBody>
      </p:sp>
    </p:spTree>
    <p:extLst>
      <p:ext uri="{BB962C8B-B14F-4D97-AF65-F5344CB8AC3E}">
        <p14:creationId xmlns:p14="http://schemas.microsoft.com/office/powerpoint/2010/main" val="3690728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Como es "</a:t>
            </a:r>
            <a:r>
              <a:rPr lang="es-AR" sz="2000" dirty="0" err="1"/>
              <a:t>dummy</a:t>
            </a:r>
            <a:r>
              <a:rPr lang="es-AR" sz="2000" dirty="0"/>
              <a:t>” no lo pongo en el árbol. Igual, pido pendiente para él.</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159</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2225913"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Elipse 24"/>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6" name="CuadroTexto 25"/>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27" name="Elipse 26"/>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0" name="CuadroTexto 29"/>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1" name="Conector recto de flecha 30"/>
          <p:cNvCxnSpPr>
            <a:stCxn id="25" idx="3"/>
            <a:endCxn id="27"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3" name="Conector recto de flecha 32"/>
          <p:cNvCxnSpPr>
            <a:endCxn id="32"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uadroTexto 33"/>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5" name="Elipse 34"/>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6" name="CuadroTexto 35"/>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7" name="Conector recto de flecha 36"/>
          <p:cNvCxnSpPr>
            <a:stCxn id="27"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5512527" y="2962703"/>
            <a:ext cx="1672253" cy="2862322"/>
          </a:xfrm>
          <a:prstGeom prst="rect">
            <a:avLst/>
          </a:prstGeom>
          <a:noFill/>
          <a:ln>
            <a:solidFill>
              <a:schemeClr val="bg2"/>
            </a:solidFill>
          </a:ln>
        </p:spPr>
        <p:txBody>
          <a:bodyPr wrap="none" rtlCol="0">
            <a:spAutoFit/>
          </a:bodyPr>
          <a:lstStyle/>
          <a:p>
            <a:r>
              <a:rPr lang="es-AR" dirty="0"/>
              <a:t>Pendientes:</a:t>
            </a:r>
          </a:p>
          <a:p>
            <a:r>
              <a:rPr lang="es-AR" dirty="0" err="1"/>
              <a:t>Null</a:t>
            </a:r>
            <a:r>
              <a:rPr lang="es-AR" dirty="0"/>
              <a:t> consumir</a:t>
            </a:r>
          </a:p>
          <a:p>
            <a:r>
              <a:rPr lang="es-AR" dirty="0" err="1"/>
              <a:t>Null</a:t>
            </a:r>
            <a:r>
              <a:rPr lang="es-AR" dirty="0"/>
              <a:t> consumir</a:t>
            </a:r>
          </a:p>
          <a:p>
            <a:r>
              <a:rPr lang="es-AR" dirty="0"/>
              <a:t>$11   </a:t>
            </a:r>
            <a:r>
              <a:rPr lang="es-AR" dirty="0" err="1"/>
              <a:t>izq</a:t>
            </a:r>
            <a:endParaRPr lang="es-AR" dirty="0"/>
          </a:p>
          <a:p>
            <a:r>
              <a:rPr lang="es-AR" dirty="0"/>
              <a:t>$11   der</a:t>
            </a:r>
          </a:p>
          <a:p>
            <a:r>
              <a:rPr lang="es-AR" dirty="0" err="1"/>
              <a:t>Null</a:t>
            </a:r>
            <a:r>
              <a:rPr lang="es-AR" dirty="0"/>
              <a:t> consumir</a:t>
            </a:r>
          </a:p>
          <a:p>
            <a:r>
              <a:rPr lang="es-AR" dirty="0" err="1"/>
              <a:t>Null</a:t>
            </a:r>
            <a:r>
              <a:rPr lang="es-AR" dirty="0"/>
              <a:t> consumir</a:t>
            </a:r>
          </a:p>
          <a:p>
            <a:r>
              <a:rPr lang="es-AR" dirty="0" err="1"/>
              <a:t>Null</a:t>
            </a:r>
            <a:r>
              <a:rPr lang="es-AR" dirty="0"/>
              <a:t> consumir</a:t>
            </a:r>
          </a:p>
          <a:p>
            <a:r>
              <a:rPr lang="es-AR" dirty="0" err="1"/>
              <a:t>Null</a:t>
            </a:r>
            <a:r>
              <a:rPr lang="es-AR" dirty="0"/>
              <a:t> consumir</a:t>
            </a:r>
          </a:p>
          <a:p>
            <a:endParaRPr lang="es-AR" dirty="0"/>
          </a:p>
        </p:txBody>
      </p:sp>
    </p:spTree>
    <p:extLst>
      <p:ext uri="{BB962C8B-B14F-4D97-AF65-F5344CB8AC3E}">
        <p14:creationId xmlns:p14="http://schemas.microsoft.com/office/powerpoint/2010/main" val="1197412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B</a:t>
            </a:r>
          </a:p>
          <a:p>
            <a:r>
              <a:rPr lang="en-US" dirty="0"/>
              <a:t>new </a:t>
            </a:r>
            <a:r>
              <a:rPr lang="en-US" dirty="0" err="1"/>
              <a:t>ExpTree</a:t>
            </a:r>
            <a:r>
              <a:rPr lang="en-US" dirty="0"/>
              <a:t>("( 2 + 3 )  )\n");</a:t>
            </a:r>
          </a:p>
          <a:p>
            <a:endParaRPr lang="en-US" dirty="0"/>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16</a:t>
            </a:fld>
            <a:endParaRPr lang="en-US"/>
          </a:p>
        </p:txBody>
      </p:sp>
      <p:sp>
        <p:nvSpPr>
          <p:cNvPr id="5" name="Explosion 2 4"/>
          <p:cNvSpPr/>
          <p:nvPr/>
        </p:nvSpPr>
        <p:spPr>
          <a:xfrm>
            <a:off x="2611484" y="3150325"/>
            <a:ext cx="3409405" cy="2246812"/>
          </a:xfrm>
          <a:prstGeom prst="irregularSeal2">
            <a:avLst/>
          </a:prstGeom>
          <a:solidFill>
            <a:srgbClr val="C00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Error</a:t>
            </a:r>
            <a:endParaRPr lang="es-AR" dirty="0">
              <a:solidFill>
                <a:schemeClr val="bg1"/>
              </a:solidFill>
            </a:endParaRPr>
          </a:p>
        </p:txBody>
      </p:sp>
      <p:sp>
        <p:nvSpPr>
          <p:cNvPr id="7"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
        <p:nvSpPr>
          <p:cNvPr id="6" name="Rectángulo 5"/>
          <p:cNvSpPr/>
          <p:nvPr/>
        </p:nvSpPr>
        <p:spPr>
          <a:xfrm>
            <a:off x="535577" y="4130040"/>
            <a:ext cx="4572000" cy="923330"/>
          </a:xfrm>
          <a:prstGeom prst="rect">
            <a:avLst/>
          </a:prstGeom>
        </p:spPr>
        <p:txBody>
          <a:bodyPr>
            <a:spAutoFit/>
          </a:bodyPr>
          <a:lstStyle/>
          <a:p>
            <a:r>
              <a:rPr lang="en-US" dirty="0" err="1"/>
              <a:t>Aplico</a:t>
            </a:r>
            <a:r>
              <a:rPr lang="en-US" dirty="0"/>
              <a:t> </a:t>
            </a:r>
          </a:p>
          <a:p>
            <a:r>
              <a:rPr lang="en-US" dirty="0"/>
              <a:t>E -&gt; ( E op E )</a:t>
            </a:r>
          </a:p>
          <a:p>
            <a:r>
              <a:rPr lang="en-US" dirty="0"/>
              <a:t>Y </a:t>
            </a:r>
            <a:r>
              <a:rPr lang="en-US" dirty="0" err="1"/>
              <a:t>cada</a:t>
            </a:r>
            <a:r>
              <a:rPr lang="en-US" dirty="0"/>
              <a:t> E -&gt; </a:t>
            </a:r>
            <a:r>
              <a:rPr lang="en-US" dirty="0" err="1"/>
              <a:t>cte</a:t>
            </a:r>
            <a:endParaRPr lang="es-MX" dirty="0"/>
          </a:p>
        </p:txBody>
      </p:sp>
      <p:sp>
        <p:nvSpPr>
          <p:cNvPr id="9" name="Oval 6"/>
          <p:cNvSpPr/>
          <p:nvPr/>
        </p:nvSpPr>
        <p:spPr>
          <a:xfrm>
            <a:off x="4848497" y="55147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0" name="Oval 7"/>
          <p:cNvSpPr/>
          <p:nvPr/>
        </p:nvSpPr>
        <p:spPr>
          <a:xfrm>
            <a:off x="6568439" y="55147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cxnSp>
        <p:nvCxnSpPr>
          <p:cNvPr id="11" name="Straight Arrow Connector 9"/>
          <p:cNvCxnSpPr/>
          <p:nvPr/>
        </p:nvCxnSpPr>
        <p:spPr>
          <a:xfrm flipH="1">
            <a:off x="5384073" y="5036820"/>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3"/>
          <p:cNvCxnSpPr/>
          <p:nvPr/>
        </p:nvCxnSpPr>
        <p:spPr>
          <a:xfrm flipH="1">
            <a:off x="6301258" y="3866606"/>
            <a:ext cx="558918"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5"/>
          <p:cNvSpPr/>
          <p:nvPr/>
        </p:nvSpPr>
        <p:spPr>
          <a:xfrm>
            <a:off x="5632267" y="4358640"/>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1"/>
          <p:cNvCxnSpPr/>
          <p:nvPr/>
        </p:nvCxnSpPr>
        <p:spPr>
          <a:xfrm>
            <a:off x="6024154" y="5036820"/>
            <a:ext cx="659066"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14"/>
          <p:cNvCxnSpPr/>
          <p:nvPr/>
        </p:nvCxnSpPr>
        <p:spPr>
          <a:xfrm>
            <a:off x="3984302" y="3009900"/>
            <a:ext cx="331884"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596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arn(inVertical)">
                                      <p:cBhvr>
                                        <p:cTn id="19" dur="500"/>
                                        <p:tgtEl>
                                          <p:spTgt spid="1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barn(inVertical)">
                                      <p:cBhvr>
                                        <p:cTn id="27" dur="500"/>
                                        <p:tgtEl>
                                          <p:spTgt spid="5"/>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10" grpId="0" animBg="1"/>
      <p:bldP spid="13" grpId="0" animBg="1"/>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160</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2578610"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989008" y="3272174"/>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Elipse 2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0" name="Elipse 29"/>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1" name="CuadroTexto 30"/>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2" name="Conector recto de flecha 31"/>
          <p:cNvCxnSpPr>
            <a:stCxn id="26" idx="3"/>
            <a:endCxn id="30"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4" name="Conector recto de flecha 33"/>
          <p:cNvCxnSpPr>
            <a:endCxn id="33"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6" name="Elipse 35"/>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7" name="CuadroTexto 36"/>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8" name="Conector recto de flecha 37"/>
          <p:cNvCxnSpPr>
            <a:stCxn id="30"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512527" y="2962703"/>
            <a:ext cx="1672253" cy="2862322"/>
          </a:xfrm>
          <a:prstGeom prst="rect">
            <a:avLst/>
          </a:prstGeom>
          <a:noFill/>
          <a:ln>
            <a:solidFill>
              <a:schemeClr val="bg2"/>
            </a:solidFill>
          </a:ln>
        </p:spPr>
        <p:txBody>
          <a:bodyPr wrap="none" rtlCol="0">
            <a:spAutoFit/>
          </a:bodyPr>
          <a:lstStyle/>
          <a:p>
            <a:r>
              <a:rPr lang="es-AR" dirty="0"/>
              <a:t>Pendientes:</a:t>
            </a:r>
          </a:p>
          <a:p>
            <a:r>
              <a:rPr lang="es-AR" dirty="0" err="1"/>
              <a:t>Null</a:t>
            </a:r>
            <a:r>
              <a:rPr lang="es-AR" dirty="0"/>
              <a:t> consumir</a:t>
            </a:r>
          </a:p>
          <a:p>
            <a:r>
              <a:rPr lang="es-AR" dirty="0" err="1"/>
              <a:t>Null</a:t>
            </a:r>
            <a:r>
              <a:rPr lang="es-AR" dirty="0"/>
              <a:t> consumir</a:t>
            </a:r>
          </a:p>
          <a:p>
            <a:r>
              <a:rPr lang="es-AR" dirty="0"/>
              <a:t>$11   </a:t>
            </a:r>
            <a:r>
              <a:rPr lang="es-AR" dirty="0" err="1"/>
              <a:t>izq</a:t>
            </a:r>
            <a:endParaRPr lang="es-AR" dirty="0"/>
          </a:p>
          <a:p>
            <a:r>
              <a:rPr lang="es-AR" dirty="0"/>
              <a:t>$11   der</a:t>
            </a:r>
          </a:p>
          <a:p>
            <a:r>
              <a:rPr lang="es-AR" dirty="0" err="1"/>
              <a:t>Null</a:t>
            </a:r>
            <a:r>
              <a:rPr lang="es-AR" dirty="0"/>
              <a:t> consumir</a:t>
            </a:r>
          </a:p>
          <a:p>
            <a:r>
              <a:rPr lang="es-AR" dirty="0" err="1"/>
              <a:t>Null</a:t>
            </a:r>
            <a:r>
              <a:rPr lang="es-AR" dirty="0"/>
              <a:t> consumir</a:t>
            </a:r>
          </a:p>
          <a:p>
            <a:r>
              <a:rPr lang="es-AR" dirty="0" err="1"/>
              <a:t>Null</a:t>
            </a:r>
            <a:r>
              <a:rPr lang="es-AR" dirty="0"/>
              <a:t> consumir</a:t>
            </a:r>
          </a:p>
          <a:p>
            <a:r>
              <a:rPr lang="es-AR" dirty="0" err="1"/>
              <a:t>Null</a:t>
            </a:r>
            <a:r>
              <a:rPr lang="es-AR" dirty="0"/>
              <a:t> consumir</a:t>
            </a:r>
          </a:p>
          <a:p>
            <a:endParaRPr lang="es-AR" dirty="0"/>
          </a:p>
        </p:txBody>
      </p:sp>
    </p:spTree>
    <p:extLst>
      <p:ext uri="{BB962C8B-B14F-4D97-AF65-F5344CB8AC3E}">
        <p14:creationId xmlns:p14="http://schemas.microsoft.com/office/powerpoint/2010/main" val="1914148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Como es "</a:t>
            </a:r>
            <a:r>
              <a:rPr lang="es-AR" sz="2000" dirty="0" err="1"/>
              <a:t>dummy</a:t>
            </a:r>
            <a:r>
              <a:rPr lang="es-AR" sz="2000" dirty="0"/>
              <a:t>” no lo pongo en el árbol. Igual, pido pendiente para él.</a:t>
            </a:r>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161</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25" name="Conector recto de flecha 24"/>
          <p:cNvCxnSpPr/>
          <p:nvPr/>
        </p:nvCxnSpPr>
        <p:spPr>
          <a:xfrm>
            <a:off x="2578610"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Elipse 2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0" name="Elipse 29"/>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1" name="CuadroTexto 30"/>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2" name="Conector recto de flecha 31"/>
          <p:cNvCxnSpPr>
            <a:stCxn id="26" idx="3"/>
            <a:endCxn id="30"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4" name="Conector recto de flecha 33"/>
          <p:cNvCxnSpPr>
            <a:endCxn id="33"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6" name="Elipse 35"/>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7" name="CuadroTexto 36"/>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8" name="Conector recto de flecha 37"/>
          <p:cNvCxnSpPr>
            <a:stCxn id="30"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493059" y="2954778"/>
            <a:ext cx="1672253" cy="3139321"/>
          </a:xfrm>
          <a:prstGeom prst="rect">
            <a:avLst/>
          </a:prstGeom>
          <a:noFill/>
          <a:ln>
            <a:solidFill>
              <a:schemeClr val="bg2"/>
            </a:solidFill>
          </a:ln>
        </p:spPr>
        <p:txBody>
          <a:bodyPr wrap="none" rtlCol="0">
            <a:spAutoFit/>
          </a:bodyPr>
          <a:lstStyle/>
          <a:p>
            <a:r>
              <a:rPr lang="es-AR" dirty="0"/>
              <a:t>Pendientes:</a:t>
            </a:r>
          </a:p>
          <a:p>
            <a:r>
              <a:rPr lang="es-AR" dirty="0" err="1"/>
              <a:t>Null</a:t>
            </a:r>
            <a:r>
              <a:rPr lang="es-AR" dirty="0"/>
              <a:t> consumir</a:t>
            </a:r>
          </a:p>
          <a:p>
            <a:r>
              <a:rPr lang="es-AR" dirty="0"/>
              <a:t>$11   </a:t>
            </a:r>
            <a:r>
              <a:rPr lang="es-AR" dirty="0" err="1"/>
              <a:t>izq</a:t>
            </a:r>
            <a:endParaRPr lang="es-AR" dirty="0"/>
          </a:p>
          <a:p>
            <a:r>
              <a:rPr lang="es-AR" dirty="0"/>
              <a:t>$11   der</a:t>
            </a:r>
          </a:p>
          <a:p>
            <a:r>
              <a:rPr lang="es-AR" dirty="0" err="1"/>
              <a:t>Null</a:t>
            </a:r>
            <a:r>
              <a:rPr lang="es-AR" dirty="0"/>
              <a:t> consumir</a:t>
            </a:r>
          </a:p>
          <a:p>
            <a:r>
              <a:rPr lang="es-AR" dirty="0" err="1"/>
              <a:t>Null</a:t>
            </a:r>
            <a:r>
              <a:rPr lang="es-AR" dirty="0"/>
              <a:t> consumir</a:t>
            </a:r>
          </a:p>
          <a:p>
            <a:r>
              <a:rPr lang="es-AR" dirty="0" err="1"/>
              <a:t>Null</a:t>
            </a:r>
            <a:r>
              <a:rPr lang="es-AR" dirty="0"/>
              <a:t> consumir</a:t>
            </a:r>
          </a:p>
          <a:p>
            <a:r>
              <a:rPr lang="es-AR" dirty="0" err="1"/>
              <a:t>Null</a:t>
            </a:r>
            <a:r>
              <a:rPr lang="es-AR" dirty="0"/>
              <a:t> consumir</a:t>
            </a:r>
          </a:p>
          <a:p>
            <a:r>
              <a:rPr lang="es-AR" dirty="0" err="1"/>
              <a:t>Null</a:t>
            </a:r>
            <a:r>
              <a:rPr lang="es-AR" dirty="0"/>
              <a:t> consumir</a:t>
            </a:r>
          </a:p>
          <a:p>
            <a:r>
              <a:rPr lang="es-AR" dirty="0" err="1"/>
              <a:t>Null</a:t>
            </a:r>
            <a:r>
              <a:rPr lang="es-AR" dirty="0"/>
              <a:t> consumir</a:t>
            </a:r>
          </a:p>
          <a:p>
            <a:endParaRPr lang="es-AR" dirty="0"/>
          </a:p>
        </p:txBody>
      </p:sp>
    </p:spTree>
    <p:extLst>
      <p:ext uri="{BB962C8B-B14F-4D97-AF65-F5344CB8AC3E}">
        <p14:creationId xmlns:p14="http://schemas.microsoft.com/office/powerpoint/2010/main" val="141211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162</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2776275"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25"/>
          <p:cNvCxnSpPr/>
          <p:nvPr/>
        </p:nvCxnSpPr>
        <p:spPr>
          <a:xfrm>
            <a:off x="4924029" y="3243473"/>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7" name="Elipse 26"/>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0" name="CuadroTexto 29"/>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1" name="Elipse 30"/>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2" name="CuadroTexto 31"/>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3" name="Conector recto de flecha 32"/>
          <p:cNvCxnSpPr>
            <a:stCxn id="27" idx="3"/>
            <a:endCxn id="31"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Elipse 33"/>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5" name="Conector recto de flecha 34"/>
          <p:cNvCxnSpPr>
            <a:endCxn id="34"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CuadroTexto 35"/>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7" name="Elipse 36"/>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8" name="CuadroTexto 37"/>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9" name="Conector recto de flecha 38"/>
          <p:cNvCxnSpPr>
            <a:stCxn id="31"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CuadroTexto 39"/>
          <p:cNvSpPr txBox="1"/>
          <p:nvPr/>
        </p:nvSpPr>
        <p:spPr>
          <a:xfrm>
            <a:off x="5493059" y="2954778"/>
            <a:ext cx="1357166" cy="2862322"/>
          </a:xfrm>
          <a:prstGeom prst="rect">
            <a:avLst/>
          </a:prstGeom>
          <a:noFill/>
          <a:ln>
            <a:solidFill>
              <a:schemeClr val="bg2"/>
            </a:solidFill>
          </a:ln>
        </p:spPr>
        <p:txBody>
          <a:bodyPr wrap="none" rtlCol="0">
            <a:spAutoFit/>
          </a:bodyPr>
          <a:lstStyle/>
          <a:p>
            <a:r>
              <a:rPr lang="es-AR" dirty="0"/>
              <a:t>Pendientes:</a:t>
            </a:r>
          </a:p>
          <a:p>
            <a:r>
              <a:rPr lang="es-AR" sz="1400" dirty="0" err="1"/>
              <a:t>Null</a:t>
            </a:r>
            <a:r>
              <a:rPr lang="es-AR" sz="1400" dirty="0"/>
              <a:t> consumir</a:t>
            </a:r>
          </a:p>
          <a:p>
            <a:r>
              <a:rPr lang="es-AR" sz="1400" dirty="0"/>
              <a:t>$11   </a:t>
            </a:r>
            <a:r>
              <a:rPr lang="es-AR" sz="1400" dirty="0" err="1"/>
              <a:t>izq</a:t>
            </a:r>
            <a:endParaRPr lang="es-AR" sz="1400" dirty="0"/>
          </a:p>
          <a:p>
            <a:r>
              <a:rPr lang="es-AR" sz="1400" dirty="0"/>
              <a:t>$11   der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endParaRPr lang="es-AR" dirty="0"/>
          </a:p>
          <a:p>
            <a:endParaRPr lang="es-AR" dirty="0"/>
          </a:p>
        </p:txBody>
      </p:sp>
    </p:spTree>
    <p:extLst>
      <p:ext uri="{BB962C8B-B14F-4D97-AF65-F5344CB8AC3E}">
        <p14:creationId xmlns:p14="http://schemas.microsoft.com/office/powerpoint/2010/main" val="3560251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Como es "</a:t>
            </a:r>
            <a:r>
              <a:rPr lang="es-AR" sz="2000" dirty="0" err="1"/>
              <a:t>dummy</a:t>
            </a:r>
            <a:r>
              <a:rPr lang="es-AR" sz="2000" dirty="0"/>
              <a:t>” no lo pongo en el árbol. Igual, pido pendiente para él.</a:t>
            </a:r>
          </a:p>
          <a:p>
            <a:pPr marL="0" indent="0">
              <a:buNone/>
            </a:pPr>
            <a:endParaRPr lang="es-AR" sz="2000" dirty="0"/>
          </a:p>
          <a:p>
            <a:pPr marL="0" indent="0">
              <a:buNone/>
            </a:pP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163</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2776275" y="5673775"/>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5" name="Elipse 24"/>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0" name="Elipse 29"/>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1" name="CuadroTexto 30"/>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2" name="Conector recto de flecha 31"/>
          <p:cNvCxnSpPr>
            <a:stCxn id="25" idx="3"/>
            <a:endCxn id="30"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4" name="Conector recto de flecha 33"/>
          <p:cNvCxnSpPr>
            <a:endCxn id="33"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6" name="Elipse 35"/>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7" name="CuadroTexto 36"/>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8" name="Conector recto de flecha 37"/>
          <p:cNvCxnSpPr>
            <a:stCxn id="30"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493059" y="2954778"/>
            <a:ext cx="1357166" cy="3077766"/>
          </a:xfrm>
          <a:prstGeom prst="rect">
            <a:avLst/>
          </a:prstGeom>
          <a:noFill/>
          <a:ln>
            <a:solidFill>
              <a:schemeClr val="bg2"/>
            </a:solidFill>
          </a:ln>
        </p:spPr>
        <p:txBody>
          <a:bodyPr wrap="none" rtlCol="0">
            <a:spAutoFit/>
          </a:bodyPr>
          <a:lstStyle/>
          <a:p>
            <a:r>
              <a:rPr lang="es-AR" dirty="0"/>
              <a:t>Pendientes:</a:t>
            </a:r>
          </a:p>
          <a:p>
            <a:r>
              <a:rPr lang="es-AR" sz="1400" dirty="0"/>
              <a:t>$11   </a:t>
            </a:r>
            <a:r>
              <a:rPr lang="es-AR" sz="1400" dirty="0" err="1"/>
              <a:t>izq</a:t>
            </a:r>
            <a:endParaRPr lang="es-AR" sz="1400" dirty="0"/>
          </a:p>
          <a:p>
            <a:r>
              <a:rPr lang="es-AR" sz="1400" dirty="0"/>
              <a:t>$11   der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endParaRPr lang="es-AR" dirty="0"/>
          </a:p>
          <a:p>
            <a:endParaRPr lang="es-AR" dirty="0"/>
          </a:p>
        </p:txBody>
      </p:sp>
    </p:spTree>
    <p:extLst>
      <p:ext uri="{BB962C8B-B14F-4D97-AF65-F5344CB8AC3E}">
        <p14:creationId xmlns:p14="http://schemas.microsoft.com/office/powerpoint/2010/main" val="1941382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de la cola y leo </a:t>
            </a:r>
            <a:r>
              <a:rPr lang="es-AR" sz="2000" dirty="0" err="1"/>
              <a:t>token</a:t>
            </a:r>
            <a:endParaRPr lang="es-AR" sz="2000" dirty="0"/>
          </a:p>
          <a:p>
            <a:pPr marL="0" indent="0">
              <a:buNone/>
            </a:pPr>
            <a:endParaRPr lang="es-AR" sz="2000" dirty="0"/>
          </a:p>
          <a:p>
            <a:pPr marL="0" indent="0">
              <a:buNone/>
            </a:pPr>
            <a:endParaRPr lang="es-AR" sz="2000" dirty="0"/>
          </a:p>
          <a:p>
            <a:pPr marL="0" indent="0">
              <a:buNone/>
            </a:pPr>
            <a:endParaRPr lang="es-AR" sz="2000"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164</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3118316" y="5760549"/>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24"/>
          <p:cNvCxnSpPr/>
          <p:nvPr/>
        </p:nvCxnSpPr>
        <p:spPr>
          <a:xfrm>
            <a:off x="4954170" y="3266677"/>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26" name="Elipse 25"/>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0" name="Elipse 29"/>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1" name="CuadroTexto 30"/>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2" name="Conector recto de flecha 31"/>
          <p:cNvCxnSpPr>
            <a:stCxn id="26" idx="3"/>
            <a:endCxn id="30"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Elipse 32"/>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4" name="Conector recto de flecha 33"/>
          <p:cNvCxnSpPr>
            <a:endCxn id="33"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CuadroTexto 34"/>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6" name="Elipse 35"/>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7" name="CuadroTexto 36"/>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38" name="Conector recto de flecha 37"/>
          <p:cNvCxnSpPr>
            <a:stCxn id="30"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CuadroTexto 38"/>
          <p:cNvSpPr txBox="1"/>
          <p:nvPr/>
        </p:nvSpPr>
        <p:spPr>
          <a:xfrm>
            <a:off x="5493059" y="2954778"/>
            <a:ext cx="1357166" cy="3077766"/>
          </a:xfrm>
          <a:prstGeom prst="rect">
            <a:avLst/>
          </a:prstGeom>
          <a:noFill/>
          <a:ln>
            <a:solidFill>
              <a:schemeClr val="bg2"/>
            </a:solidFill>
          </a:ln>
        </p:spPr>
        <p:txBody>
          <a:bodyPr wrap="none" rtlCol="0">
            <a:spAutoFit/>
          </a:bodyPr>
          <a:lstStyle/>
          <a:p>
            <a:r>
              <a:rPr lang="es-AR" dirty="0"/>
              <a:t>Pendientes:</a:t>
            </a:r>
          </a:p>
          <a:p>
            <a:r>
              <a:rPr lang="es-AR" sz="1400" dirty="0"/>
              <a:t>$11   </a:t>
            </a:r>
            <a:r>
              <a:rPr lang="es-AR" sz="1400" dirty="0" err="1"/>
              <a:t>izq</a:t>
            </a:r>
            <a:endParaRPr lang="es-AR" sz="1400" dirty="0"/>
          </a:p>
          <a:p>
            <a:r>
              <a:rPr lang="es-AR" sz="1400" dirty="0"/>
              <a:t>$11   der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endParaRPr lang="es-AR" dirty="0"/>
          </a:p>
          <a:p>
            <a:endParaRPr lang="es-AR" dirty="0"/>
          </a:p>
        </p:txBody>
      </p:sp>
    </p:spTree>
    <p:extLst>
      <p:ext uri="{BB962C8B-B14F-4D97-AF65-F5344CB8AC3E}">
        <p14:creationId xmlns:p14="http://schemas.microsoft.com/office/powerpoint/2010/main" val="165192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Coloco dato. Como no sé si $4 </a:t>
            </a:r>
            <a:r>
              <a:rPr lang="es-MX" sz="2000" dirty="0"/>
              <a:t>tendrá cero, uno o dos hijos </a:t>
            </a:r>
            <a:r>
              <a:rPr lang="es-AR" sz="2000" dirty="0"/>
              <a:t>(depende del </a:t>
            </a:r>
            <a:r>
              <a:rPr lang="es-AR" sz="2000" dirty="0" err="1"/>
              <a:t>token</a:t>
            </a:r>
            <a:r>
              <a:rPr lang="es-AR" sz="2000" dirty="0"/>
              <a:t>), pido que cuando llegue el momento se los procese.</a:t>
            </a:r>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165</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3118316" y="5760549"/>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26" name="Elipse 25"/>
          <p:cNvSpPr/>
          <p:nvPr/>
        </p:nvSpPr>
        <p:spPr>
          <a:xfrm>
            <a:off x="1142984" y="5420789"/>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7" name="CuadroTexto 26"/>
          <p:cNvSpPr txBox="1"/>
          <p:nvPr/>
        </p:nvSpPr>
        <p:spPr>
          <a:xfrm>
            <a:off x="1073871" y="5140843"/>
            <a:ext cx="415498" cy="369332"/>
          </a:xfrm>
          <a:prstGeom prst="rect">
            <a:avLst/>
          </a:prstGeom>
          <a:noFill/>
          <a:ln>
            <a:solidFill>
              <a:schemeClr val="bg2"/>
            </a:solidFill>
          </a:ln>
        </p:spPr>
        <p:txBody>
          <a:bodyPr wrap="none" rtlCol="0">
            <a:spAutoFit/>
          </a:bodyPr>
          <a:lstStyle/>
          <a:p>
            <a:r>
              <a:rPr lang="es-AR" dirty="0"/>
              <a:t>$4</a:t>
            </a:r>
          </a:p>
        </p:txBody>
      </p:sp>
      <p:cxnSp>
        <p:nvCxnSpPr>
          <p:cNvPr id="30" name="Conector recto de flecha 29"/>
          <p:cNvCxnSpPr/>
          <p:nvPr/>
        </p:nvCxnSpPr>
        <p:spPr>
          <a:xfrm flipH="1">
            <a:off x="1483397" y="5209208"/>
            <a:ext cx="311772" cy="26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2" name="CuadroTexto 31"/>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3" name="Elipse 32"/>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4" name="CuadroTexto 33"/>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5" name="Conector recto de flecha 34"/>
          <p:cNvCxnSpPr>
            <a:stCxn id="31" idx="3"/>
            <a:endCxn id="33"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Elipse 35"/>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37" name="Conector recto de flecha 36"/>
          <p:cNvCxnSpPr>
            <a:endCxn id="36"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39" name="Elipse 38"/>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40" name="CuadroTexto 39"/>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41" name="Conector recto de flecha 40"/>
          <p:cNvCxnSpPr>
            <a:stCxn id="33"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uadroTexto 42"/>
          <p:cNvSpPr txBox="1"/>
          <p:nvPr/>
        </p:nvSpPr>
        <p:spPr>
          <a:xfrm>
            <a:off x="5493059" y="2954778"/>
            <a:ext cx="1357166" cy="3570208"/>
          </a:xfrm>
          <a:prstGeom prst="rect">
            <a:avLst/>
          </a:prstGeom>
          <a:noFill/>
          <a:ln>
            <a:solidFill>
              <a:schemeClr val="bg2"/>
            </a:solidFill>
          </a:ln>
        </p:spPr>
        <p:txBody>
          <a:bodyPr wrap="none" rtlCol="0">
            <a:spAutoFit/>
          </a:bodyPr>
          <a:lstStyle/>
          <a:p>
            <a:r>
              <a:rPr lang="es-AR" dirty="0"/>
              <a:t>Pendientes:</a:t>
            </a:r>
          </a:p>
          <a:p>
            <a:r>
              <a:rPr lang="es-AR" sz="1400" dirty="0"/>
              <a:t>$11   der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a:t>$4   </a:t>
            </a:r>
            <a:r>
              <a:rPr lang="es-AR" sz="1400" dirty="0" err="1"/>
              <a:t>izq</a:t>
            </a:r>
            <a:endParaRPr lang="es-AR" sz="1400" dirty="0"/>
          </a:p>
          <a:p>
            <a:r>
              <a:rPr lang="es-AR" sz="1400" dirty="0"/>
              <a:t>$4   der</a:t>
            </a:r>
          </a:p>
          <a:p>
            <a:endParaRPr lang="es-AR" dirty="0"/>
          </a:p>
          <a:p>
            <a:endParaRPr lang="es-AR" dirty="0"/>
          </a:p>
          <a:p>
            <a:endParaRPr lang="es-AR" dirty="0"/>
          </a:p>
        </p:txBody>
      </p:sp>
    </p:spTree>
    <p:extLst>
      <p:ext uri="{BB962C8B-B14F-4D97-AF65-F5344CB8AC3E}">
        <p14:creationId xmlns:p14="http://schemas.microsoft.com/office/powerpoint/2010/main" val="3622701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Saco pendiente y leo </a:t>
            </a:r>
            <a:r>
              <a:rPr lang="es-AR" sz="2000" dirty="0" err="1"/>
              <a:t>token</a:t>
            </a:r>
            <a:endParaRPr lang="es-AR" sz="2000" dirty="0"/>
          </a:p>
          <a:p>
            <a:pPr marL="0" indent="0">
              <a:buNone/>
            </a:pPr>
            <a:endParaRPr lang="es-AR" sz="2000"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166</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3653893" y="5729757"/>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30"/>
          <p:cNvCxnSpPr/>
          <p:nvPr/>
        </p:nvCxnSpPr>
        <p:spPr>
          <a:xfrm>
            <a:off x="5014127" y="3266677"/>
            <a:ext cx="3135085" cy="291156"/>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5" name="Elipse 34"/>
          <p:cNvSpPr/>
          <p:nvPr/>
        </p:nvSpPr>
        <p:spPr>
          <a:xfrm>
            <a:off x="1142984" y="5420789"/>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6" name="CuadroTexto 35"/>
          <p:cNvSpPr txBox="1"/>
          <p:nvPr/>
        </p:nvSpPr>
        <p:spPr>
          <a:xfrm>
            <a:off x="1073871" y="5140843"/>
            <a:ext cx="415498" cy="369332"/>
          </a:xfrm>
          <a:prstGeom prst="rect">
            <a:avLst/>
          </a:prstGeom>
          <a:noFill/>
          <a:ln>
            <a:solidFill>
              <a:schemeClr val="bg2"/>
            </a:solidFill>
          </a:ln>
        </p:spPr>
        <p:txBody>
          <a:bodyPr wrap="none" rtlCol="0">
            <a:spAutoFit/>
          </a:bodyPr>
          <a:lstStyle/>
          <a:p>
            <a:r>
              <a:rPr lang="es-AR" dirty="0"/>
              <a:t>$4</a:t>
            </a:r>
          </a:p>
        </p:txBody>
      </p:sp>
      <p:cxnSp>
        <p:nvCxnSpPr>
          <p:cNvPr id="37" name="Conector recto de flecha 36"/>
          <p:cNvCxnSpPr/>
          <p:nvPr/>
        </p:nvCxnSpPr>
        <p:spPr>
          <a:xfrm flipH="1">
            <a:off x="1483397" y="5209208"/>
            <a:ext cx="311772" cy="26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Elipse 37"/>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9" name="CuadroTexto 38"/>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40" name="Elipse 39"/>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41" name="CuadroTexto 40"/>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43" name="Conector recto de flecha 42"/>
          <p:cNvCxnSpPr>
            <a:stCxn id="38" idx="3"/>
            <a:endCxn id="40"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Elipse 43"/>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45" name="Conector recto de flecha 44"/>
          <p:cNvCxnSpPr>
            <a:endCxn id="44"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CuadroTexto 45"/>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47" name="Elipse 46"/>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48" name="CuadroTexto 47"/>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49" name="Conector recto de flecha 48"/>
          <p:cNvCxnSpPr>
            <a:stCxn id="40"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5493059" y="2954778"/>
            <a:ext cx="1357166" cy="3570208"/>
          </a:xfrm>
          <a:prstGeom prst="rect">
            <a:avLst/>
          </a:prstGeom>
          <a:noFill/>
          <a:ln>
            <a:solidFill>
              <a:schemeClr val="bg2"/>
            </a:solidFill>
          </a:ln>
        </p:spPr>
        <p:txBody>
          <a:bodyPr wrap="none" rtlCol="0">
            <a:spAutoFit/>
          </a:bodyPr>
          <a:lstStyle/>
          <a:p>
            <a:r>
              <a:rPr lang="es-AR" dirty="0"/>
              <a:t>Pendientes:</a:t>
            </a:r>
          </a:p>
          <a:p>
            <a:r>
              <a:rPr lang="es-AR" sz="1400" dirty="0"/>
              <a:t>$11   der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a:t>$4   </a:t>
            </a:r>
            <a:r>
              <a:rPr lang="es-AR" sz="1400" dirty="0" err="1"/>
              <a:t>izq</a:t>
            </a:r>
            <a:endParaRPr lang="es-AR" sz="1400" dirty="0"/>
          </a:p>
          <a:p>
            <a:r>
              <a:rPr lang="es-AR" sz="1400" dirty="0"/>
              <a:t>$4   der</a:t>
            </a:r>
          </a:p>
          <a:p>
            <a:endParaRPr lang="es-AR" dirty="0"/>
          </a:p>
          <a:p>
            <a:endParaRPr lang="es-AR" dirty="0"/>
          </a:p>
          <a:p>
            <a:endParaRPr lang="es-AR" dirty="0"/>
          </a:p>
        </p:txBody>
      </p:sp>
    </p:spTree>
    <p:extLst>
      <p:ext uri="{BB962C8B-B14F-4D97-AF65-F5344CB8AC3E}">
        <p14:creationId xmlns:p14="http://schemas.microsoft.com/office/powerpoint/2010/main" val="395363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000" dirty="0"/>
              <a:t>¿Cómo armaríamos el árbol si la expresión vienen por niveles? </a:t>
            </a:r>
          </a:p>
          <a:p>
            <a:pPr marL="0" indent="0">
              <a:buNone/>
            </a:pPr>
            <a:r>
              <a:rPr lang="es-AR" sz="2000" dirty="0"/>
              <a:t>Coloco dato. Como no sé si $99 </a:t>
            </a:r>
            <a:r>
              <a:rPr lang="es-MX" sz="2000" dirty="0"/>
              <a:t>tendrá cero, uno o dos hijos </a:t>
            </a:r>
            <a:r>
              <a:rPr lang="es-AR" sz="2000" dirty="0"/>
              <a:t>(depende del </a:t>
            </a:r>
            <a:r>
              <a:rPr lang="es-AR" sz="2000" dirty="0" err="1"/>
              <a:t>token</a:t>
            </a:r>
            <a:r>
              <a:rPr lang="es-AR" sz="2000" dirty="0"/>
              <a:t>), pido que cuando llegue el momento se los procese.</a:t>
            </a:r>
          </a:p>
          <a:p>
            <a:pPr marL="0" indent="0">
              <a:buNone/>
            </a:pPr>
            <a:endParaRPr lang="es-AR" sz="2000" dirty="0"/>
          </a:p>
          <a:p>
            <a:pPr marL="0" indent="0">
              <a:buNone/>
            </a:pPr>
            <a:endParaRPr lang="es-AR" sz="2000"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167</a:t>
            </a:fld>
            <a:endParaRPr lang="en-US"/>
          </a:p>
        </p:txBody>
      </p:sp>
      <p:sp>
        <p:nvSpPr>
          <p:cNvPr id="42" name="CuadroTexto 41"/>
          <p:cNvSpPr txBox="1"/>
          <p:nvPr/>
        </p:nvSpPr>
        <p:spPr>
          <a:xfrm>
            <a:off x="308275" y="6017311"/>
            <a:ext cx="7320506" cy="646331"/>
          </a:xfrm>
          <a:prstGeom prst="rect">
            <a:avLst/>
          </a:prstGeom>
          <a:noFill/>
          <a:ln>
            <a:solidFill>
              <a:schemeClr val="bg2"/>
            </a:solidFill>
          </a:ln>
        </p:spPr>
        <p:txBody>
          <a:bodyPr wrap="square" rtlCol="0">
            <a:spAutoFit/>
          </a:bodyPr>
          <a:lstStyle/>
          <a:p>
            <a:r>
              <a:rPr lang="es-AR" dirty="0"/>
              <a:t>Por niveles con </a:t>
            </a:r>
            <a:r>
              <a:rPr lang="es-AR" dirty="0" err="1"/>
              <a:t>placeholders</a:t>
            </a:r>
            <a:r>
              <a:rPr lang="es-AR" dirty="0"/>
              <a:t>:</a:t>
            </a:r>
          </a:p>
          <a:p>
            <a:r>
              <a:rPr lang="es-AR" dirty="0"/>
              <a:t> *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p:txBody>
      </p:sp>
      <p:sp>
        <p:nvSpPr>
          <p:cNvPr id="58" name="Rectángulo 57"/>
          <p:cNvSpPr/>
          <p:nvPr/>
        </p:nvSpPr>
        <p:spPr>
          <a:xfrm>
            <a:off x="570841" y="6233763"/>
            <a:ext cx="853010" cy="607335"/>
          </a:xfrm>
          <a:prstGeom prst="rect">
            <a:avLst/>
          </a:prstGeom>
          <a:solidFill>
            <a:srgbClr val="FFFF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1</a:t>
            </a:r>
          </a:p>
        </p:txBody>
      </p:sp>
      <p:sp>
        <p:nvSpPr>
          <p:cNvPr id="59" name="Rectángulo 58"/>
          <p:cNvSpPr/>
          <p:nvPr/>
        </p:nvSpPr>
        <p:spPr>
          <a:xfrm>
            <a:off x="1399325" y="6198112"/>
            <a:ext cx="984696" cy="633624"/>
          </a:xfrm>
          <a:prstGeom prst="rect">
            <a:avLst/>
          </a:prstGeom>
          <a:solidFill>
            <a:srgbClr val="FF0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2</a:t>
            </a:r>
          </a:p>
        </p:txBody>
      </p:sp>
      <p:sp>
        <p:nvSpPr>
          <p:cNvPr id="68" name="Rectángulo 67"/>
          <p:cNvSpPr/>
          <p:nvPr/>
        </p:nvSpPr>
        <p:spPr>
          <a:xfrm>
            <a:off x="2384020" y="6260602"/>
            <a:ext cx="2630107" cy="603251"/>
          </a:xfrm>
          <a:prstGeom prst="rect">
            <a:avLst/>
          </a:prstGeom>
          <a:solidFill>
            <a:schemeClr val="accent4">
              <a:lumMod val="60000"/>
              <a:lumOff val="40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3</a:t>
            </a:r>
          </a:p>
        </p:txBody>
      </p:sp>
      <p:sp>
        <p:nvSpPr>
          <p:cNvPr id="69" name="Rectángulo 68"/>
          <p:cNvSpPr/>
          <p:nvPr/>
        </p:nvSpPr>
        <p:spPr>
          <a:xfrm>
            <a:off x="4996991" y="6238266"/>
            <a:ext cx="2443015" cy="684342"/>
          </a:xfrm>
          <a:prstGeom prst="rect">
            <a:avLst/>
          </a:prstGeom>
          <a:solidFill>
            <a:schemeClr val="bg2">
              <a:lumMod val="25000"/>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endParaRPr lang="es-AR" sz="1100" dirty="0"/>
          </a:p>
          <a:p>
            <a:endParaRPr lang="es-AR" sz="1100" dirty="0"/>
          </a:p>
          <a:p>
            <a:r>
              <a:rPr lang="es-AR" sz="1100" dirty="0"/>
              <a:t>Nivel 4  (posiblemente incompleto)</a:t>
            </a:r>
          </a:p>
        </p:txBody>
      </p:sp>
      <p:cxnSp>
        <p:nvCxnSpPr>
          <p:cNvPr id="12" name="Conector recto de flecha 11"/>
          <p:cNvCxnSpPr/>
          <p:nvPr/>
        </p:nvCxnSpPr>
        <p:spPr>
          <a:xfrm>
            <a:off x="3653893" y="5729757"/>
            <a:ext cx="0" cy="687072"/>
          </a:xfrm>
          <a:prstGeom prst="straightConnector1">
            <a:avLst/>
          </a:prstGeom>
          <a:ln w="63500">
            <a:tailEnd type="triangle"/>
          </a:ln>
        </p:spPr>
        <p:style>
          <a:lnRef idx="1">
            <a:schemeClr val="accent1"/>
          </a:lnRef>
          <a:fillRef idx="0">
            <a:schemeClr val="accent1"/>
          </a:fillRef>
          <a:effectRef idx="0">
            <a:schemeClr val="accent1"/>
          </a:effectRef>
          <a:fontRef idx="minor">
            <a:schemeClr val="tx1"/>
          </a:fontRef>
        </p:style>
      </p:cxnSp>
      <p:sp>
        <p:nvSpPr>
          <p:cNvPr id="32" name="Elipse 31"/>
          <p:cNvSpPr/>
          <p:nvPr/>
        </p:nvSpPr>
        <p:spPr>
          <a:xfrm>
            <a:off x="1142984" y="5420789"/>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3" name="CuadroTexto 32"/>
          <p:cNvSpPr txBox="1"/>
          <p:nvPr/>
        </p:nvSpPr>
        <p:spPr>
          <a:xfrm>
            <a:off x="1073871" y="5140843"/>
            <a:ext cx="415498" cy="369332"/>
          </a:xfrm>
          <a:prstGeom prst="rect">
            <a:avLst/>
          </a:prstGeom>
          <a:noFill/>
          <a:ln>
            <a:solidFill>
              <a:schemeClr val="bg2"/>
            </a:solidFill>
          </a:ln>
        </p:spPr>
        <p:txBody>
          <a:bodyPr wrap="none" rtlCol="0">
            <a:spAutoFit/>
          </a:bodyPr>
          <a:lstStyle/>
          <a:p>
            <a:r>
              <a:rPr lang="es-AR" dirty="0"/>
              <a:t>$4</a:t>
            </a:r>
          </a:p>
        </p:txBody>
      </p:sp>
      <p:cxnSp>
        <p:nvCxnSpPr>
          <p:cNvPr id="34" name="Conector recto de flecha 33"/>
          <p:cNvCxnSpPr/>
          <p:nvPr/>
        </p:nvCxnSpPr>
        <p:spPr>
          <a:xfrm flipH="1">
            <a:off x="1483397" y="5209208"/>
            <a:ext cx="311772" cy="2681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Elipse 34"/>
          <p:cNvSpPr/>
          <p:nvPr/>
        </p:nvSpPr>
        <p:spPr>
          <a:xfrm>
            <a:off x="1891673" y="3359325"/>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6" name="CuadroTexto 35"/>
          <p:cNvSpPr txBox="1"/>
          <p:nvPr/>
        </p:nvSpPr>
        <p:spPr>
          <a:xfrm>
            <a:off x="1481902" y="3165297"/>
            <a:ext cx="530915" cy="369332"/>
          </a:xfrm>
          <a:prstGeom prst="rect">
            <a:avLst/>
          </a:prstGeom>
          <a:noFill/>
          <a:ln>
            <a:solidFill>
              <a:schemeClr val="bg2"/>
            </a:solidFill>
          </a:ln>
        </p:spPr>
        <p:txBody>
          <a:bodyPr wrap="none" rtlCol="0">
            <a:spAutoFit/>
          </a:bodyPr>
          <a:lstStyle/>
          <a:p>
            <a:r>
              <a:rPr lang="es-AR" dirty="0"/>
              <a:t>$20</a:t>
            </a:r>
          </a:p>
        </p:txBody>
      </p:sp>
      <p:sp>
        <p:nvSpPr>
          <p:cNvPr id="37" name="Elipse 36"/>
          <p:cNvSpPr/>
          <p:nvPr/>
        </p:nvSpPr>
        <p:spPr>
          <a:xfrm>
            <a:off x="1303845" y="4008212"/>
            <a:ext cx="587828"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38" name="CuadroTexto 37"/>
          <p:cNvSpPr txBox="1"/>
          <p:nvPr/>
        </p:nvSpPr>
        <p:spPr>
          <a:xfrm>
            <a:off x="937435" y="3814184"/>
            <a:ext cx="530915" cy="369332"/>
          </a:xfrm>
          <a:prstGeom prst="rect">
            <a:avLst/>
          </a:prstGeom>
          <a:noFill/>
          <a:ln>
            <a:solidFill>
              <a:schemeClr val="bg2"/>
            </a:solidFill>
          </a:ln>
        </p:spPr>
        <p:txBody>
          <a:bodyPr wrap="none" rtlCol="0">
            <a:spAutoFit/>
          </a:bodyPr>
          <a:lstStyle/>
          <a:p>
            <a:r>
              <a:rPr lang="es-AR" dirty="0"/>
              <a:t>$18</a:t>
            </a:r>
          </a:p>
        </p:txBody>
      </p:sp>
      <p:cxnSp>
        <p:nvCxnSpPr>
          <p:cNvPr id="39" name="Conector recto de flecha 38"/>
          <p:cNvCxnSpPr>
            <a:stCxn id="35" idx="3"/>
            <a:endCxn id="37" idx="0"/>
          </p:cNvCxnSpPr>
          <p:nvPr/>
        </p:nvCxnSpPr>
        <p:spPr>
          <a:xfrm flipH="1">
            <a:off x="1597759" y="3758861"/>
            <a:ext cx="379999" cy="249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Elipse 39"/>
          <p:cNvSpPr/>
          <p:nvPr/>
        </p:nvSpPr>
        <p:spPr>
          <a:xfrm>
            <a:off x="2384019" y="3984058"/>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41" name="Conector recto de flecha 40"/>
          <p:cNvCxnSpPr>
            <a:endCxn id="40" idx="0"/>
          </p:cNvCxnSpPr>
          <p:nvPr/>
        </p:nvCxnSpPr>
        <p:spPr>
          <a:xfrm>
            <a:off x="2386812" y="3747767"/>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uadroTexto 42"/>
          <p:cNvSpPr txBox="1"/>
          <p:nvPr/>
        </p:nvSpPr>
        <p:spPr>
          <a:xfrm>
            <a:off x="2776275" y="3733452"/>
            <a:ext cx="530915" cy="369332"/>
          </a:xfrm>
          <a:prstGeom prst="rect">
            <a:avLst/>
          </a:prstGeom>
          <a:noFill/>
          <a:ln>
            <a:solidFill>
              <a:schemeClr val="bg2"/>
            </a:solidFill>
          </a:ln>
        </p:spPr>
        <p:txBody>
          <a:bodyPr wrap="none" rtlCol="0">
            <a:spAutoFit/>
          </a:bodyPr>
          <a:lstStyle/>
          <a:p>
            <a:r>
              <a:rPr lang="es-AR" dirty="0"/>
              <a:t>$35</a:t>
            </a:r>
          </a:p>
        </p:txBody>
      </p:sp>
      <p:sp>
        <p:nvSpPr>
          <p:cNvPr id="44" name="Elipse 43"/>
          <p:cNvSpPr/>
          <p:nvPr/>
        </p:nvSpPr>
        <p:spPr>
          <a:xfrm>
            <a:off x="1597759" y="473783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45" name="CuadroTexto 44"/>
          <p:cNvSpPr txBox="1"/>
          <p:nvPr/>
        </p:nvSpPr>
        <p:spPr>
          <a:xfrm>
            <a:off x="1920129" y="4462358"/>
            <a:ext cx="530915" cy="369332"/>
          </a:xfrm>
          <a:prstGeom prst="rect">
            <a:avLst/>
          </a:prstGeom>
          <a:noFill/>
          <a:ln>
            <a:solidFill>
              <a:schemeClr val="bg2"/>
            </a:solidFill>
          </a:ln>
        </p:spPr>
        <p:txBody>
          <a:bodyPr wrap="none" rtlCol="0">
            <a:spAutoFit/>
          </a:bodyPr>
          <a:lstStyle/>
          <a:p>
            <a:r>
              <a:rPr lang="es-AR" dirty="0"/>
              <a:t>$11</a:t>
            </a:r>
          </a:p>
        </p:txBody>
      </p:sp>
      <p:cxnSp>
        <p:nvCxnSpPr>
          <p:cNvPr id="46" name="Conector recto de flecha 45"/>
          <p:cNvCxnSpPr>
            <a:stCxn id="37" idx="4"/>
          </p:cNvCxnSpPr>
          <p:nvPr/>
        </p:nvCxnSpPr>
        <p:spPr>
          <a:xfrm>
            <a:off x="1597759" y="4476298"/>
            <a:ext cx="293914" cy="247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Elipse 46"/>
          <p:cNvSpPr/>
          <p:nvPr/>
        </p:nvSpPr>
        <p:spPr>
          <a:xfrm>
            <a:off x="2161659" y="5412754"/>
            <a:ext cx="734297" cy="46808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-10</a:t>
            </a:r>
          </a:p>
        </p:txBody>
      </p:sp>
      <p:cxnSp>
        <p:nvCxnSpPr>
          <p:cNvPr id="48" name="Conector recto de flecha 47"/>
          <p:cNvCxnSpPr>
            <a:endCxn id="47" idx="0"/>
          </p:cNvCxnSpPr>
          <p:nvPr/>
        </p:nvCxnSpPr>
        <p:spPr>
          <a:xfrm>
            <a:off x="2164452" y="5176463"/>
            <a:ext cx="364356" cy="236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CuadroTexto 48"/>
          <p:cNvSpPr txBox="1"/>
          <p:nvPr/>
        </p:nvSpPr>
        <p:spPr>
          <a:xfrm>
            <a:off x="2553915" y="5162148"/>
            <a:ext cx="530915" cy="369332"/>
          </a:xfrm>
          <a:prstGeom prst="rect">
            <a:avLst/>
          </a:prstGeom>
          <a:noFill/>
          <a:ln>
            <a:solidFill>
              <a:schemeClr val="bg2"/>
            </a:solidFill>
          </a:ln>
        </p:spPr>
        <p:txBody>
          <a:bodyPr wrap="none" rtlCol="0">
            <a:spAutoFit/>
          </a:bodyPr>
          <a:lstStyle/>
          <a:p>
            <a:r>
              <a:rPr lang="es-AR" dirty="0"/>
              <a:t>$99</a:t>
            </a:r>
          </a:p>
        </p:txBody>
      </p:sp>
      <p:sp>
        <p:nvSpPr>
          <p:cNvPr id="50" name="CuadroTexto 49"/>
          <p:cNvSpPr txBox="1"/>
          <p:nvPr/>
        </p:nvSpPr>
        <p:spPr>
          <a:xfrm>
            <a:off x="5493059" y="2954778"/>
            <a:ext cx="1357166" cy="3600986"/>
          </a:xfrm>
          <a:prstGeom prst="rect">
            <a:avLst/>
          </a:prstGeom>
          <a:noFill/>
          <a:ln>
            <a:solidFill>
              <a:schemeClr val="bg2"/>
            </a:solidFill>
          </a:ln>
        </p:spPr>
        <p:txBody>
          <a:bodyPr wrap="none" rtlCol="0">
            <a:spAutoFit/>
          </a:bodyPr>
          <a:lstStyle/>
          <a:p>
            <a:r>
              <a:rPr lang="es-AR" dirty="0"/>
              <a:t>Pendientes:</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err="1"/>
              <a:t>Null</a:t>
            </a:r>
            <a:r>
              <a:rPr lang="es-AR" sz="1400" dirty="0"/>
              <a:t> consumir</a:t>
            </a:r>
          </a:p>
          <a:p>
            <a:r>
              <a:rPr lang="es-AR" sz="1400" dirty="0"/>
              <a:t>$4   </a:t>
            </a:r>
            <a:r>
              <a:rPr lang="es-AR" sz="1400" dirty="0" err="1"/>
              <a:t>izq</a:t>
            </a:r>
            <a:endParaRPr lang="es-AR" sz="1400" dirty="0"/>
          </a:p>
          <a:p>
            <a:r>
              <a:rPr lang="es-AR" sz="1400" dirty="0"/>
              <a:t>$4   der</a:t>
            </a:r>
          </a:p>
          <a:p>
            <a:r>
              <a:rPr lang="es-AR" sz="1400" dirty="0"/>
              <a:t>$99  </a:t>
            </a:r>
            <a:r>
              <a:rPr lang="es-AR" sz="1400" dirty="0" err="1"/>
              <a:t>izq</a:t>
            </a:r>
            <a:endParaRPr lang="es-AR" sz="1400" dirty="0"/>
          </a:p>
          <a:p>
            <a:r>
              <a:rPr lang="es-AR" sz="1400" dirty="0"/>
              <a:t>$99  der</a:t>
            </a:r>
          </a:p>
          <a:p>
            <a:endParaRPr lang="es-AR" sz="1400" dirty="0"/>
          </a:p>
          <a:p>
            <a:endParaRPr lang="es-AR" sz="1400" dirty="0"/>
          </a:p>
          <a:p>
            <a:endParaRPr lang="es-AR" sz="1400" dirty="0"/>
          </a:p>
        </p:txBody>
      </p:sp>
    </p:spTree>
    <p:extLst>
      <p:ext uri="{BB962C8B-B14F-4D97-AF65-F5344CB8AC3E}">
        <p14:creationId xmlns:p14="http://schemas.microsoft.com/office/powerpoint/2010/main" val="2739239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r>
              <a:rPr lang="es-AR" dirty="0" err="1"/>
              <a:t>Etc</a:t>
            </a:r>
            <a:r>
              <a:rPr lang="es-AR" dirty="0"/>
              <a:t> </a:t>
            </a:r>
            <a:r>
              <a:rPr lang="es-AR" dirty="0" err="1"/>
              <a:t>etc</a:t>
            </a:r>
            <a:r>
              <a:rPr lang="es-AR" dirty="0"/>
              <a:t> </a:t>
            </a:r>
            <a:r>
              <a:rPr lang="es-AR" dirty="0" err="1"/>
              <a:t>etc</a:t>
            </a: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168</a:t>
            </a:fld>
            <a:endParaRPr lang="en-US"/>
          </a:p>
        </p:txBody>
      </p:sp>
    </p:spTree>
    <p:extLst>
      <p:ext uri="{BB962C8B-B14F-4D97-AF65-F5344CB8AC3E}">
        <p14:creationId xmlns:p14="http://schemas.microsoft.com/office/powerpoint/2010/main" val="3046155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169</a:t>
            </a:fld>
            <a:endParaRPr lang="en-US"/>
          </a:p>
        </p:txBody>
      </p:sp>
      <p:grpSp>
        <p:nvGrpSpPr>
          <p:cNvPr id="180" name="Grupo 179"/>
          <p:cNvGrpSpPr/>
          <p:nvPr/>
        </p:nvGrpSpPr>
        <p:grpSpPr>
          <a:xfrm>
            <a:off x="278371" y="1811722"/>
            <a:ext cx="6841403" cy="2318318"/>
            <a:chOff x="-323529" y="2458838"/>
            <a:chExt cx="9308583" cy="3157157"/>
          </a:xfrm>
        </p:grpSpPr>
        <p:sp>
          <p:nvSpPr>
            <p:cNvPr id="35"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cxnSp>
          <p:nvCxnSpPr>
            <p:cNvPr id="36" name="Straight Arrow Connector 9"/>
            <p:cNvCxnSpPr>
              <a:stCxn id="38" idx="6"/>
              <a:endCxn id="28"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39"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-10</a:t>
              </a:r>
              <a:endParaRPr lang="es-AR" sz="1050" dirty="0"/>
            </a:p>
          </p:txBody>
        </p:sp>
        <p:cxnSp>
          <p:nvCxnSpPr>
            <p:cNvPr id="40" name="Straight Arrow Connector 13"/>
            <p:cNvCxnSpPr>
              <a:stCxn id="35" idx="6"/>
              <a:endCxn id="39"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4"/>
            <p:cNvCxnSpPr>
              <a:stCxn id="35" idx="2"/>
              <a:endCxn id="38"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29"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3.5</a:t>
              </a:r>
              <a:endParaRPr lang="es-AR" sz="1050" dirty="0"/>
            </a:p>
          </p:txBody>
        </p:sp>
        <p:cxnSp>
          <p:nvCxnSpPr>
            <p:cNvPr id="30" name="Straight Arrow Connector 9"/>
            <p:cNvCxnSpPr>
              <a:stCxn id="31" idx="4"/>
              <a:endCxn id="29"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32"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-10</a:t>
              </a:r>
              <a:endParaRPr lang="es-AR" sz="1050" dirty="0"/>
            </a:p>
          </p:txBody>
        </p:sp>
        <p:cxnSp>
          <p:nvCxnSpPr>
            <p:cNvPr id="33" name="Straight Arrow Connector 13"/>
            <p:cNvCxnSpPr>
              <a:stCxn id="28" idx="4"/>
              <a:endCxn id="32"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14"/>
            <p:cNvCxnSpPr>
              <a:stCxn id="28" idx="4"/>
              <a:endCxn id="31"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9"/>
            <p:cNvCxnSpPr>
              <a:stCxn id="38" idx="3"/>
              <a:endCxn id="46" idx="0"/>
            </p:cNvCxnSpPr>
            <p:nvPr/>
          </p:nvCxnSpPr>
          <p:spPr>
            <a:xfrm flipH="1">
              <a:off x="1239116" y="3642430"/>
              <a:ext cx="1058943" cy="317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Oval 11"/>
            <p:cNvSpPr/>
            <p:nvPr/>
          </p:nvSpPr>
          <p:spPr>
            <a:xfrm>
              <a:off x="889717" y="3959837"/>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48" name="Straight Arrow Connector 9"/>
            <p:cNvCxnSpPr>
              <a:stCxn id="39" idx="3"/>
              <a:endCxn id="49" idx="0"/>
            </p:cNvCxnSpPr>
            <p:nvPr/>
          </p:nvCxnSpPr>
          <p:spPr>
            <a:xfrm flipH="1">
              <a:off x="6414382" y="3642430"/>
              <a:ext cx="489855" cy="317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9" name="Oval 11"/>
            <p:cNvSpPr/>
            <p:nvPr/>
          </p:nvSpPr>
          <p:spPr>
            <a:xfrm>
              <a:off x="6064985" y="3959837"/>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50" name="Straight Arrow Connector 9"/>
            <p:cNvCxnSpPr>
              <a:stCxn id="39" idx="5"/>
              <a:endCxn id="51" idx="0"/>
            </p:cNvCxnSpPr>
            <p:nvPr/>
          </p:nvCxnSpPr>
          <p:spPr>
            <a:xfrm>
              <a:off x="7398362" y="3642430"/>
              <a:ext cx="718921" cy="3174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1" name="Oval 11"/>
            <p:cNvSpPr/>
            <p:nvPr/>
          </p:nvSpPr>
          <p:spPr>
            <a:xfrm>
              <a:off x="7767884" y="3959837"/>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54" name="Straight Arrow Connector 9"/>
            <p:cNvCxnSpPr>
              <a:stCxn id="46" idx="4"/>
              <a:endCxn id="55" idx="0"/>
            </p:cNvCxnSpPr>
            <p:nvPr/>
          </p:nvCxnSpPr>
          <p:spPr>
            <a:xfrm flipH="1">
              <a:off x="449185" y="4321646"/>
              <a:ext cx="789931"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5" name="Oval 11"/>
            <p:cNvSpPr/>
            <p:nvPr/>
          </p:nvSpPr>
          <p:spPr>
            <a:xfrm>
              <a:off x="99786"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56" name="Straight Arrow Connector 9"/>
            <p:cNvCxnSpPr>
              <a:stCxn id="46" idx="4"/>
              <a:endCxn id="57" idx="0"/>
            </p:cNvCxnSpPr>
            <p:nvPr/>
          </p:nvCxnSpPr>
          <p:spPr>
            <a:xfrm>
              <a:off x="1239116" y="4321646"/>
              <a:ext cx="470350"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Oval 11"/>
            <p:cNvSpPr/>
            <p:nvPr/>
          </p:nvSpPr>
          <p:spPr>
            <a:xfrm>
              <a:off x="1360067"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60" name="Straight Arrow Connector 9"/>
            <p:cNvCxnSpPr>
              <a:stCxn id="51" idx="4"/>
              <a:endCxn id="61" idx="0"/>
            </p:cNvCxnSpPr>
            <p:nvPr/>
          </p:nvCxnSpPr>
          <p:spPr>
            <a:xfrm flipH="1">
              <a:off x="7698098" y="4321646"/>
              <a:ext cx="419185"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Oval 11"/>
            <p:cNvSpPr/>
            <p:nvPr/>
          </p:nvSpPr>
          <p:spPr>
            <a:xfrm>
              <a:off x="7348699"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62" name="Straight Arrow Connector 9"/>
            <p:cNvCxnSpPr>
              <a:stCxn id="51" idx="4"/>
              <a:endCxn id="63" idx="0"/>
            </p:cNvCxnSpPr>
            <p:nvPr/>
          </p:nvCxnSpPr>
          <p:spPr>
            <a:xfrm>
              <a:off x="8117283" y="4321646"/>
              <a:ext cx="518374"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3" name="Oval 11"/>
            <p:cNvSpPr/>
            <p:nvPr/>
          </p:nvSpPr>
          <p:spPr>
            <a:xfrm>
              <a:off x="8286257"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64" name="Straight Arrow Connector 9"/>
            <p:cNvCxnSpPr>
              <a:stCxn id="49" idx="4"/>
              <a:endCxn id="65" idx="0"/>
            </p:cNvCxnSpPr>
            <p:nvPr/>
          </p:nvCxnSpPr>
          <p:spPr>
            <a:xfrm flipH="1">
              <a:off x="5890228" y="4321646"/>
              <a:ext cx="524156"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Oval 11"/>
            <p:cNvSpPr/>
            <p:nvPr/>
          </p:nvSpPr>
          <p:spPr>
            <a:xfrm>
              <a:off x="5540829"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66" name="Straight Arrow Connector 9"/>
            <p:cNvCxnSpPr>
              <a:stCxn id="49" idx="4"/>
              <a:endCxn id="67" idx="0"/>
            </p:cNvCxnSpPr>
            <p:nvPr/>
          </p:nvCxnSpPr>
          <p:spPr>
            <a:xfrm>
              <a:off x="6414384" y="4321646"/>
              <a:ext cx="373055" cy="2810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7" name="Oval 11"/>
            <p:cNvSpPr/>
            <p:nvPr/>
          </p:nvSpPr>
          <p:spPr>
            <a:xfrm>
              <a:off x="6438040" y="4602719"/>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96" name="Straight Arrow Connector 9"/>
            <p:cNvCxnSpPr>
              <a:stCxn id="55" idx="4"/>
              <a:endCxn id="97" idx="0"/>
            </p:cNvCxnSpPr>
            <p:nvPr/>
          </p:nvCxnSpPr>
          <p:spPr>
            <a:xfrm flipH="1">
              <a:off x="25870" y="4964528"/>
              <a:ext cx="423315" cy="277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7" name="Oval 11"/>
            <p:cNvSpPr/>
            <p:nvPr/>
          </p:nvSpPr>
          <p:spPr>
            <a:xfrm>
              <a:off x="-323529"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98" name="Straight Arrow Connector 9"/>
            <p:cNvCxnSpPr>
              <a:stCxn id="55" idx="4"/>
              <a:endCxn id="99" idx="0"/>
            </p:cNvCxnSpPr>
            <p:nvPr/>
          </p:nvCxnSpPr>
          <p:spPr>
            <a:xfrm>
              <a:off x="449185" y="4964528"/>
              <a:ext cx="381450" cy="277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9" name="Oval 11"/>
            <p:cNvSpPr/>
            <p:nvPr/>
          </p:nvSpPr>
          <p:spPr>
            <a:xfrm>
              <a:off x="481236"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103" name="Straight Arrow Connector 9"/>
            <p:cNvCxnSpPr>
              <a:stCxn id="57" idx="4"/>
              <a:endCxn id="104" idx="0"/>
            </p:cNvCxnSpPr>
            <p:nvPr/>
          </p:nvCxnSpPr>
          <p:spPr>
            <a:xfrm flipH="1">
              <a:off x="1656226" y="4964528"/>
              <a:ext cx="53240" cy="27707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4" name="Oval 11"/>
            <p:cNvSpPr/>
            <p:nvPr/>
          </p:nvSpPr>
          <p:spPr>
            <a:xfrm>
              <a:off x="1306827"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105" name="Straight Arrow Connector 9"/>
            <p:cNvCxnSpPr>
              <a:stCxn id="57" idx="5"/>
              <a:endCxn id="106" idx="0"/>
            </p:cNvCxnSpPr>
            <p:nvPr/>
          </p:nvCxnSpPr>
          <p:spPr>
            <a:xfrm>
              <a:off x="1956528" y="4911542"/>
              <a:ext cx="504463" cy="330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6" name="Oval 11"/>
            <p:cNvSpPr/>
            <p:nvPr/>
          </p:nvSpPr>
          <p:spPr>
            <a:xfrm>
              <a:off x="2111592"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cxnSp>
          <p:nvCxnSpPr>
            <p:cNvPr id="112" name="Straight Arrow Connector 9"/>
            <p:cNvCxnSpPr>
              <a:stCxn id="31" idx="4"/>
              <a:endCxn id="113" idx="0"/>
            </p:cNvCxnSpPr>
            <p:nvPr/>
          </p:nvCxnSpPr>
          <p:spPr>
            <a:xfrm flipH="1">
              <a:off x="3243919" y="4984254"/>
              <a:ext cx="346061" cy="2573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3" name="Oval 11"/>
            <p:cNvSpPr/>
            <p:nvPr/>
          </p:nvSpPr>
          <p:spPr>
            <a:xfrm>
              <a:off x="2894520" y="5241605"/>
              <a:ext cx="698797" cy="361809"/>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solidFill>
                    <a:srgbClr val="FF0000"/>
                  </a:solidFill>
                </a:rPr>
                <a:t>?</a:t>
              </a:r>
              <a:endParaRPr lang="es-AR" sz="1050" dirty="0">
                <a:solidFill>
                  <a:srgbClr val="FF0000"/>
                </a:solidFill>
              </a:endParaRPr>
            </a:p>
          </p:txBody>
        </p:sp>
      </p:grpSp>
      <p:grpSp>
        <p:nvGrpSpPr>
          <p:cNvPr id="70" name="Grupo 69"/>
          <p:cNvGrpSpPr/>
          <p:nvPr/>
        </p:nvGrpSpPr>
        <p:grpSpPr>
          <a:xfrm>
            <a:off x="4329541" y="4266935"/>
            <a:ext cx="3898926" cy="2318318"/>
            <a:chOff x="2195723" y="2458838"/>
            <a:chExt cx="5304975" cy="3157157"/>
          </a:xfrm>
        </p:grpSpPr>
        <p:sp>
          <p:nvSpPr>
            <p:cNvPr id="71"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cxnSp>
          <p:nvCxnSpPr>
            <p:cNvPr id="72" name="Straight Arrow Connector 9"/>
            <p:cNvCxnSpPr>
              <a:stCxn id="74" idx="6"/>
              <a:endCxn id="78"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75"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-10</a:t>
              </a:r>
              <a:endParaRPr lang="es-AR" sz="1050" dirty="0"/>
            </a:p>
          </p:txBody>
        </p:sp>
        <p:cxnSp>
          <p:nvCxnSpPr>
            <p:cNvPr id="76" name="Straight Arrow Connector 13"/>
            <p:cNvCxnSpPr>
              <a:stCxn id="71" idx="6"/>
              <a:endCxn id="75"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4"/>
            <p:cNvCxnSpPr>
              <a:stCxn id="71" idx="2"/>
              <a:endCxn id="74"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79"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3.5</a:t>
              </a:r>
              <a:endParaRPr lang="es-AR" sz="1050" dirty="0"/>
            </a:p>
          </p:txBody>
        </p:sp>
        <p:cxnSp>
          <p:nvCxnSpPr>
            <p:cNvPr id="80" name="Straight Arrow Connector 9"/>
            <p:cNvCxnSpPr>
              <a:stCxn id="81" idx="4"/>
              <a:endCxn id="79"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82"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-10</a:t>
              </a:r>
              <a:endParaRPr lang="es-AR" sz="1050" dirty="0"/>
            </a:p>
          </p:txBody>
        </p:sp>
        <p:cxnSp>
          <p:nvCxnSpPr>
            <p:cNvPr id="83" name="Straight Arrow Connector 13"/>
            <p:cNvCxnSpPr>
              <a:stCxn id="78" idx="4"/>
              <a:endCxn id="82"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14"/>
            <p:cNvCxnSpPr>
              <a:stCxn id="78" idx="4"/>
              <a:endCxn id="81"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2584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C</a:t>
            </a:r>
          </a:p>
          <a:p>
            <a:r>
              <a:rPr lang="en-US" dirty="0"/>
              <a:t>new </a:t>
            </a:r>
            <a:r>
              <a:rPr lang="en-US" dirty="0" err="1"/>
              <a:t>ExpTree</a:t>
            </a:r>
            <a:r>
              <a:rPr lang="en-US" dirty="0"/>
              <a:t>("(  ( 2 + 3 )  ) \n");</a:t>
            </a:r>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17</a:t>
            </a:fld>
            <a:endParaRPr lang="en-US"/>
          </a:p>
        </p:txBody>
      </p:sp>
      <p:sp>
        <p:nvSpPr>
          <p:cNvPr id="5" name="Explosion 2 4"/>
          <p:cNvSpPr/>
          <p:nvPr/>
        </p:nvSpPr>
        <p:spPr>
          <a:xfrm>
            <a:off x="3085980" y="3435532"/>
            <a:ext cx="3409405" cy="2246812"/>
          </a:xfrm>
          <a:prstGeom prst="irregularSeal2">
            <a:avLst/>
          </a:prstGeom>
          <a:solidFill>
            <a:srgbClr val="C00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solidFill>
                  <a:schemeClr val="bg1"/>
                </a:solidFill>
              </a:rPr>
              <a:t>Error</a:t>
            </a:r>
            <a:endParaRPr lang="es-AR" dirty="0">
              <a:solidFill>
                <a:schemeClr val="bg1"/>
              </a:solidFill>
            </a:endParaRPr>
          </a:p>
        </p:txBody>
      </p:sp>
      <p:sp>
        <p:nvSpPr>
          <p:cNvPr id="7"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
        <p:nvSpPr>
          <p:cNvPr id="9" name="Rectángulo 8"/>
          <p:cNvSpPr/>
          <p:nvPr/>
        </p:nvSpPr>
        <p:spPr>
          <a:xfrm>
            <a:off x="535577" y="3984171"/>
            <a:ext cx="4572000" cy="923330"/>
          </a:xfrm>
          <a:prstGeom prst="rect">
            <a:avLst/>
          </a:prstGeom>
        </p:spPr>
        <p:txBody>
          <a:bodyPr>
            <a:spAutoFit/>
          </a:bodyPr>
          <a:lstStyle/>
          <a:p>
            <a:r>
              <a:rPr lang="en-US" dirty="0" err="1"/>
              <a:t>Aplico</a:t>
            </a:r>
            <a:r>
              <a:rPr lang="en-US" dirty="0"/>
              <a:t> </a:t>
            </a:r>
          </a:p>
          <a:p>
            <a:r>
              <a:rPr lang="en-US" dirty="0"/>
              <a:t>E -&gt; ( E op E )</a:t>
            </a:r>
          </a:p>
          <a:p>
            <a:r>
              <a:rPr lang="en-US" dirty="0"/>
              <a:t>       primer E -&gt; ( E op E )</a:t>
            </a:r>
            <a:endParaRPr lang="es-MX" dirty="0"/>
          </a:p>
        </p:txBody>
      </p:sp>
      <p:cxnSp>
        <p:nvCxnSpPr>
          <p:cNvPr id="13" name="Straight Arrow Connector 9"/>
          <p:cNvCxnSpPr/>
          <p:nvPr/>
        </p:nvCxnSpPr>
        <p:spPr>
          <a:xfrm flipH="1">
            <a:off x="6070962" y="4579174"/>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3"/>
          <p:cNvCxnSpPr/>
          <p:nvPr/>
        </p:nvCxnSpPr>
        <p:spPr>
          <a:xfrm flipH="1">
            <a:off x="6988147" y="3408960"/>
            <a:ext cx="558918"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5"/>
          <p:cNvSpPr/>
          <p:nvPr/>
        </p:nvSpPr>
        <p:spPr>
          <a:xfrm>
            <a:off x="6319157" y="392593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8" name="Oval 6"/>
          <p:cNvSpPr/>
          <p:nvPr/>
        </p:nvSpPr>
        <p:spPr>
          <a:xfrm>
            <a:off x="4643849" y="6159138"/>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9" name="Oval 7"/>
          <p:cNvSpPr/>
          <p:nvPr/>
        </p:nvSpPr>
        <p:spPr>
          <a:xfrm>
            <a:off x="6363791" y="6159138"/>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cxnSp>
        <p:nvCxnSpPr>
          <p:cNvPr id="20" name="Straight Arrow Connector 9"/>
          <p:cNvCxnSpPr/>
          <p:nvPr/>
        </p:nvCxnSpPr>
        <p:spPr>
          <a:xfrm flipH="1">
            <a:off x="5179425" y="56812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1"/>
          <p:cNvCxnSpPr>
            <a:endCxn id="19" idx="1"/>
          </p:cNvCxnSpPr>
          <p:nvPr/>
        </p:nvCxnSpPr>
        <p:spPr>
          <a:xfrm>
            <a:off x="5819506" y="5681255"/>
            <a:ext cx="659066" cy="579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5"/>
          <p:cNvSpPr/>
          <p:nvPr/>
        </p:nvSpPr>
        <p:spPr>
          <a:xfrm>
            <a:off x="5427619" y="5003075"/>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3" name="Conector recto 22"/>
          <p:cNvCxnSpPr/>
          <p:nvPr/>
        </p:nvCxnSpPr>
        <p:spPr>
          <a:xfrm flipV="1">
            <a:off x="4219434" y="2952206"/>
            <a:ext cx="424415" cy="5443"/>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5677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par>
                                <p:cTn id="8" presetID="16" presetClass="entr" presetSubtype="21"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9">
                                            <p:txEl>
                                              <p:pRg st="2" end="2"/>
                                            </p:txEl>
                                          </p:spTgt>
                                        </p:tgtEl>
                                        <p:attrNameLst>
                                          <p:attrName>style.visibility</p:attrName>
                                        </p:attrNameLst>
                                      </p:cBhvr>
                                      <p:to>
                                        <p:strVal val="visible"/>
                                      </p:to>
                                    </p:set>
                                    <p:animEffect transition="in" filter="barn(inVertical)">
                                      <p:cBhvr>
                                        <p:cTn id="18" dur="500"/>
                                        <p:tgtEl>
                                          <p:spTgt spid="9">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arn(inVertical)">
                                      <p:cBhvr>
                                        <p:cTn id="23" dur="500"/>
                                        <p:tgtEl>
                                          <p:spTgt spid="18"/>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barn(inVertical)">
                                      <p:cBhvr>
                                        <p:cTn id="26" dur="500"/>
                                        <p:tgtEl>
                                          <p:spTgt spid="22"/>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arn(inVertical)">
                                      <p:cBhvr>
                                        <p:cTn id="29" dur="500"/>
                                        <p:tgtEl>
                                          <p:spTgt spid="19"/>
                                        </p:tgtEl>
                                      </p:cBhvr>
                                    </p:animEffect>
                                  </p:childTnLst>
                                </p:cTn>
                              </p:par>
                              <p:par>
                                <p:cTn id="30" presetID="16" presetClass="entr" presetSubtype="21"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arn(inVertical)">
                                      <p:cBhvr>
                                        <p:cTn id="32" dur="500"/>
                                        <p:tgtEl>
                                          <p:spTgt spid="20"/>
                                        </p:tgtEl>
                                      </p:cBhvr>
                                    </p:animEffect>
                                  </p:childTnLst>
                                </p:cTn>
                              </p:par>
                              <p:par>
                                <p:cTn id="33" presetID="16" presetClass="entr" presetSubtype="21"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barn(inVertical)">
                                      <p:cBhvr>
                                        <p:cTn id="35" dur="500"/>
                                        <p:tgtEl>
                                          <p:spTgt spid="21"/>
                                        </p:tgtEl>
                                      </p:cBhvr>
                                    </p:animEffect>
                                  </p:childTnLst>
                                </p:cTn>
                              </p:par>
                              <p:par>
                                <p:cTn id="36" presetID="16" presetClass="entr" presetSubtype="21"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barn(inVertical)">
                                      <p:cBhvr>
                                        <p:cTn id="38" dur="500"/>
                                        <p:tgtEl>
                                          <p:spTgt spid="23"/>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8" grpId="0" animBg="1"/>
      <p:bldP spid="19" grpId="0" animBg="1"/>
      <p:bldP spid="2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170</a:t>
            </a:fld>
            <a:endParaRPr lang="en-US"/>
          </a:p>
        </p:txBody>
      </p:sp>
      <p:grpSp>
        <p:nvGrpSpPr>
          <p:cNvPr id="70" name="Grupo 69"/>
          <p:cNvGrpSpPr/>
          <p:nvPr/>
        </p:nvGrpSpPr>
        <p:grpSpPr>
          <a:xfrm>
            <a:off x="4329541" y="4266935"/>
            <a:ext cx="3898926" cy="2318318"/>
            <a:chOff x="2195723" y="2458838"/>
            <a:chExt cx="5304975" cy="3157157"/>
          </a:xfrm>
        </p:grpSpPr>
        <p:sp>
          <p:nvSpPr>
            <p:cNvPr id="71"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cxnSp>
          <p:nvCxnSpPr>
            <p:cNvPr id="72" name="Straight Arrow Connector 9"/>
            <p:cNvCxnSpPr>
              <a:stCxn id="74" idx="6"/>
              <a:endCxn id="78"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75"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-10</a:t>
              </a:r>
              <a:endParaRPr lang="es-AR" sz="1050" dirty="0"/>
            </a:p>
          </p:txBody>
        </p:sp>
        <p:cxnSp>
          <p:nvCxnSpPr>
            <p:cNvPr id="76" name="Straight Arrow Connector 13"/>
            <p:cNvCxnSpPr>
              <a:stCxn id="71" idx="6"/>
              <a:endCxn id="75"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14"/>
            <p:cNvCxnSpPr>
              <a:stCxn id="71" idx="2"/>
              <a:endCxn id="74"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8"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79"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3.5</a:t>
              </a:r>
              <a:endParaRPr lang="es-AR" sz="1050" dirty="0"/>
            </a:p>
          </p:txBody>
        </p:sp>
        <p:cxnSp>
          <p:nvCxnSpPr>
            <p:cNvPr id="80" name="Straight Arrow Connector 9"/>
            <p:cNvCxnSpPr>
              <a:stCxn id="81" idx="4"/>
              <a:endCxn id="79"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1"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a:t>
              </a:r>
              <a:endParaRPr lang="es-AR" sz="1050" dirty="0"/>
            </a:p>
          </p:txBody>
        </p:sp>
        <p:sp>
          <p:nvSpPr>
            <p:cNvPr id="82"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50" dirty="0"/>
                <a:t>-10</a:t>
              </a:r>
              <a:endParaRPr lang="es-AR" sz="1050" dirty="0"/>
            </a:p>
          </p:txBody>
        </p:sp>
        <p:cxnSp>
          <p:nvCxnSpPr>
            <p:cNvPr id="83" name="Straight Arrow Connector 13"/>
            <p:cNvCxnSpPr>
              <a:stCxn id="78" idx="4"/>
              <a:endCxn id="82"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14"/>
            <p:cNvCxnSpPr>
              <a:stCxn id="78" idx="4"/>
              <a:endCxn id="81"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5" name="CuadroTexto 4"/>
          <p:cNvSpPr txBox="1"/>
          <p:nvPr/>
        </p:nvSpPr>
        <p:spPr>
          <a:xfrm>
            <a:off x="972766" y="2538919"/>
            <a:ext cx="1864613" cy="369332"/>
          </a:xfrm>
          <a:prstGeom prst="rect">
            <a:avLst/>
          </a:prstGeom>
          <a:noFill/>
          <a:ln>
            <a:solidFill>
              <a:schemeClr val="bg2"/>
            </a:solidFill>
          </a:ln>
        </p:spPr>
        <p:txBody>
          <a:bodyPr wrap="none" rtlCol="0">
            <a:spAutoFit/>
          </a:bodyPr>
          <a:lstStyle/>
          <a:p>
            <a:r>
              <a:rPr lang="es-AR" dirty="0"/>
              <a:t>Este era el árbol:</a:t>
            </a:r>
          </a:p>
        </p:txBody>
      </p:sp>
    </p:spTree>
    <p:extLst>
      <p:ext uri="{BB962C8B-B14F-4D97-AF65-F5344CB8AC3E}">
        <p14:creationId xmlns:p14="http://schemas.microsoft.com/office/powerpoint/2010/main" val="57017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5B – </a:t>
            </a:r>
            <a:r>
              <a:rPr lang="es-419" dirty="0" err="1"/>
              <a:t>Ejer</a:t>
            </a:r>
            <a:r>
              <a:rPr lang="es-419" dirty="0"/>
              <a:t> 1</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Bajar</a:t>
            </a:r>
            <a:r>
              <a:rPr lang="en-US" sz="2000" dirty="0">
                <a:solidFill>
                  <a:schemeClr val="tx1"/>
                </a:solidFill>
              </a:rPr>
              <a:t> de Campus </a:t>
            </a:r>
            <a:r>
              <a:rPr lang="en-US" sz="2000" dirty="0" err="1">
                <a:solidFill>
                  <a:schemeClr val="tx1"/>
                </a:solidFill>
              </a:rPr>
              <a:t>BinaryTree</a:t>
            </a:r>
            <a:r>
              <a:rPr lang="en-US" sz="2000" dirty="0">
                <a:solidFill>
                  <a:schemeClr val="tx1"/>
                </a:solidFill>
              </a:rPr>
              <a:t> junto con </a:t>
            </a:r>
            <a:r>
              <a:rPr lang="en-US" sz="2000" dirty="0" err="1">
                <a:solidFill>
                  <a:schemeClr val="tx1"/>
                </a:solidFill>
              </a:rPr>
              <a:t>los</a:t>
            </a:r>
            <a:r>
              <a:rPr lang="en-US" sz="2000" dirty="0">
                <a:solidFill>
                  <a:schemeClr val="tx1"/>
                </a:solidFill>
              </a:rPr>
              <a:t> .txt </a:t>
            </a:r>
            <a:r>
              <a:rPr lang="en-US" sz="2000" dirty="0" err="1">
                <a:solidFill>
                  <a:schemeClr val="tx1"/>
                </a:solidFill>
              </a:rPr>
              <a:t>en</a:t>
            </a:r>
            <a:r>
              <a:rPr lang="en-US" sz="2000" dirty="0">
                <a:solidFill>
                  <a:schemeClr val="tx1"/>
                </a:solidFill>
              </a:rPr>
              <a:t> un Proyecto</a:t>
            </a:r>
          </a:p>
          <a:p>
            <a:pPr marL="0" indent="0">
              <a:buNone/>
            </a:pPr>
            <a:endParaRPr lang="en-US" sz="2000" dirty="0">
              <a:solidFill>
                <a:schemeClr val="tx1"/>
              </a:solidFill>
            </a:endParaRPr>
          </a:p>
          <a:p>
            <a:pPr marL="0" indent="0">
              <a:buNone/>
            </a:pPr>
            <a:r>
              <a:rPr lang="en-US" sz="2000" dirty="0" err="1">
                <a:solidFill>
                  <a:schemeClr val="tx1"/>
                </a:solidFill>
              </a:rPr>
              <a:t>Probarlo</a:t>
            </a:r>
            <a:r>
              <a:rPr lang="en-US" sz="2000" dirty="0">
                <a:solidFill>
                  <a:schemeClr val="tx1"/>
                </a:solidFill>
              </a:rPr>
              <a:t> con </a:t>
            </a:r>
            <a:r>
              <a:rPr lang="en-US" sz="2000" dirty="0" err="1">
                <a:solidFill>
                  <a:schemeClr val="tx1"/>
                </a:solidFill>
              </a:rPr>
              <a:t>archivos</a:t>
            </a:r>
            <a:r>
              <a:rPr lang="en-US" sz="2000" dirty="0">
                <a:solidFill>
                  <a:schemeClr val="tx1"/>
                </a:solidFill>
              </a:rPr>
              <a:t> (</a:t>
            </a:r>
            <a:r>
              <a:rPr lang="en-US" sz="2000" dirty="0" err="1">
                <a:solidFill>
                  <a:schemeClr val="tx1"/>
                </a:solidFill>
              </a:rPr>
              <a:t>en</a:t>
            </a:r>
            <a:r>
              <a:rPr lang="en-US" sz="2000" dirty="0">
                <a:solidFill>
                  <a:schemeClr val="tx1"/>
                </a:solidFill>
              </a:rPr>
              <a:t> </a:t>
            </a:r>
            <a:r>
              <a:rPr lang="en-US" sz="2000" dirty="0" err="1">
                <a:solidFill>
                  <a:schemeClr val="tx1"/>
                </a:solidFill>
              </a:rPr>
              <a:t>carpeta</a:t>
            </a:r>
            <a:r>
              <a:rPr lang="en-US" sz="2000" dirty="0">
                <a:solidFill>
                  <a:schemeClr val="tx1"/>
                </a:solidFill>
              </a:rPr>
              <a:t> resources)</a:t>
            </a:r>
          </a:p>
          <a:p>
            <a:pPr marL="0" indent="0">
              <a:buNone/>
            </a:pPr>
            <a:r>
              <a:rPr lang="en-US" sz="2000" dirty="0">
                <a:solidFill>
                  <a:schemeClr val="tx1"/>
                </a:solidFill>
              </a:rPr>
              <a:t>Datos0_1</a:t>
            </a:r>
          </a:p>
          <a:p>
            <a:pPr marL="0" indent="0">
              <a:buNone/>
            </a:pPr>
            <a:r>
              <a:rPr lang="en-US" sz="2000" dirty="0">
                <a:solidFill>
                  <a:schemeClr val="tx1"/>
                </a:solidFill>
              </a:rPr>
              <a:t>Datos0_2</a:t>
            </a:r>
          </a:p>
          <a:p>
            <a:pPr marL="0" indent="0">
              <a:buNone/>
            </a:pPr>
            <a:r>
              <a:rPr lang="en-US" sz="2000" dirty="0">
                <a:solidFill>
                  <a:schemeClr val="tx1"/>
                </a:solidFill>
              </a:rPr>
              <a:t>Datos0_3</a:t>
            </a: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171</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359712495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b="1" dirty="0" err="1"/>
              <a:t>Caso</a:t>
            </a:r>
            <a:r>
              <a:rPr lang="en-US" b="1" dirty="0"/>
              <a:t> de </a:t>
            </a:r>
            <a:r>
              <a:rPr lang="en-US" b="1" dirty="0" err="1"/>
              <a:t>Uso</a:t>
            </a:r>
            <a:endParaRPr lang="en-US" b="1" dirty="0"/>
          </a:p>
          <a:p>
            <a:pPr marL="0" indent="0" algn="just">
              <a:buNone/>
            </a:pPr>
            <a:endParaRPr lang="en-US" dirty="0"/>
          </a:p>
          <a:p>
            <a:pPr marL="0" indent="0" algn="just">
              <a:buNone/>
            </a:pPr>
            <a:endParaRPr lang="en-US" dirty="0"/>
          </a:p>
          <a:p>
            <a:pPr marL="0" indent="0" algn="just">
              <a:buNone/>
            </a:pPr>
            <a:r>
              <a:rPr lang="en-US" dirty="0" err="1"/>
              <a:t>Ej</a:t>
            </a:r>
            <a:r>
              <a:rPr lang="en-US" dirty="0"/>
              <a:t>:   </a:t>
            </a:r>
            <a:r>
              <a:rPr lang="es-AR" dirty="0"/>
              <a:t>--   ?   ++   ?   ?   5</a:t>
            </a:r>
            <a:r>
              <a:rPr lang="en-US" dirty="0"/>
              <a:t>    </a:t>
            </a:r>
          </a:p>
          <a:p>
            <a:pPr marL="0" indent="0" algn="just">
              <a:buNone/>
            </a:pPr>
            <a:endParaRPr lang="en-US" dirty="0"/>
          </a:p>
          <a:p>
            <a:pPr marL="0" indent="0">
              <a:buNone/>
            </a:pPr>
            <a:r>
              <a:rPr lang="en-US" sz="1900" dirty="0" err="1"/>
              <a:t>BinaryTree</a:t>
            </a:r>
            <a:r>
              <a:rPr lang="en-US" sz="1900" dirty="0"/>
              <a:t> </a:t>
            </a:r>
            <a:r>
              <a:rPr lang="en-US" sz="1900" dirty="0" err="1"/>
              <a:t>rta</a:t>
            </a:r>
            <a:r>
              <a:rPr lang="en-US" sz="1900" dirty="0"/>
              <a:t> = </a:t>
            </a:r>
            <a:r>
              <a:rPr lang="en-US" sz="1900" b="1" dirty="0"/>
              <a:t>new </a:t>
            </a:r>
            <a:r>
              <a:rPr lang="en-US" sz="1900" b="1" dirty="0" err="1"/>
              <a:t>BinaryTree</a:t>
            </a:r>
            <a:r>
              <a:rPr lang="en-US" sz="1900" b="1" dirty="0"/>
              <a:t>("data0_1");</a:t>
            </a:r>
          </a:p>
          <a:p>
            <a:pPr marL="0" indent="0">
              <a:buNone/>
            </a:pPr>
            <a:endParaRPr lang="es-AR" sz="1900" dirty="0"/>
          </a:p>
          <a:p>
            <a:pPr marL="0" indent="0">
              <a:buNone/>
            </a:pPr>
            <a:r>
              <a:rPr lang="es-AR" sz="1900" dirty="0" err="1"/>
              <a:t>rta.preorder</a:t>
            </a:r>
            <a:r>
              <a:rPr lang="es-AR" sz="1900" dirty="0"/>
              <a:t>();</a:t>
            </a:r>
          </a:p>
          <a:p>
            <a:pPr marL="0" indent="0">
              <a:buNone/>
            </a:pPr>
            <a:endParaRPr lang="en-US" sz="1900" b="1" dirty="0"/>
          </a:p>
          <a:p>
            <a:pPr marL="0" indent="0" algn="just">
              <a:buNone/>
            </a:pPr>
            <a:endParaRPr lang="en-US"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172</a:t>
            </a:fld>
            <a:endParaRPr lang="en-US"/>
          </a:p>
        </p:txBody>
      </p:sp>
      <p:sp>
        <p:nvSpPr>
          <p:cNvPr id="5" name="Rounded Rectangle 4"/>
          <p:cNvSpPr/>
          <p:nvPr/>
        </p:nvSpPr>
        <p:spPr>
          <a:xfrm>
            <a:off x="3376747" y="4893774"/>
            <a:ext cx="4872446" cy="5793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AR" dirty="0"/>
              <a:t>--   ++   5</a:t>
            </a:r>
          </a:p>
        </p:txBody>
      </p:sp>
      <p:grpSp>
        <p:nvGrpSpPr>
          <p:cNvPr id="17" name="Group 16"/>
          <p:cNvGrpSpPr/>
          <p:nvPr/>
        </p:nvGrpSpPr>
        <p:grpSpPr>
          <a:xfrm flipH="1">
            <a:off x="5272950" y="1979258"/>
            <a:ext cx="1357869" cy="1905841"/>
            <a:chOff x="4270158" y="2901043"/>
            <a:chExt cx="2298279" cy="3223828"/>
          </a:xfrm>
        </p:grpSpPr>
        <p:sp>
          <p:nvSpPr>
            <p:cNvPr id="6" name="Oval 5"/>
            <p:cNvSpPr/>
            <p:nvPr/>
          </p:nvSpPr>
          <p:spPr>
            <a:xfrm>
              <a:off x="5654419" y="3286867"/>
              <a:ext cx="907730" cy="6923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7" name="Oval 6"/>
            <p:cNvSpPr/>
            <p:nvPr/>
          </p:nvSpPr>
          <p:spPr>
            <a:xfrm>
              <a:off x="5099834" y="5605360"/>
              <a:ext cx="1109171" cy="51951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cxnSp>
          <p:nvCxnSpPr>
            <p:cNvPr id="9" name="Straight Arrow Connector 8"/>
            <p:cNvCxnSpPr>
              <a:stCxn id="12" idx="4"/>
              <a:endCxn id="7" idx="0"/>
            </p:cNvCxnSpPr>
            <p:nvPr/>
          </p:nvCxnSpPr>
          <p:spPr>
            <a:xfrm>
              <a:off x="4805345" y="5036821"/>
              <a:ext cx="849074" cy="5685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70158" y="4344489"/>
              <a:ext cx="1070374" cy="69233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a:t>
              </a:r>
              <a:endParaRPr lang="es-AR" sz="1600" dirty="0"/>
            </a:p>
          </p:txBody>
        </p:sp>
        <p:cxnSp>
          <p:nvCxnSpPr>
            <p:cNvPr id="15" name="Straight Arrow Connector 14"/>
            <p:cNvCxnSpPr>
              <a:stCxn id="6" idx="3"/>
            </p:cNvCxnSpPr>
            <p:nvPr/>
          </p:nvCxnSpPr>
          <p:spPr>
            <a:xfrm flipH="1">
              <a:off x="5307523" y="3877809"/>
              <a:ext cx="479830" cy="531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47496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b="1" dirty="0" err="1"/>
              <a:t>Caso</a:t>
            </a:r>
            <a:r>
              <a:rPr lang="en-US" b="1" dirty="0"/>
              <a:t> de </a:t>
            </a:r>
            <a:r>
              <a:rPr lang="en-US" b="1" dirty="0" err="1"/>
              <a:t>Uso</a:t>
            </a:r>
            <a:endParaRPr lang="en-US" b="1" dirty="0"/>
          </a:p>
          <a:p>
            <a:pPr marL="0" indent="0" algn="just">
              <a:buNone/>
            </a:pPr>
            <a:endParaRPr lang="en-US" dirty="0"/>
          </a:p>
          <a:p>
            <a:pPr marL="0" indent="0" algn="just">
              <a:buNone/>
            </a:pPr>
            <a:endParaRPr lang="en-US" dirty="0"/>
          </a:p>
          <a:p>
            <a:pPr marL="0" indent="0" algn="just">
              <a:buNone/>
            </a:pPr>
            <a:r>
              <a:rPr lang="en-US" dirty="0" err="1"/>
              <a:t>Ej</a:t>
            </a:r>
            <a:r>
              <a:rPr lang="en-US" dirty="0"/>
              <a:t>:   </a:t>
            </a:r>
            <a:r>
              <a:rPr lang="es-AR" dirty="0"/>
              <a:t>?</a:t>
            </a:r>
            <a:endParaRPr lang="en-US" dirty="0"/>
          </a:p>
          <a:p>
            <a:pPr marL="0" indent="0" algn="just">
              <a:buNone/>
            </a:pPr>
            <a:endParaRPr lang="en-US" dirty="0"/>
          </a:p>
          <a:p>
            <a:pPr marL="0" indent="0">
              <a:buNone/>
            </a:pPr>
            <a:r>
              <a:rPr lang="en-US" sz="1900" dirty="0" err="1"/>
              <a:t>BinaryTree</a:t>
            </a:r>
            <a:r>
              <a:rPr lang="en-US" sz="1900" dirty="0"/>
              <a:t> </a:t>
            </a:r>
            <a:r>
              <a:rPr lang="en-US" sz="1900" dirty="0" err="1"/>
              <a:t>rta</a:t>
            </a:r>
            <a:r>
              <a:rPr lang="en-US" sz="1900" dirty="0"/>
              <a:t> = </a:t>
            </a:r>
            <a:r>
              <a:rPr lang="en-US" sz="1900" b="1" dirty="0"/>
              <a:t>new </a:t>
            </a:r>
            <a:r>
              <a:rPr lang="en-US" sz="1900" b="1" dirty="0" err="1"/>
              <a:t>BinaryTree</a:t>
            </a:r>
            <a:r>
              <a:rPr lang="en-US" sz="1900" b="1" dirty="0"/>
              <a:t>("data0_2");</a:t>
            </a:r>
          </a:p>
          <a:p>
            <a:pPr marL="0" indent="0">
              <a:buNone/>
            </a:pPr>
            <a:endParaRPr lang="es-AR" sz="1900" dirty="0"/>
          </a:p>
          <a:p>
            <a:pPr marL="0" indent="0">
              <a:buNone/>
            </a:pPr>
            <a:r>
              <a:rPr lang="es-AR" sz="1900" dirty="0" err="1"/>
              <a:t>rta.preorder</a:t>
            </a:r>
            <a:r>
              <a:rPr lang="es-AR" sz="1900" dirty="0"/>
              <a:t>();  //</a:t>
            </a:r>
            <a:r>
              <a:rPr lang="es-AR" sz="1900" dirty="0" err="1"/>
              <a:t>null</a:t>
            </a:r>
            <a:endParaRPr lang="es-AR" sz="1900" dirty="0"/>
          </a:p>
          <a:p>
            <a:pPr marL="0" indent="0">
              <a:buNone/>
            </a:pPr>
            <a:endParaRPr lang="en-US" sz="1900" b="1" dirty="0"/>
          </a:p>
          <a:p>
            <a:pPr marL="0" indent="0" algn="just">
              <a:buNone/>
            </a:pPr>
            <a:endParaRPr lang="en-US"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173</a:t>
            </a:fld>
            <a:endParaRPr lang="en-US"/>
          </a:p>
        </p:txBody>
      </p:sp>
      <p:sp>
        <p:nvSpPr>
          <p:cNvPr id="5" name="Rounded Rectangle 4"/>
          <p:cNvSpPr/>
          <p:nvPr/>
        </p:nvSpPr>
        <p:spPr>
          <a:xfrm>
            <a:off x="3376747" y="4893774"/>
            <a:ext cx="4872446" cy="5793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endParaRPr lang="es-AR" dirty="0"/>
          </a:p>
        </p:txBody>
      </p:sp>
    </p:spTree>
    <p:extLst>
      <p:ext uri="{BB962C8B-B14F-4D97-AF65-F5344CB8AC3E}">
        <p14:creationId xmlns:p14="http://schemas.microsoft.com/office/powerpoint/2010/main" val="4179989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b="1" dirty="0" err="1"/>
              <a:t>Caso</a:t>
            </a:r>
            <a:r>
              <a:rPr lang="en-US" b="1" dirty="0"/>
              <a:t> de </a:t>
            </a:r>
            <a:r>
              <a:rPr lang="en-US" b="1" dirty="0" err="1"/>
              <a:t>Uso</a:t>
            </a:r>
            <a:endParaRPr lang="en-US" b="1" dirty="0"/>
          </a:p>
          <a:p>
            <a:pPr marL="0" indent="0" algn="just">
              <a:buNone/>
            </a:pPr>
            <a:endParaRPr lang="en-US" dirty="0"/>
          </a:p>
          <a:p>
            <a:pPr marL="0" indent="0" algn="just">
              <a:buNone/>
            </a:pPr>
            <a:endParaRPr lang="en-US" dirty="0"/>
          </a:p>
          <a:p>
            <a:pPr marL="0" indent="0" algn="just">
              <a:buNone/>
            </a:pPr>
            <a:r>
              <a:rPr lang="en-US" dirty="0" err="1"/>
              <a:t>Ej</a:t>
            </a:r>
            <a:r>
              <a:rPr lang="en-US" dirty="0"/>
              <a:t>:   </a:t>
            </a:r>
            <a:r>
              <a:rPr lang="es-AR" dirty="0"/>
              <a:t>*  ++   -10  </a:t>
            </a:r>
            <a:r>
              <a:rPr lang="es-AR" dirty="0">
                <a:solidFill>
                  <a:srgbClr val="FF0000"/>
                </a:solidFill>
              </a:rPr>
              <a:t>?</a:t>
            </a:r>
            <a:r>
              <a:rPr lang="es-AR" dirty="0"/>
              <a:t>   /  </a:t>
            </a:r>
            <a:r>
              <a:rPr lang="es-AR" dirty="0">
                <a:solidFill>
                  <a:srgbClr val="FF0000"/>
                </a:solidFill>
              </a:rPr>
              <a:t>? </a:t>
            </a:r>
            <a:r>
              <a:rPr lang="es-AR" dirty="0"/>
              <a:t>  </a:t>
            </a:r>
            <a:r>
              <a:rPr lang="es-AR" dirty="0">
                <a:solidFill>
                  <a:srgbClr val="FF0000"/>
                </a:solidFill>
              </a:rPr>
              <a:t>?   ?   ?</a:t>
            </a:r>
            <a:r>
              <a:rPr lang="es-AR" dirty="0"/>
              <a:t>    ++   -10    </a:t>
            </a:r>
            <a:r>
              <a:rPr lang="es-AR" dirty="0">
                <a:solidFill>
                  <a:srgbClr val="FF0000"/>
                </a:solidFill>
              </a:rPr>
              <a:t>?  </a:t>
            </a:r>
            <a:r>
              <a:rPr lang="es-AR" dirty="0"/>
              <a:t> </a:t>
            </a:r>
            <a:r>
              <a:rPr lang="es-AR" dirty="0">
                <a:solidFill>
                  <a:srgbClr val="FF0000"/>
                </a:solidFill>
              </a:rPr>
              <a:t>?   ?   ?   ?   ?   ?   ?   ?  </a:t>
            </a:r>
            <a:r>
              <a:rPr lang="es-AR" dirty="0"/>
              <a:t>  3.5</a:t>
            </a:r>
          </a:p>
          <a:p>
            <a:pPr marL="0" indent="0" algn="just">
              <a:buNone/>
            </a:pPr>
            <a:endParaRPr lang="en-US" dirty="0"/>
          </a:p>
          <a:p>
            <a:pPr marL="0" indent="0">
              <a:buNone/>
            </a:pPr>
            <a:r>
              <a:rPr lang="en-US" sz="1900" dirty="0" err="1"/>
              <a:t>BinaryTree</a:t>
            </a:r>
            <a:r>
              <a:rPr lang="en-US" sz="1900" dirty="0"/>
              <a:t> </a:t>
            </a:r>
            <a:r>
              <a:rPr lang="en-US" sz="1900" dirty="0" err="1"/>
              <a:t>rta</a:t>
            </a:r>
            <a:r>
              <a:rPr lang="en-US" sz="1900" dirty="0"/>
              <a:t> = </a:t>
            </a:r>
            <a:r>
              <a:rPr lang="en-US" sz="1900" b="1" dirty="0"/>
              <a:t>new </a:t>
            </a:r>
            <a:r>
              <a:rPr lang="en-US" sz="1900" b="1" dirty="0" err="1"/>
              <a:t>BinaryTree</a:t>
            </a:r>
            <a:r>
              <a:rPr lang="en-US" sz="1900" b="1" dirty="0"/>
              <a:t>("data0_3");</a:t>
            </a:r>
          </a:p>
          <a:p>
            <a:pPr marL="0" indent="0">
              <a:buNone/>
            </a:pPr>
            <a:endParaRPr lang="es-AR" sz="1900" dirty="0"/>
          </a:p>
          <a:p>
            <a:pPr marL="0" indent="0">
              <a:buNone/>
            </a:pPr>
            <a:r>
              <a:rPr lang="es-AR" sz="1900" dirty="0" err="1"/>
              <a:t>rta.preorder</a:t>
            </a:r>
            <a:r>
              <a:rPr lang="es-AR" sz="1900" dirty="0"/>
              <a:t>(); </a:t>
            </a:r>
          </a:p>
          <a:p>
            <a:pPr marL="0" indent="0">
              <a:buNone/>
            </a:pPr>
            <a:endParaRPr lang="en-US" sz="1900" b="1" dirty="0"/>
          </a:p>
          <a:p>
            <a:pPr marL="0" indent="0" algn="just">
              <a:buNone/>
            </a:pPr>
            <a:endParaRPr lang="en-US"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174</a:t>
            </a:fld>
            <a:endParaRPr lang="en-US"/>
          </a:p>
        </p:txBody>
      </p:sp>
      <p:sp>
        <p:nvSpPr>
          <p:cNvPr id="5" name="Rounded Rectangle 4"/>
          <p:cNvSpPr/>
          <p:nvPr/>
        </p:nvSpPr>
        <p:spPr>
          <a:xfrm>
            <a:off x="2933305" y="5285659"/>
            <a:ext cx="4872446" cy="579316"/>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s-AR" dirty="0"/>
              <a:t>*  ++   /   ++    3.5    -10   -10  </a:t>
            </a:r>
          </a:p>
        </p:txBody>
      </p:sp>
      <p:grpSp>
        <p:nvGrpSpPr>
          <p:cNvPr id="6" name="Grupo 5"/>
          <p:cNvGrpSpPr/>
          <p:nvPr/>
        </p:nvGrpSpPr>
        <p:grpSpPr>
          <a:xfrm>
            <a:off x="3827415" y="716274"/>
            <a:ext cx="4656978" cy="2523625"/>
            <a:chOff x="2195723" y="2458838"/>
            <a:chExt cx="5304975" cy="3157157"/>
          </a:xfrm>
        </p:grpSpPr>
        <p:sp>
          <p:nvSpPr>
            <p:cNvPr id="7"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8" name="Straight Arrow Connector 9"/>
            <p:cNvCxnSpPr>
              <a:stCxn id="10" idx="6"/>
              <a:endCxn id="14"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1"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12" name="Straight Arrow Connector 13"/>
            <p:cNvCxnSpPr>
              <a:stCxn id="7" idx="6"/>
              <a:endCxn id="11"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4"/>
            <p:cNvCxnSpPr>
              <a:stCxn id="7" idx="2"/>
              <a:endCxn id="10"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5"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3.5</a:t>
              </a:r>
              <a:endParaRPr lang="es-AR" sz="1400" dirty="0"/>
            </a:p>
          </p:txBody>
        </p:sp>
        <p:cxnSp>
          <p:nvCxnSpPr>
            <p:cNvPr id="16" name="Straight Arrow Connector 9"/>
            <p:cNvCxnSpPr>
              <a:stCxn id="17" idx="4"/>
              <a:endCxn id="15"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9"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20" name="Straight Arrow Connector 13"/>
            <p:cNvCxnSpPr>
              <a:stCxn id="14" idx="4"/>
              <a:endCxn id="19"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4"/>
            <p:cNvCxnSpPr>
              <a:stCxn id="14" idx="4"/>
              <a:endCxn id="17"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251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dirty="0">
                <a:solidFill>
                  <a:schemeClr val="dk2"/>
                </a:solidFill>
              </a:rPr>
              <a:t>ITBA     2024-Q1</a:t>
            </a:r>
            <a:endParaRPr sz="3600" dirty="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175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5B – Ejer 2</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Agregar la impresion </a:t>
            </a:r>
            <a:endParaRPr/>
          </a:p>
          <a:p>
            <a:pPr marL="0" lvl="0" indent="0" algn="l" rtl="0">
              <a:spcBef>
                <a:spcPts val="0"/>
              </a:spcBef>
              <a:spcAft>
                <a:spcPts val="0"/>
              </a:spcAft>
              <a:buSzPts val="1800"/>
              <a:buNone/>
            </a:pPr>
            <a:r>
              <a:rPr lang="en-US" sz="2000">
                <a:solidFill>
                  <a:schemeClr val="dk1"/>
                </a:solidFill>
              </a:rPr>
              <a:t>printHierarchy() </a:t>
            </a:r>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176</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470"/>
              <a:buNone/>
            </a:pPr>
            <a:r>
              <a:rPr lang="en-US" b="1"/>
              <a:t>Caso de Uso</a:t>
            </a:r>
            <a:endParaRPr b="1"/>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r>
              <a:rPr lang="en-US"/>
              <a:t>Ej:   --   ?   ++   ?   ?   5    </a:t>
            </a:r>
            <a:endParaRPr/>
          </a:p>
          <a:p>
            <a:pPr marL="0" lvl="0" indent="0" algn="just" rtl="0">
              <a:spcBef>
                <a:spcPts val="520"/>
              </a:spcBef>
              <a:spcAft>
                <a:spcPts val="0"/>
              </a:spcAft>
              <a:buSzPts val="2470"/>
              <a:buNone/>
            </a:pPr>
            <a:endParaRPr/>
          </a:p>
          <a:p>
            <a:pPr marL="0" lvl="0" indent="0" algn="l" rtl="0">
              <a:spcBef>
                <a:spcPts val="380"/>
              </a:spcBef>
              <a:spcAft>
                <a:spcPts val="0"/>
              </a:spcAft>
              <a:buSzPts val="1805"/>
              <a:buNone/>
            </a:pPr>
            <a:r>
              <a:rPr lang="en-US" sz="1900"/>
              <a:t>BinaryTree rta = </a:t>
            </a:r>
            <a:r>
              <a:rPr lang="en-US" sz="1900" b="1"/>
              <a:t>new BinaryTree("data0_1");</a:t>
            </a:r>
            <a:endParaRPr/>
          </a:p>
          <a:p>
            <a:pPr marL="0" lvl="0" indent="0" algn="l" rtl="0">
              <a:spcBef>
                <a:spcPts val="380"/>
              </a:spcBef>
              <a:spcAft>
                <a:spcPts val="0"/>
              </a:spcAft>
              <a:buSzPts val="1805"/>
              <a:buNone/>
            </a:pPr>
            <a:endParaRPr sz="1900"/>
          </a:p>
          <a:p>
            <a:pPr marL="0" lvl="0" indent="0" algn="l" rtl="0">
              <a:spcBef>
                <a:spcPts val="380"/>
              </a:spcBef>
              <a:spcAft>
                <a:spcPts val="0"/>
              </a:spcAft>
              <a:buSzPts val="1805"/>
              <a:buNone/>
            </a:pPr>
            <a:r>
              <a:rPr lang="en-US" sz="1900"/>
              <a:t>rta.printHierarchy();</a:t>
            </a:r>
            <a:endParaRPr/>
          </a:p>
          <a:p>
            <a:pPr marL="0" lvl="0" indent="0" algn="l" rtl="0">
              <a:spcBef>
                <a:spcPts val="380"/>
              </a:spcBef>
              <a:spcAft>
                <a:spcPts val="0"/>
              </a:spcAft>
              <a:buSzPts val="1805"/>
              <a:buNone/>
            </a:pPr>
            <a:endParaRPr sz="1900" b="1"/>
          </a:p>
          <a:p>
            <a:pPr marL="0" lvl="0" indent="0" algn="just" rtl="0">
              <a:spcBef>
                <a:spcPts val="520"/>
              </a:spcBef>
              <a:spcAft>
                <a:spcPts val="0"/>
              </a:spcAft>
              <a:buSzPts val="2470"/>
              <a:buNone/>
            </a:pPr>
            <a:endParaRPr b="1"/>
          </a:p>
          <a:p>
            <a:pPr marL="0" lvl="0" indent="0" algn="just" rtl="0">
              <a:spcBef>
                <a:spcPts val="520"/>
              </a:spcBef>
              <a:spcAft>
                <a:spcPts val="0"/>
              </a:spcAft>
              <a:buSzPts val="2470"/>
              <a:buNone/>
            </a:pPr>
            <a:endParaRPr/>
          </a:p>
        </p:txBody>
      </p:sp>
      <p:sp>
        <p:nvSpPr>
          <p:cNvPr id="128" name="Google Shape;128;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177</a:t>
            </a:fld>
            <a:endParaRPr/>
          </a:p>
        </p:txBody>
      </p:sp>
      <p:grpSp>
        <p:nvGrpSpPr>
          <p:cNvPr id="129" name="Google Shape;129;p3"/>
          <p:cNvGrpSpPr/>
          <p:nvPr/>
        </p:nvGrpSpPr>
        <p:grpSpPr>
          <a:xfrm flipH="1">
            <a:off x="5272950" y="1979258"/>
            <a:ext cx="1357869" cy="1905841"/>
            <a:chOff x="4270158" y="2901043"/>
            <a:chExt cx="2298279" cy="3223828"/>
          </a:xfrm>
        </p:grpSpPr>
        <p:sp>
          <p:nvSpPr>
            <p:cNvPr id="130" name="Google Shape;130;p3"/>
            <p:cNvSpPr/>
            <p:nvPr/>
          </p:nvSpPr>
          <p:spPr>
            <a:xfrm>
              <a:off x="5654419" y="3286867"/>
              <a:ext cx="907730" cy="69233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31" name="Google Shape;131;p3"/>
            <p:cNvSpPr/>
            <p:nvPr/>
          </p:nvSpPr>
          <p:spPr>
            <a:xfrm>
              <a:off x="5099834" y="5605360"/>
              <a:ext cx="1109171" cy="51951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a:t>
              </a:r>
              <a:endParaRPr sz="1800">
                <a:solidFill>
                  <a:schemeClr val="dk1"/>
                </a:solidFill>
                <a:latin typeface="Palatino Linotype"/>
                <a:ea typeface="Palatino Linotype"/>
                <a:cs typeface="Palatino Linotype"/>
                <a:sym typeface="Palatino Linotype"/>
              </a:endParaRPr>
            </a:p>
          </p:txBody>
        </p:sp>
        <p:cxnSp>
          <p:nvCxnSpPr>
            <p:cNvPr id="132" name="Google Shape;132;p3"/>
            <p:cNvCxnSpPr>
              <a:stCxn id="133" idx="4"/>
              <a:endCxn id="131" idx="0"/>
            </p:cNvCxnSpPr>
            <p:nvPr/>
          </p:nvCxnSpPr>
          <p:spPr>
            <a:xfrm>
              <a:off x="4805345" y="5036821"/>
              <a:ext cx="849000" cy="568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4" name="Google Shape;134;p3"/>
            <p:cNvCxnSpPr/>
            <p:nvPr/>
          </p:nvCxnSpPr>
          <p:spPr>
            <a:xfrm flipH="1">
              <a:off x="6223379" y="2901043"/>
              <a:ext cx="345058" cy="389491"/>
            </a:xfrm>
            <a:prstGeom prst="straightConnector1">
              <a:avLst/>
            </a:prstGeom>
            <a:noFill/>
            <a:ln w="9525" cap="flat" cmpd="sng">
              <a:solidFill>
                <a:schemeClr val="accent1"/>
              </a:solidFill>
              <a:prstDash val="solid"/>
              <a:miter lim="800000"/>
              <a:headEnd type="none" w="sm" len="sm"/>
              <a:tailEnd type="triangle" w="med" len="med"/>
            </a:ln>
          </p:spPr>
        </p:cxnSp>
        <p:sp>
          <p:nvSpPr>
            <p:cNvPr id="133" name="Google Shape;133;p3"/>
            <p:cNvSpPr/>
            <p:nvPr/>
          </p:nvSpPr>
          <p:spPr>
            <a:xfrm>
              <a:off x="4270158" y="4344489"/>
              <a:ext cx="1070374" cy="69233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a:t>
              </a:r>
              <a:endParaRPr sz="1600">
                <a:solidFill>
                  <a:schemeClr val="dk1"/>
                </a:solidFill>
                <a:latin typeface="Palatino Linotype"/>
                <a:ea typeface="Palatino Linotype"/>
                <a:cs typeface="Palatino Linotype"/>
                <a:sym typeface="Palatino Linotype"/>
              </a:endParaRPr>
            </a:p>
          </p:txBody>
        </p:sp>
        <p:cxnSp>
          <p:nvCxnSpPr>
            <p:cNvPr id="135" name="Google Shape;135;p3"/>
            <p:cNvCxnSpPr>
              <a:stCxn id="130" idx="3"/>
            </p:cNvCxnSpPr>
            <p:nvPr/>
          </p:nvCxnSpPr>
          <p:spPr>
            <a:xfrm flipH="1">
              <a:off x="5307653" y="3877810"/>
              <a:ext cx="479700" cy="531900"/>
            </a:xfrm>
            <a:prstGeom prst="straightConnector1">
              <a:avLst/>
            </a:prstGeom>
            <a:noFill/>
            <a:ln w="9525" cap="flat" cmpd="sng">
              <a:solidFill>
                <a:schemeClr val="accent1"/>
              </a:solidFill>
              <a:prstDash val="solid"/>
              <a:miter lim="800000"/>
              <a:headEnd type="none" w="sm" len="sm"/>
              <a:tailEnd type="triangle" w="med" len="med"/>
            </a:ln>
          </p:spPr>
        </p:cxnSp>
      </p:grpSp>
      <p:sp>
        <p:nvSpPr>
          <p:cNvPr id="136" name="Google Shape;136;p3"/>
          <p:cNvSpPr/>
          <p:nvPr/>
        </p:nvSpPr>
        <p:spPr>
          <a:xfrm>
            <a:off x="5232906" y="4648390"/>
            <a:ext cx="3433028" cy="1437921"/>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null</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5</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null</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a:t>
            </a: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6"/>
                                        </p:tgtEl>
                                        <p:attrNameLst>
                                          <p:attrName>style.visibility</p:attrName>
                                        </p:attrNameLst>
                                      </p:cBhvr>
                                      <p:to>
                                        <p:strVal val="visible"/>
                                      </p:to>
                                    </p:set>
                                    <p:animEffect transition="in" filter="fade">
                                      <p:cBhvr>
                                        <p:cTn id="7"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470"/>
              <a:buNone/>
            </a:pPr>
            <a:r>
              <a:rPr lang="en-US" b="1"/>
              <a:t>Caso de Uso</a:t>
            </a:r>
            <a:endParaRPr b="1"/>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r>
              <a:rPr lang="en-US"/>
              <a:t>Ej:   ?</a:t>
            </a:r>
            <a:endParaRPr/>
          </a:p>
          <a:p>
            <a:pPr marL="0" lvl="0" indent="0" algn="just" rtl="0">
              <a:spcBef>
                <a:spcPts val="520"/>
              </a:spcBef>
              <a:spcAft>
                <a:spcPts val="0"/>
              </a:spcAft>
              <a:buSzPts val="2470"/>
              <a:buNone/>
            </a:pPr>
            <a:endParaRPr/>
          </a:p>
          <a:p>
            <a:pPr marL="0" lvl="0" indent="0" algn="l" rtl="0">
              <a:spcBef>
                <a:spcPts val="380"/>
              </a:spcBef>
              <a:spcAft>
                <a:spcPts val="0"/>
              </a:spcAft>
              <a:buSzPts val="1805"/>
              <a:buNone/>
            </a:pPr>
            <a:r>
              <a:rPr lang="en-US" sz="1900"/>
              <a:t>BinaryTree rta = </a:t>
            </a:r>
            <a:r>
              <a:rPr lang="en-US" sz="1900" b="1"/>
              <a:t>new BinaryTree("data0_2");</a:t>
            </a:r>
            <a:endParaRPr sz="1900" b="1"/>
          </a:p>
          <a:p>
            <a:pPr marL="0" lvl="0" indent="0" algn="l" rtl="0">
              <a:spcBef>
                <a:spcPts val="380"/>
              </a:spcBef>
              <a:spcAft>
                <a:spcPts val="0"/>
              </a:spcAft>
              <a:buSzPts val="1805"/>
              <a:buNone/>
            </a:pPr>
            <a:endParaRPr sz="1900"/>
          </a:p>
          <a:p>
            <a:pPr marL="0" lvl="0" indent="0" algn="l" rtl="0">
              <a:spcBef>
                <a:spcPts val="380"/>
              </a:spcBef>
              <a:spcAft>
                <a:spcPts val="0"/>
              </a:spcAft>
              <a:buSzPts val="1805"/>
              <a:buNone/>
            </a:pPr>
            <a:r>
              <a:rPr lang="en-US" sz="1900"/>
              <a:t>rta.printHierarchy();  //null</a:t>
            </a:r>
            <a:endParaRPr sz="1900"/>
          </a:p>
          <a:p>
            <a:pPr marL="0" lvl="0" indent="0" algn="l" rtl="0">
              <a:spcBef>
                <a:spcPts val="380"/>
              </a:spcBef>
              <a:spcAft>
                <a:spcPts val="0"/>
              </a:spcAft>
              <a:buSzPts val="1805"/>
              <a:buNone/>
            </a:pPr>
            <a:endParaRPr sz="1900" b="1"/>
          </a:p>
          <a:p>
            <a:pPr marL="0" lvl="0" indent="0" algn="just" rtl="0">
              <a:spcBef>
                <a:spcPts val="520"/>
              </a:spcBef>
              <a:spcAft>
                <a:spcPts val="0"/>
              </a:spcAft>
              <a:buSzPts val="2470"/>
              <a:buNone/>
            </a:pPr>
            <a:endParaRPr b="1"/>
          </a:p>
          <a:p>
            <a:pPr marL="0" lvl="0" indent="0" algn="just" rtl="0">
              <a:spcBef>
                <a:spcPts val="520"/>
              </a:spcBef>
              <a:spcAft>
                <a:spcPts val="0"/>
              </a:spcAft>
              <a:buSzPts val="2470"/>
              <a:buNone/>
            </a:pPr>
            <a:endParaRPr/>
          </a:p>
        </p:txBody>
      </p:sp>
      <p:sp>
        <p:nvSpPr>
          <p:cNvPr id="142" name="Google Shape;142;p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178</a:t>
            </a:fld>
            <a:endParaRPr/>
          </a:p>
        </p:txBody>
      </p:sp>
      <p:sp>
        <p:nvSpPr>
          <p:cNvPr id="143" name="Google Shape;143;p4"/>
          <p:cNvSpPr/>
          <p:nvPr/>
        </p:nvSpPr>
        <p:spPr>
          <a:xfrm>
            <a:off x="5029199" y="4893774"/>
            <a:ext cx="3219993" cy="579316"/>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null</a:t>
            </a: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5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lnSpcReduction="10000"/>
          </a:bodyPr>
          <a:lstStyle/>
          <a:p>
            <a:pPr marL="0" lvl="0" indent="0" algn="just" rtl="0">
              <a:spcBef>
                <a:spcPts val="0"/>
              </a:spcBef>
              <a:spcAft>
                <a:spcPts val="0"/>
              </a:spcAft>
              <a:buSzPts val="2470"/>
              <a:buNone/>
            </a:pPr>
            <a:r>
              <a:rPr lang="en-US" b="1"/>
              <a:t>Caso de Uso</a:t>
            </a:r>
            <a:endParaRPr b="1"/>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r>
              <a:rPr lang="en-US"/>
              <a:t>Ej:   *  ++   -10  </a:t>
            </a:r>
            <a:r>
              <a:rPr lang="en-US">
                <a:solidFill>
                  <a:srgbClr val="FF0000"/>
                </a:solidFill>
              </a:rPr>
              <a:t>?</a:t>
            </a:r>
            <a:r>
              <a:rPr lang="en-US"/>
              <a:t>   /  </a:t>
            </a:r>
            <a:r>
              <a:rPr lang="en-US">
                <a:solidFill>
                  <a:srgbClr val="FF0000"/>
                </a:solidFill>
              </a:rPr>
              <a:t>? </a:t>
            </a:r>
            <a:r>
              <a:rPr lang="en-US"/>
              <a:t>  </a:t>
            </a:r>
            <a:r>
              <a:rPr lang="en-US">
                <a:solidFill>
                  <a:srgbClr val="FF0000"/>
                </a:solidFill>
              </a:rPr>
              <a:t>?   ?   ?</a:t>
            </a:r>
            <a:r>
              <a:rPr lang="en-US"/>
              <a:t>    ++   -10    </a:t>
            </a:r>
            <a:r>
              <a:rPr lang="en-US">
                <a:solidFill>
                  <a:srgbClr val="FF0000"/>
                </a:solidFill>
              </a:rPr>
              <a:t>?  </a:t>
            </a:r>
            <a:r>
              <a:rPr lang="en-US"/>
              <a:t> </a:t>
            </a:r>
            <a:r>
              <a:rPr lang="en-US">
                <a:solidFill>
                  <a:srgbClr val="FF0000"/>
                </a:solidFill>
              </a:rPr>
              <a:t>?   ?   ?   ?   ?   ?   ?   ?  </a:t>
            </a:r>
            <a:r>
              <a:rPr lang="en-US"/>
              <a:t>  3.5</a:t>
            </a:r>
            <a:endParaRPr/>
          </a:p>
          <a:p>
            <a:pPr marL="0" lvl="0" indent="0" algn="just" rtl="0">
              <a:spcBef>
                <a:spcPts val="520"/>
              </a:spcBef>
              <a:spcAft>
                <a:spcPts val="0"/>
              </a:spcAft>
              <a:buSzPts val="2470"/>
              <a:buNone/>
            </a:pPr>
            <a:endParaRPr/>
          </a:p>
          <a:p>
            <a:pPr marL="0" lvl="0" indent="0" algn="l" rtl="0">
              <a:spcBef>
                <a:spcPts val="380"/>
              </a:spcBef>
              <a:spcAft>
                <a:spcPts val="0"/>
              </a:spcAft>
              <a:buSzPts val="1805"/>
              <a:buNone/>
            </a:pPr>
            <a:r>
              <a:rPr lang="en-US" sz="1900"/>
              <a:t>BinaryTree rta = </a:t>
            </a:r>
            <a:r>
              <a:rPr lang="en-US" sz="1900" b="1"/>
              <a:t>new BinaryTree("data0_3");</a:t>
            </a:r>
            <a:endParaRPr sz="1900" b="1"/>
          </a:p>
          <a:p>
            <a:pPr marL="0" lvl="0" indent="0" algn="l" rtl="0">
              <a:spcBef>
                <a:spcPts val="380"/>
              </a:spcBef>
              <a:spcAft>
                <a:spcPts val="0"/>
              </a:spcAft>
              <a:buSzPts val="1805"/>
              <a:buNone/>
            </a:pPr>
            <a:endParaRPr sz="1900"/>
          </a:p>
          <a:p>
            <a:pPr marL="0" lvl="0" indent="0" algn="l" rtl="0">
              <a:spcBef>
                <a:spcPts val="380"/>
              </a:spcBef>
              <a:spcAft>
                <a:spcPts val="0"/>
              </a:spcAft>
              <a:buSzPts val="1805"/>
              <a:buNone/>
            </a:pPr>
            <a:r>
              <a:rPr lang="en-US" sz="1900"/>
              <a:t>rta.printHierarchy(); </a:t>
            </a:r>
            <a:endParaRPr/>
          </a:p>
          <a:p>
            <a:pPr marL="0" lvl="0" indent="0" algn="l" rtl="0">
              <a:spcBef>
                <a:spcPts val="380"/>
              </a:spcBef>
              <a:spcAft>
                <a:spcPts val="0"/>
              </a:spcAft>
              <a:buSzPts val="1805"/>
              <a:buNone/>
            </a:pPr>
            <a:endParaRPr sz="1900" b="1"/>
          </a:p>
          <a:p>
            <a:pPr marL="0" lvl="0" indent="0" algn="just" rtl="0">
              <a:spcBef>
                <a:spcPts val="380"/>
              </a:spcBef>
              <a:spcAft>
                <a:spcPts val="0"/>
              </a:spcAft>
              <a:buSzPts val="1805"/>
              <a:buNone/>
            </a:pPr>
            <a:r>
              <a:rPr lang="en-US" sz="1900"/>
              <a:t> </a:t>
            </a:r>
            <a:endParaRPr/>
          </a:p>
          <a:p>
            <a:pPr marL="0" lvl="0" indent="0" algn="just" rtl="0">
              <a:spcBef>
                <a:spcPts val="520"/>
              </a:spcBef>
              <a:spcAft>
                <a:spcPts val="0"/>
              </a:spcAft>
              <a:buSzPts val="2470"/>
              <a:buNone/>
            </a:pPr>
            <a:endParaRPr b="1"/>
          </a:p>
          <a:p>
            <a:pPr marL="0" lvl="0" indent="0" algn="just" rtl="0">
              <a:spcBef>
                <a:spcPts val="520"/>
              </a:spcBef>
              <a:spcAft>
                <a:spcPts val="0"/>
              </a:spcAft>
              <a:buSzPts val="2470"/>
              <a:buNone/>
            </a:pPr>
            <a:endParaRPr/>
          </a:p>
        </p:txBody>
      </p:sp>
      <p:sp>
        <p:nvSpPr>
          <p:cNvPr id="149" name="Google Shape;149;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179</a:t>
            </a:fld>
            <a:endParaRPr/>
          </a:p>
        </p:txBody>
      </p:sp>
      <p:sp>
        <p:nvSpPr>
          <p:cNvPr id="150" name="Google Shape;150;p5"/>
          <p:cNvSpPr/>
          <p:nvPr/>
        </p:nvSpPr>
        <p:spPr>
          <a:xfrm>
            <a:off x="5421800" y="3721900"/>
            <a:ext cx="3588000" cy="2999700"/>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null</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null</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3.5</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-10</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 -10</a:t>
            </a:r>
            <a:endParaRPr/>
          </a:p>
        </p:txBody>
      </p:sp>
      <p:grpSp>
        <p:nvGrpSpPr>
          <p:cNvPr id="151" name="Google Shape;151;p5"/>
          <p:cNvGrpSpPr/>
          <p:nvPr/>
        </p:nvGrpSpPr>
        <p:grpSpPr>
          <a:xfrm>
            <a:off x="3814352" y="663712"/>
            <a:ext cx="4656978" cy="2523625"/>
            <a:chOff x="2195723" y="2458838"/>
            <a:chExt cx="5304975" cy="3157157"/>
          </a:xfrm>
        </p:grpSpPr>
        <p:sp>
          <p:nvSpPr>
            <p:cNvPr id="152" name="Google Shape;152;p5"/>
            <p:cNvSpPr/>
            <p:nvPr/>
          </p:nvSpPr>
          <p:spPr>
            <a:xfrm>
              <a:off x="4778526" y="2683985"/>
              <a:ext cx="698797" cy="361809"/>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cxnSp>
          <p:nvCxnSpPr>
            <p:cNvPr id="153" name="Google Shape;153;p5"/>
            <p:cNvCxnSpPr>
              <a:stCxn id="154" idx="6"/>
              <a:endCxn id="155" idx="0"/>
            </p:cNvCxnSpPr>
            <p:nvPr/>
          </p:nvCxnSpPr>
          <p:spPr>
            <a:xfrm>
              <a:off x="2894520" y="3514512"/>
              <a:ext cx="1352400" cy="4155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6" name="Google Shape;156;p5"/>
            <p:cNvCxnSpPr/>
            <p:nvPr/>
          </p:nvCxnSpPr>
          <p:spPr>
            <a:xfrm flipH="1">
              <a:off x="5188593" y="2458838"/>
              <a:ext cx="307648" cy="203546"/>
            </a:xfrm>
            <a:prstGeom prst="straightConnector1">
              <a:avLst/>
            </a:prstGeom>
            <a:noFill/>
            <a:ln w="9525" cap="flat" cmpd="sng">
              <a:solidFill>
                <a:schemeClr val="accent1"/>
              </a:solidFill>
              <a:prstDash val="solid"/>
              <a:miter lim="800000"/>
              <a:headEnd type="none" w="sm" len="sm"/>
              <a:tailEnd type="triangle" w="med" len="med"/>
            </a:ln>
          </p:spPr>
        </p:cxnSp>
        <p:sp>
          <p:nvSpPr>
            <p:cNvPr id="154" name="Google Shape;154;p5"/>
            <p:cNvSpPr/>
            <p:nvPr/>
          </p:nvSpPr>
          <p:spPr>
            <a:xfrm>
              <a:off x="2195723" y="3333607"/>
              <a:ext cx="698797" cy="361809"/>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57" name="Google Shape;157;p5"/>
            <p:cNvSpPr/>
            <p:nvPr/>
          </p:nvSpPr>
          <p:spPr>
            <a:xfrm>
              <a:off x="6801901" y="3333607"/>
              <a:ext cx="698797" cy="361809"/>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Palatino Linotype"/>
                  <a:ea typeface="Palatino Linotype"/>
                  <a:cs typeface="Palatino Linotype"/>
                  <a:sym typeface="Palatino Linotype"/>
                </a:rPr>
                <a:t>-10</a:t>
              </a:r>
              <a:endParaRPr sz="1400">
                <a:solidFill>
                  <a:schemeClr val="dk1"/>
                </a:solidFill>
                <a:latin typeface="Palatino Linotype"/>
                <a:ea typeface="Palatino Linotype"/>
                <a:cs typeface="Palatino Linotype"/>
                <a:sym typeface="Palatino Linotype"/>
              </a:endParaRPr>
            </a:p>
          </p:txBody>
        </p:sp>
        <p:cxnSp>
          <p:nvCxnSpPr>
            <p:cNvPr id="158" name="Google Shape;158;p5"/>
            <p:cNvCxnSpPr>
              <a:stCxn id="152" idx="6"/>
              <a:endCxn id="157" idx="1"/>
            </p:cNvCxnSpPr>
            <p:nvPr/>
          </p:nvCxnSpPr>
          <p:spPr>
            <a:xfrm>
              <a:off x="5477323" y="2864889"/>
              <a:ext cx="1426800" cy="521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9" name="Google Shape;159;p5"/>
            <p:cNvCxnSpPr>
              <a:stCxn id="152" idx="2"/>
              <a:endCxn id="154" idx="7"/>
            </p:cNvCxnSpPr>
            <p:nvPr/>
          </p:nvCxnSpPr>
          <p:spPr>
            <a:xfrm flipH="1">
              <a:off x="2792226" y="2864889"/>
              <a:ext cx="1986300" cy="521700"/>
            </a:xfrm>
            <a:prstGeom prst="straightConnector1">
              <a:avLst/>
            </a:prstGeom>
            <a:noFill/>
            <a:ln w="9525" cap="flat" cmpd="sng">
              <a:solidFill>
                <a:schemeClr val="accent1"/>
              </a:solidFill>
              <a:prstDash val="solid"/>
              <a:miter lim="800000"/>
              <a:headEnd type="none" w="sm" len="sm"/>
              <a:tailEnd type="triangle" w="med" len="med"/>
            </a:ln>
          </p:spPr>
        </p:cxnSp>
        <p:sp>
          <p:nvSpPr>
            <p:cNvPr id="155" name="Google Shape;155;p5"/>
            <p:cNvSpPr/>
            <p:nvPr/>
          </p:nvSpPr>
          <p:spPr>
            <a:xfrm>
              <a:off x="3897625" y="3929953"/>
              <a:ext cx="698797" cy="361809"/>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60" name="Google Shape;160;p5"/>
            <p:cNvSpPr/>
            <p:nvPr/>
          </p:nvSpPr>
          <p:spPr>
            <a:xfrm>
              <a:off x="3649533" y="5241605"/>
              <a:ext cx="754628" cy="374390"/>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Palatino Linotype"/>
                  <a:ea typeface="Palatino Linotype"/>
                  <a:cs typeface="Palatino Linotype"/>
                  <a:sym typeface="Palatino Linotype"/>
                </a:rPr>
                <a:t>3.5</a:t>
              </a:r>
              <a:endParaRPr sz="1400">
                <a:solidFill>
                  <a:schemeClr val="dk1"/>
                </a:solidFill>
                <a:latin typeface="Palatino Linotype"/>
                <a:ea typeface="Palatino Linotype"/>
                <a:cs typeface="Palatino Linotype"/>
                <a:sym typeface="Palatino Linotype"/>
              </a:endParaRPr>
            </a:p>
          </p:txBody>
        </p:sp>
        <p:cxnSp>
          <p:nvCxnSpPr>
            <p:cNvPr id="161" name="Google Shape;161;p5"/>
            <p:cNvCxnSpPr>
              <a:stCxn id="162" idx="4"/>
              <a:endCxn id="160" idx="0"/>
            </p:cNvCxnSpPr>
            <p:nvPr/>
          </p:nvCxnSpPr>
          <p:spPr>
            <a:xfrm>
              <a:off x="3589980" y="4984254"/>
              <a:ext cx="436800" cy="257400"/>
            </a:xfrm>
            <a:prstGeom prst="straightConnector1">
              <a:avLst/>
            </a:prstGeom>
            <a:noFill/>
            <a:ln w="9525" cap="flat" cmpd="sng">
              <a:solidFill>
                <a:schemeClr val="accent1"/>
              </a:solidFill>
              <a:prstDash val="solid"/>
              <a:miter lim="800000"/>
              <a:headEnd type="none" w="sm" len="sm"/>
              <a:tailEnd type="triangle" w="med" len="med"/>
            </a:ln>
          </p:spPr>
        </p:cxnSp>
        <p:sp>
          <p:nvSpPr>
            <p:cNvPr id="162" name="Google Shape;162;p5"/>
            <p:cNvSpPr/>
            <p:nvPr/>
          </p:nvSpPr>
          <p:spPr>
            <a:xfrm>
              <a:off x="3212666" y="4572835"/>
              <a:ext cx="754628" cy="411419"/>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t>
              </a:r>
              <a:endParaRPr sz="1800">
                <a:solidFill>
                  <a:schemeClr val="dk1"/>
                </a:solidFill>
                <a:latin typeface="Palatino Linotype"/>
                <a:ea typeface="Palatino Linotype"/>
                <a:cs typeface="Palatino Linotype"/>
                <a:sym typeface="Palatino Linotype"/>
              </a:endParaRPr>
            </a:p>
          </p:txBody>
        </p:sp>
        <p:sp>
          <p:nvSpPr>
            <p:cNvPr id="163" name="Google Shape;163;p5"/>
            <p:cNvSpPr/>
            <p:nvPr/>
          </p:nvSpPr>
          <p:spPr>
            <a:xfrm>
              <a:off x="4528778" y="4572835"/>
              <a:ext cx="698797" cy="361809"/>
            </a:xfrm>
            <a:prstGeom prst="ellipse">
              <a:avLst/>
            </a:prstGeom>
            <a:solidFill>
              <a:srgbClr val="92CF7C"/>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400">
                  <a:solidFill>
                    <a:schemeClr val="dk1"/>
                  </a:solidFill>
                  <a:latin typeface="Palatino Linotype"/>
                  <a:ea typeface="Palatino Linotype"/>
                  <a:cs typeface="Palatino Linotype"/>
                  <a:sym typeface="Palatino Linotype"/>
                </a:rPr>
                <a:t>-10</a:t>
              </a:r>
              <a:endParaRPr sz="1400">
                <a:solidFill>
                  <a:schemeClr val="dk1"/>
                </a:solidFill>
                <a:latin typeface="Palatino Linotype"/>
                <a:ea typeface="Palatino Linotype"/>
                <a:cs typeface="Palatino Linotype"/>
                <a:sym typeface="Palatino Linotype"/>
              </a:endParaRPr>
            </a:p>
          </p:txBody>
        </p:sp>
        <p:cxnSp>
          <p:nvCxnSpPr>
            <p:cNvPr id="164" name="Google Shape;164;p5"/>
            <p:cNvCxnSpPr>
              <a:stCxn id="155" idx="4"/>
              <a:endCxn id="163" idx="0"/>
            </p:cNvCxnSpPr>
            <p:nvPr/>
          </p:nvCxnSpPr>
          <p:spPr>
            <a:xfrm>
              <a:off x="4247023" y="4291762"/>
              <a:ext cx="631200" cy="281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5" name="Google Shape;165;p5"/>
            <p:cNvCxnSpPr>
              <a:stCxn id="155" idx="4"/>
              <a:endCxn id="162" idx="0"/>
            </p:cNvCxnSpPr>
            <p:nvPr/>
          </p:nvCxnSpPr>
          <p:spPr>
            <a:xfrm flipH="1">
              <a:off x="3590023" y="4291762"/>
              <a:ext cx="657000" cy="281100"/>
            </a:xfrm>
            <a:prstGeom prst="straightConnector1">
              <a:avLst/>
            </a:prstGeom>
            <a:noFill/>
            <a:ln w="9525" cap="flat" cmpd="sng">
              <a:solidFill>
                <a:schemeClr val="accent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18</a:t>
            </a:fld>
            <a:endParaRPr lang="en-US"/>
          </a:p>
        </p:txBody>
      </p:sp>
      <p:sp>
        <p:nvSpPr>
          <p:cNvPr id="6" name="Rounded Rectangle 15"/>
          <p:cNvSpPr/>
          <p:nvPr/>
        </p:nvSpPr>
        <p:spPr>
          <a:xfrm>
            <a:off x="6844940" y="1935480"/>
            <a:ext cx="2272935"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2783015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6"/>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5B – Ejer 3</a:t>
            </a:r>
            <a:endParaRPr/>
          </a:p>
        </p:txBody>
      </p:sp>
      <p:sp>
        <p:nvSpPr>
          <p:cNvPr id="171" name="Google Shape;171;p6"/>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a:latin typeface="Consolas"/>
                <a:ea typeface="Consolas"/>
                <a:cs typeface="Consolas"/>
                <a:sym typeface="Consolas"/>
              </a:rPr>
              <a:t>El comportamiento debe ser el mismo anterior.</a:t>
            </a:r>
            <a:endParaRPr/>
          </a:p>
          <a:p>
            <a:pPr marL="0" lvl="0" indent="0" algn="ctr" rtl="0">
              <a:lnSpc>
                <a:spcPct val="100000"/>
              </a:lnSpc>
              <a:spcBef>
                <a:spcPts val="0"/>
              </a:spcBef>
              <a:spcAft>
                <a:spcPts val="0"/>
              </a:spcAft>
              <a:buSzPts val="2100"/>
              <a:buNone/>
            </a:pPr>
            <a:endParaRPr>
              <a:latin typeface="Consolas"/>
              <a:ea typeface="Consolas"/>
              <a:cs typeface="Consolas"/>
              <a:sym typeface="Consolas"/>
            </a:endParaRPr>
          </a:p>
          <a:p>
            <a:pPr marL="0" lvl="0" indent="0" algn="ctr" rtl="0">
              <a:lnSpc>
                <a:spcPct val="100000"/>
              </a:lnSpc>
              <a:spcBef>
                <a:spcPts val="0"/>
              </a:spcBef>
              <a:spcAft>
                <a:spcPts val="0"/>
              </a:spcAft>
              <a:buSzPts val="2100"/>
              <a:buNone/>
            </a:pPr>
            <a:r>
              <a:rPr lang="en-US">
                <a:latin typeface="Consolas"/>
                <a:ea typeface="Consolas"/>
                <a:cs typeface="Consolas"/>
                <a:sym typeface="Consolas"/>
              </a:rPr>
              <a:t>Con debugger verificar que el métodos se ejecuta lazy</a:t>
            </a:r>
            <a:endParaRPr>
              <a:latin typeface="Consolas"/>
              <a:ea typeface="Consolas"/>
              <a:cs typeface="Consolas"/>
              <a:sym typeface="Consolas"/>
            </a:endParaRPr>
          </a:p>
        </p:txBody>
      </p:sp>
      <p:sp>
        <p:nvSpPr>
          <p:cNvPr id="172" name="Google Shape;172;p6"/>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dirty="0" err="1">
                <a:solidFill>
                  <a:schemeClr val="dk1"/>
                </a:solidFill>
              </a:rPr>
              <a:t>Cambiar</a:t>
            </a:r>
            <a:r>
              <a:rPr lang="en-US" sz="2000" dirty="0">
                <a:solidFill>
                  <a:schemeClr val="dk1"/>
                </a:solidFill>
              </a:rPr>
              <a:t> la </a:t>
            </a:r>
            <a:r>
              <a:rPr lang="en-US" sz="2000" dirty="0" err="1">
                <a:solidFill>
                  <a:schemeClr val="dk1"/>
                </a:solidFill>
              </a:rPr>
              <a:t>implementación</a:t>
            </a:r>
            <a:r>
              <a:rPr lang="en-US" sz="2000" dirty="0">
                <a:solidFill>
                  <a:schemeClr val="dk1"/>
                </a:solidFill>
              </a:rPr>
              <a:t> de </a:t>
            </a:r>
            <a:endParaRPr dirty="0"/>
          </a:p>
          <a:p>
            <a:pPr marL="0" lvl="0" indent="0" algn="l" rtl="0">
              <a:spcBef>
                <a:spcPts val="0"/>
              </a:spcBef>
              <a:spcAft>
                <a:spcPts val="0"/>
              </a:spcAft>
              <a:buSzPts val="1800"/>
              <a:buNone/>
            </a:pPr>
            <a:r>
              <a:rPr lang="en-US" sz="2000" dirty="0" err="1">
                <a:solidFill>
                  <a:schemeClr val="dk1"/>
                </a:solidFill>
              </a:rPr>
              <a:t>BinaryTree</a:t>
            </a:r>
            <a:r>
              <a:rPr lang="en-US" sz="2000" dirty="0">
                <a:solidFill>
                  <a:schemeClr val="dk1"/>
                </a:solidFill>
              </a:rPr>
              <a:t> para que no </a:t>
            </a:r>
            <a:r>
              <a:rPr lang="en-US" sz="2000" dirty="0" err="1">
                <a:solidFill>
                  <a:schemeClr val="dk1"/>
                </a:solidFill>
              </a:rPr>
              <a:t>reciba</a:t>
            </a:r>
            <a:r>
              <a:rPr lang="en-US" sz="2000" dirty="0">
                <a:solidFill>
                  <a:schemeClr val="dk1"/>
                </a:solidFill>
              </a:rPr>
              <a:t> un </a:t>
            </a:r>
            <a:r>
              <a:rPr lang="en-US" sz="2000" dirty="0" err="1">
                <a:solidFill>
                  <a:schemeClr val="dk1"/>
                </a:solidFill>
              </a:rPr>
              <a:t>enum</a:t>
            </a:r>
            <a:r>
              <a:rPr lang="en-US" sz="2000" dirty="0">
                <a:solidFill>
                  <a:schemeClr val="dk1"/>
                </a:solidFill>
              </a:rPr>
              <a:t> </a:t>
            </a:r>
            <a:r>
              <a:rPr lang="en-US" sz="2000" dirty="0" err="1">
                <a:solidFill>
                  <a:schemeClr val="dk1"/>
                </a:solidFill>
              </a:rPr>
              <a:t>como</a:t>
            </a:r>
            <a:r>
              <a:rPr lang="en-US" sz="2000" dirty="0">
                <a:solidFill>
                  <a:schemeClr val="dk1"/>
                </a:solidFill>
              </a:rPr>
              <a:t> </a:t>
            </a:r>
            <a:r>
              <a:rPr lang="en-US" sz="2000" dirty="0" err="1">
                <a:solidFill>
                  <a:schemeClr val="dk1"/>
                </a:solidFill>
              </a:rPr>
              <a:t>parámetro</a:t>
            </a:r>
            <a:r>
              <a:rPr lang="en-US" sz="2000" dirty="0">
                <a:solidFill>
                  <a:schemeClr val="dk1"/>
                </a:solidFill>
              </a:rPr>
              <a:t>, </a:t>
            </a:r>
            <a:r>
              <a:rPr lang="en-US" sz="2000" dirty="0" err="1">
                <a:solidFill>
                  <a:schemeClr val="dk1"/>
                </a:solidFill>
              </a:rPr>
              <a:t>sino</a:t>
            </a:r>
            <a:r>
              <a:rPr lang="en-US" sz="2000" dirty="0">
                <a:solidFill>
                  <a:schemeClr val="dk1"/>
                </a:solidFill>
              </a:rPr>
              <a:t> un </a:t>
            </a:r>
            <a:r>
              <a:rPr lang="en-US" sz="2000" dirty="0" err="1">
                <a:solidFill>
                  <a:schemeClr val="dk1"/>
                </a:solidFill>
              </a:rPr>
              <a:t>método</a:t>
            </a:r>
            <a:r>
              <a:rPr lang="en-US" sz="2000" dirty="0">
                <a:solidFill>
                  <a:schemeClr val="dk1"/>
                </a:solidFill>
              </a:rPr>
              <a:t> que se </a:t>
            </a:r>
            <a:r>
              <a:rPr lang="en-US" sz="2000" dirty="0" err="1">
                <a:solidFill>
                  <a:schemeClr val="dk1"/>
                </a:solidFill>
              </a:rPr>
              <a:t>evaluará</a:t>
            </a:r>
            <a:r>
              <a:rPr lang="en-US" sz="2000" dirty="0">
                <a:solidFill>
                  <a:schemeClr val="dk1"/>
                </a:solidFill>
              </a:rPr>
              <a:t> lazy (</a:t>
            </a:r>
            <a:r>
              <a:rPr lang="en-US" sz="2000" dirty="0" err="1">
                <a:solidFill>
                  <a:schemeClr val="dk1"/>
                </a:solidFill>
              </a:rPr>
              <a:t>cuando</a:t>
            </a:r>
            <a:r>
              <a:rPr lang="en-US" sz="2000" dirty="0">
                <a:solidFill>
                  <a:schemeClr val="dk1"/>
                </a:solidFill>
              </a:rPr>
              <a:t> </a:t>
            </a:r>
            <a:r>
              <a:rPr lang="en-US" sz="2000" dirty="0" err="1">
                <a:solidFill>
                  <a:schemeClr val="dk1"/>
                </a:solidFill>
              </a:rPr>
              <a:t>llegue</a:t>
            </a:r>
            <a:r>
              <a:rPr lang="en-US" sz="2000" dirty="0">
                <a:solidFill>
                  <a:schemeClr val="dk1"/>
                </a:solidFill>
              </a:rPr>
              <a:t> el </a:t>
            </a:r>
            <a:r>
              <a:rPr lang="en-US" sz="2000" dirty="0" err="1">
                <a:solidFill>
                  <a:schemeClr val="dk1"/>
                </a:solidFill>
              </a:rPr>
              <a:t>momento</a:t>
            </a:r>
            <a:r>
              <a:rPr lang="en-US" sz="2000" dirty="0">
                <a:solidFill>
                  <a:schemeClr val="dk1"/>
                </a:solidFill>
              </a:rPr>
              <a:t> de saber </a:t>
            </a:r>
            <a:r>
              <a:rPr lang="en-US" sz="2000" dirty="0" err="1">
                <a:solidFill>
                  <a:schemeClr val="dk1"/>
                </a:solidFill>
              </a:rPr>
              <a:t>si</a:t>
            </a:r>
            <a:r>
              <a:rPr lang="en-US" sz="2000" dirty="0">
                <a:solidFill>
                  <a:schemeClr val="dk1"/>
                </a:solidFill>
              </a:rPr>
              <a:t> el </a:t>
            </a:r>
            <a:r>
              <a:rPr lang="en-US" sz="2000" dirty="0" err="1">
                <a:solidFill>
                  <a:schemeClr val="dk1"/>
                </a:solidFill>
              </a:rPr>
              <a:t>nodo</a:t>
            </a:r>
            <a:r>
              <a:rPr lang="en-US" sz="2000" dirty="0">
                <a:solidFill>
                  <a:schemeClr val="dk1"/>
                </a:solidFill>
              </a:rPr>
              <a:t> se </a:t>
            </a:r>
            <a:r>
              <a:rPr lang="en-US" sz="2000" dirty="0" err="1">
                <a:solidFill>
                  <a:schemeClr val="dk1"/>
                </a:solidFill>
              </a:rPr>
              <a:t>debe</a:t>
            </a:r>
            <a:r>
              <a:rPr lang="en-US" sz="2000" dirty="0">
                <a:solidFill>
                  <a:schemeClr val="dk1"/>
                </a:solidFill>
              </a:rPr>
              <a:t> </a:t>
            </a:r>
            <a:r>
              <a:rPr lang="en-US" sz="2000" dirty="0" err="1">
                <a:solidFill>
                  <a:schemeClr val="dk1"/>
                </a:solidFill>
              </a:rPr>
              <a:t>generar</a:t>
            </a:r>
            <a:r>
              <a:rPr lang="en-US" sz="2000" dirty="0">
                <a:solidFill>
                  <a:schemeClr val="dk1"/>
                </a:solidFill>
              </a:rPr>
              <a:t> </a:t>
            </a:r>
            <a:r>
              <a:rPr lang="en-US" sz="2000" dirty="0" err="1">
                <a:solidFill>
                  <a:schemeClr val="dk1"/>
                </a:solidFill>
              </a:rPr>
              <a:t>como</a:t>
            </a:r>
            <a:r>
              <a:rPr lang="en-US" sz="2000" dirty="0">
                <a:solidFill>
                  <a:schemeClr val="dk1"/>
                </a:solidFill>
              </a:rPr>
              <a:t> null o no).</a:t>
            </a:r>
          </a:p>
          <a:p>
            <a:pPr marL="0" lvl="0" indent="0" algn="l" rtl="0">
              <a:spcBef>
                <a:spcPts val="0"/>
              </a:spcBef>
              <a:spcAft>
                <a:spcPts val="0"/>
              </a:spcAft>
              <a:buSzPts val="1800"/>
              <a:buNone/>
            </a:pPr>
            <a:endParaRPr lang="en-US" sz="2000" dirty="0">
              <a:solidFill>
                <a:schemeClr val="dk1"/>
              </a:solidFill>
            </a:endParaRPr>
          </a:p>
          <a:p>
            <a:pPr marL="114300" indent="0">
              <a:buNone/>
            </a:pPr>
            <a:r>
              <a:rPr lang="it-IT" sz="2000" dirty="0">
                <a:solidFill>
                  <a:schemeClr val="tx1"/>
                </a:solidFill>
              </a:rPr>
              <a:t>Testearlo con </a:t>
            </a:r>
          </a:p>
          <a:p>
            <a:r>
              <a:rPr lang="it-IT" sz="2000" dirty="0">
                <a:solidFill>
                  <a:schemeClr val="tx1"/>
                </a:solidFill>
              </a:rPr>
              <a:t>data_empty</a:t>
            </a:r>
          </a:p>
          <a:p>
            <a:r>
              <a:rPr lang="it-IT" sz="2000" dirty="0">
                <a:solidFill>
                  <a:schemeClr val="tx1"/>
                </a:solidFill>
              </a:rPr>
              <a:t>data0_1</a:t>
            </a:r>
          </a:p>
          <a:p>
            <a:r>
              <a:rPr lang="it-IT" sz="2000" dirty="0">
                <a:solidFill>
                  <a:schemeClr val="tx1"/>
                </a:solidFill>
              </a:rPr>
              <a:t>data_1</a:t>
            </a:r>
          </a:p>
          <a:p>
            <a:endParaRPr dirty="0"/>
          </a:p>
        </p:txBody>
      </p:sp>
      <p:sp>
        <p:nvSpPr>
          <p:cNvPr id="173" name="Google Shape;173;p6"/>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180</a:t>
            </a:fld>
            <a:endParaRPr sz="1000" b="0" i="0" u="none" strike="noStrike" cap="none">
              <a:solidFill>
                <a:srgbClr val="FFFFFF"/>
              </a:solidFill>
              <a:latin typeface="Roboto"/>
              <a:ea typeface="Roboto"/>
              <a:cs typeface="Roboto"/>
              <a:sym typeface="Roboto"/>
            </a:endParaRPr>
          </a:p>
        </p:txBody>
      </p:sp>
      <p:pic>
        <p:nvPicPr>
          <p:cNvPr id="174" name="Google Shape;174;p6"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181</a:t>
            </a:fld>
            <a:endParaRPr lang="en-US" dirty="0"/>
          </a:p>
        </p:txBody>
      </p:sp>
    </p:spTree>
    <p:extLst>
      <p:ext uri="{BB962C8B-B14F-4D97-AF65-F5344CB8AC3E}">
        <p14:creationId xmlns:p14="http://schemas.microsoft.com/office/powerpoint/2010/main" val="2426743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lnSpcReduction="10000"/>
          </a:bodyPr>
          <a:lstStyle/>
          <a:p>
            <a:pPr marL="0" indent="0">
              <a:buNone/>
            </a:pPr>
            <a:r>
              <a:rPr lang="es-AR" dirty="0"/>
              <a:t>Definición</a:t>
            </a:r>
          </a:p>
          <a:p>
            <a:pPr marL="0" indent="0" algn="just">
              <a:buNone/>
            </a:pPr>
            <a:r>
              <a:rPr lang="es-AR" dirty="0"/>
              <a:t>	</a:t>
            </a:r>
            <a:r>
              <a:rPr lang="es-AR" dirty="0">
                <a:solidFill>
                  <a:srgbClr val="00B050"/>
                </a:solidFill>
              </a:rPr>
              <a:t>Un árbol binario es completo (complete)</a:t>
            </a:r>
            <a:r>
              <a:rPr lang="es-AR" dirty="0"/>
              <a:t> si todos los niveles, excepto posiblemente el último, tiene todos los nodos posibles y  el último nivel tiene los nodos lo más a la izquierda posible.</a:t>
            </a:r>
          </a:p>
          <a:p>
            <a:pPr marL="0" indent="0">
              <a:buNone/>
            </a:pPr>
            <a:endParaRPr lang="es-AR" dirty="0"/>
          </a:p>
          <a:p>
            <a:pPr marL="0" indent="0">
              <a:buNone/>
            </a:pPr>
            <a:endParaRPr lang="es-AR" dirty="0"/>
          </a:p>
          <a:p>
            <a:pPr marL="0" indent="0">
              <a:buNone/>
            </a:pPr>
            <a:r>
              <a:rPr lang="es-AR" dirty="0"/>
              <a:t>Definición</a:t>
            </a:r>
          </a:p>
          <a:p>
            <a:pPr marL="0" indent="0" algn="just">
              <a:buNone/>
            </a:pPr>
            <a:r>
              <a:rPr lang="es-AR" dirty="0"/>
              <a:t>	</a:t>
            </a:r>
            <a:r>
              <a:rPr lang="es-AR" dirty="0">
                <a:solidFill>
                  <a:srgbClr val="00B050"/>
                </a:solidFill>
              </a:rPr>
              <a:t>Un árbol binario está lleno (full) </a:t>
            </a:r>
            <a:r>
              <a:rPr lang="es-AR" dirty="0"/>
              <a:t>si todos los niveles, tiene todos los nodos  posibles.</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182</a:t>
            </a:fld>
            <a:endParaRPr lang="en-US"/>
          </a:p>
        </p:txBody>
      </p:sp>
    </p:spTree>
    <p:extLst>
      <p:ext uri="{BB962C8B-B14F-4D97-AF65-F5344CB8AC3E}">
        <p14:creationId xmlns:p14="http://schemas.microsoft.com/office/powerpoint/2010/main" val="803089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just">
              <a:buNone/>
            </a:pPr>
            <a:r>
              <a:rPr lang="en-US" b="1" dirty="0"/>
              <a:t>Este </a:t>
            </a:r>
            <a:r>
              <a:rPr lang="en-US" b="1" dirty="0" err="1"/>
              <a:t>árbol</a:t>
            </a:r>
            <a:r>
              <a:rPr lang="en-US" b="1" dirty="0"/>
              <a:t> </a:t>
            </a:r>
            <a:r>
              <a:rPr lang="en-US" b="1" dirty="0" err="1"/>
              <a:t>está</a:t>
            </a:r>
            <a:r>
              <a:rPr lang="en-US" b="1" dirty="0"/>
              <a:t> </a:t>
            </a:r>
            <a:r>
              <a:rPr lang="en-US" b="1" dirty="0" err="1"/>
              <a:t>completo</a:t>
            </a:r>
            <a:r>
              <a:rPr lang="en-US" b="1" dirty="0"/>
              <a:t>?</a:t>
            </a:r>
          </a:p>
          <a:p>
            <a:pPr marL="0" indent="0" algn="just">
              <a:buNone/>
            </a:pPr>
            <a:r>
              <a:rPr lang="en-US" b="1" dirty="0" err="1"/>
              <a:t>Está</a:t>
            </a:r>
            <a:r>
              <a:rPr lang="en-US" b="1" dirty="0"/>
              <a:t> </a:t>
            </a:r>
            <a:r>
              <a:rPr lang="en-US" b="1" dirty="0" err="1"/>
              <a:t>lleno</a:t>
            </a:r>
            <a:r>
              <a:rPr lang="en-US" b="1" dirty="0"/>
              <a:t>?</a:t>
            </a:r>
          </a:p>
          <a:p>
            <a:pPr marL="0" indent="0" algn="just">
              <a:buNone/>
            </a:pPr>
            <a:endParaRPr lang="en-US" dirty="0"/>
          </a:p>
          <a:p>
            <a:pPr marL="0" indent="0" algn="just">
              <a:buNone/>
            </a:pPr>
            <a:endParaRPr lang="en-US" dirty="0"/>
          </a:p>
          <a:p>
            <a:pPr marL="0" indent="0">
              <a:buNone/>
            </a:pPr>
            <a:endParaRPr lang="en-US" sz="1900" b="1" dirty="0"/>
          </a:p>
          <a:p>
            <a:pPr marL="0" indent="0" algn="just">
              <a:buNone/>
            </a:pPr>
            <a:r>
              <a:rPr lang="en-US" sz="1900" dirty="0"/>
              <a:t> </a:t>
            </a:r>
          </a:p>
          <a:p>
            <a:pPr marL="0" indent="0" algn="just">
              <a:buNone/>
            </a:pPr>
            <a:endParaRPr lang="en-US"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183</a:t>
            </a:fld>
            <a:endParaRPr lang="en-US"/>
          </a:p>
        </p:txBody>
      </p:sp>
      <p:grpSp>
        <p:nvGrpSpPr>
          <p:cNvPr id="6" name="Grupo 5"/>
          <p:cNvGrpSpPr/>
          <p:nvPr/>
        </p:nvGrpSpPr>
        <p:grpSpPr>
          <a:xfrm>
            <a:off x="3827415" y="1967837"/>
            <a:ext cx="4656978" cy="2523625"/>
            <a:chOff x="2195723" y="2458838"/>
            <a:chExt cx="5304975" cy="3157157"/>
          </a:xfrm>
        </p:grpSpPr>
        <p:sp>
          <p:nvSpPr>
            <p:cNvPr id="7"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8" name="Straight Arrow Connector 9"/>
            <p:cNvCxnSpPr>
              <a:stCxn id="10" idx="6"/>
              <a:endCxn id="14" idx="0"/>
            </p:cNvCxnSpPr>
            <p:nvPr/>
          </p:nvCxnSpPr>
          <p:spPr>
            <a:xfrm>
              <a:off x="2894520" y="3514512"/>
              <a:ext cx="1352504" cy="4154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11"/>
            <p:cNvSpPr/>
            <p:nvPr/>
          </p:nvSpPr>
          <p:spPr>
            <a:xfrm>
              <a:off x="2195723"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1"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12" name="Straight Arrow Connector 13"/>
            <p:cNvCxnSpPr>
              <a:stCxn id="7" idx="6"/>
              <a:endCxn id="11"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4"/>
            <p:cNvCxnSpPr>
              <a:stCxn id="7" idx="2"/>
              <a:endCxn id="10"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5"/>
            <p:cNvSpPr/>
            <p:nvPr/>
          </p:nvSpPr>
          <p:spPr>
            <a:xfrm>
              <a:off x="3897625" y="3929953"/>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5" name="Oval 7"/>
            <p:cNvSpPr/>
            <p:nvPr/>
          </p:nvSpPr>
          <p:spPr>
            <a:xfrm>
              <a:off x="3649533" y="5241605"/>
              <a:ext cx="754628" cy="37439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3.5</a:t>
              </a:r>
              <a:endParaRPr lang="es-AR" sz="1400" dirty="0"/>
            </a:p>
          </p:txBody>
        </p:sp>
        <p:cxnSp>
          <p:nvCxnSpPr>
            <p:cNvPr id="16" name="Straight Arrow Connector 9"/>
            <p:cNvCxnSpPr>
              <a:stCxn id="17" idx="4"/>
              <a:endCxn id="15" idx="0"/>
            </p:cNvCxnSpPr>
            <p:nvPr/>
          </p:nvCxnSpPr>
          <p:spPr>
            <a:xfrm>
              <a:off x="3589980" y="4984254"/>
              <a:ext cx="436867" cy="2573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1"/>
            <p:cNvSpPr/>
            <p:nvPr/>
          </p:nvSpPr>
          <p:spPr>
            <a:xfrm>
              <a:off x="3212666" y="4572835"/>
              <a:ext cx="754628" cy="41141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9" name="Oval 12"/>
            <p:cNvSpPr/>
            <p:nvPr/>
          </p:nvSpPr>
          <p:spPr>
            <a:xfrm>
              <a:off x="4528778" y="457283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20" name="Straight Arrow Connector 13"/>
            <p:cNvCxnSpPr>
              <a:stCxn id="14" idx="4"/>
              <a:endCxn id="19" idx="0"/>
            </p:cNvCxnSpPr>
            <p:nvPr/>
          </p:nvCxnSpPr>
          <p:spPr>
            <a:xfrm>
              <a:off x="4247024" y="4291762"/>
              <a:ext cx="631153"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4"/>
            <p:cNvCxnSpPr>
              <a:stCxn id="14" idx="4"/>
              <a:endCxn id="17" idx="0"/>
            </p:cNvCxnSpPr>
            <p:nvPr/>
          </p:nvCxnSpPr>
          <p:spPr>
            <a:xfrm flipH="1">
              <a:off x="3589980" y="4291762"/>
              <a:ext cx="657044" cy="281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23120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fontScale="85000" lnSpcReduction="20000"/>
          </a:bodyPr>
          <a:lstStyle/>
          <a:p>
            <a:pPr marL="0" indent="0" algn="just">
              <a:buNone/>
            </a:pPr>
            <a:r>
              <a:rPr lang="en-US" b="1" dirty="0"/>
              <a:t>Este </a:t>
            </a:r>
            <a:r>
              <a:rPr lang="en-US" b="1" dirty="0" err="1"/>
              <a:t>árbol</a:t>
            </a:r>
            <a:r>
              <a:rPr lang="en-US" b="1" dirty="0"/>
              <a:t> </a:t>
            </a:r>
            <a:r>
              <a:rPr lang="en-US" b="1" dirty="0" err="1"/>
              <a:t>está</a:t>
            </a:r>
            <a:r>
              <a:rPr lang="en-US" b="1" dirty="0"/>
              <a:t> </a:t>
            </a:r>
            <a:r>
              <a:rPr lang="en-US" b="1" dirty="0" err="1"/>
              <a:t>completo</a:t>
            </a:r>
            <a:r>
              <a:rPr lang="en-US" b="1" dirty="0"/>
              <a:t>?</a:t>
            </a:r>
          </a:p>
          <a:p>
            <a:pPr marL="0" indent="0" algn="just">
              <a:buNone/>
            </a:pPr>
            <a:r>
              <a:rPr lang="en-US" b="1" dirty="0" err="1"/>
              <a:t>Está</a:t>
            </a:r>
            <a:r>
              <a:rPr lang="en-US" b="1" dirty="0"/>
              <a:t> </a:t>
            </a:r>
            <a:r>
              <a:rPr lang="en-US" b="1" dirty="0" err="1"/>
              <a:t>lleno</a:t>
            </a:r>
            <a:r>
              <a:rPr lang="en-US" b="1" dirty="0"/>
              <a:t>?</a:t>
            </a:r>
          </a:p>
          <a:p>
            <a:pPr marL="0" indent="0" algn="just">
              <a:buNone/>
            </a:pPr>
            <a:endParaRPr lang="en-US" dirty="0"/>
          </a:p>
          <a:p>
            <a:pPr marL="0" indent="0" algn="just">
              <a:buNone/>
            </a:pPr>
            <a:endParaRPr lang="en-US" dirty="0"/>
          </a:p>
          <a:p>
            <a:pPr marL="0" indent="0" algn="just">
              <a:buNone/>
            </a:pPr>
            <a:r>
              <a:rPr lang="en-US" b="1" dirty="0"/>
              <a:t>Este </a:t>
            </a:r>
            <a:r>
              <a:rPr lang="en-US" b="1" dirty="0" err="1"/>
              <a:t>árbol</a:t>
            </a:r>
            <a:r>
              <a:rPr lang="en-US" b="1" dirty="0"/>
              <a:t> </a:t>
            </a:r>
            <a:r>
              <a:rPr lang="en-US" b="1" dirty="0" err="1"/>
              <a:t>está</a:t>
            </a:r>
            <a:r>
              <a:rPr lang="en-US" b="1" dirty="0"/>
              <a:t> </a:t>
            </a:r>
            <a:r>
              <a:rPr lang="en-US" b="1" dirty="0" err="1"/>
              <a:t>completo</a:t>
            </a:r>
            <a:r>
              <a:rPr lang="en-US" b="1" dirty="0"/>
              <a:t>?</a:t>
            </a:r>
          </a:p>
          <a:p>
            <a:pPr marL="0" indent="0" algn="just">
              <a:buNone/>
            </a:pPr>
            <a:r>
              <a:rPr lang="en-US" b="1" dirty="0" err="1"/>
              <a:t>Está</a:t>
            </a:r>
            <a:r>
              <a:rPr lang="en-US" b="1" dirty="0"/>
              <a:t> </a:t>
            </a:r>
            <a:r>
              <a:rPr lang="en-US" b="1" dirty="0" err="1"/>
              <a:t>lleno</a:t>
            </a:r>
            <a:r>
              <a:rPr lang="en-US" b="1" dirty="0"/>
              <a:t>?</a:t>
            </a:r>
          </a:p>
          <a:p>
            <a:pPr marL="0" indent="0" algn="just">
              <a:buNone/>
            </a:pPr>
            <a:endParaRPr lang="en-US" dirty="0"/>
          </a:p>
          <a:p>
            <a:pPr marL="0" indent="0" algn="just">
              <a:buNone/>
            </a:pPr>
            <a:endParaRPr lang="en-US" dirty="0"/>
          </a:p>
          <a:p>
            <a:pPr marL="0" indent="0" algn="just">
              <a:buNone/>
            </a:pPr>
            <a:r>
              <a:rPr lang="en-US" b="1" dirty="0"/>
              <a:t>Este </a:t>
            </a:r>
            <a:r>
              <a:rPr lang="en-US" b="1" dirty="0" err="1"/>
              <a:t>árbol</a:t>
            </a:r>
            <a:r>
              <a:rPr lang="en-US" b="1" dirty="0"/>
              <a:t> </a:t>
            </a:r>
            <a:r>
              <a:rPr lang="en-US" b="1" dirty="0" err="1"/>
              <a:t>está</a:t>
            </a:r>
            <a:r>
              <a:rPr lang="en-US" b="1" dirty="0"/>
              <a:t> </a:t>
            </a:r>
            <a:r>
              <a:rPr lang="en-US" b="1" dirty="0" err="1"/>
              <a:t>completo</a:t>
            </a:r>
            <a:r>
              <a:rPr lang="en-US" b="1" dirty="0"/>
              <a:t>?</a:t>
            </a:r>
          </a:p>
          <a:p>
            <a:pPr marL="0" indent="0" algn="just">
              <a:buNone/>
            </a:pPr>
            <a:r>
              <a:rPr lang="en-US" b="1" dirty="0" err="1"/>
              <a:t>Está</a:t>
            </a:r>
            <a:r>
              <a:rPr lang="en-US" b="1" dirty="0"/>
              <a:t> </a:t>
            </a:r>
            <a:r>
              <a:rPr lang="en-US" b="1" dirty="0" err="1"/>
              <a:t>lleno</a:t>
            </a:r>
            <a:r>
              <a:rPr lang="en-US" b="1" dirty="0"/>
              <a:t>?</a:t>
            </a:r>
          </a:p>
          <a:p>
            <a:pPr marL="0" indent="0">
              <a:buNone/>
            </a:pPr>
            <a:endParaRPr lang="en-US" b="1" dirty="0"/>
          </a:p>
          <a:p>
            <a:pPr marL="0" indent="0" algn="just">
              <a:buNone/>
            </a:pPr>
            <a:r>
              <a:rPr lang="en-US" dirty="0"/>
              <a:t> </a:t>
            </a:r>
          </a:p>
          <a:p>
            <a:pPr marL="0" indent="0" algn="just">
              <a:buNone/>
            </a:pPr>
            <a:endParaRPr lang="en-US"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184</a:t>
            </a:fld>
            <a:endParaRPr lang="en-US"/>
          </a:p>
        </p:txBody>
      </p:sp>
      <p:grpSp>
        <p:nvGrpSpPr>
          <p:cNvPr id="6" name="Grupo 5"/>
          <p:cNvGrpSpPr/>
          <p:nvPr/>
        </p:nvGrpSpPr>
        <p:grpSpPr>
          <a:xfrm>
            <a:off x="3766242" y="1629294"/>
            <a:ext cx="4718152" cy="988441"/>
            <a:chOff x="2195723" y="2458838"/>
            <a:chExt cx="5304975" cy="1236579"/>
          </a:xfrm>
        </p:grpSpPr>
        <p:sp>
          <p:nvSpPr>
            <p:cNvPr id="7"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9"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Oval 11"/>
            <p:cNvSpPr/>
            <p:nvPr/>
          </p:nvSpPr>
          <p:spPr>
            <a:xfrm>
              <a:off x="2195723" y="3333607"/>
              <a:ext cx="698797" cy="36181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1"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12" name="Straight Arrow Connector 13"/>
            <p:cNvCxnSpPr>
              <a:stCxn id="7" idx="6"/>
              <a:endCxn id="11"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4"/>
            <p:cNvCxnSpPr>
              <a:stCxn id="7" idx="2"/>
              <a:endCxn id="10"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2" name="Grupo 21"/>
          <p:cNvGrpSpPr/>
          <p:nvPr/>
        </p:nvGrpSpPr>
        <p:grpSpPr>
          <a:xfrm>
            <a:off x="4929714" y="3223094"/>
            <a:ext cx="2389662" cy="988440"/>
            <a:chOff x="4778526" y="2458838"/>
            <a:chExt cx="2722172" cy="1236578"/>
          </a:xfrm>
        </p:grpSpPr>
        <p:sp>
          <p:nvSpPr>
            <p:cNvPr id="23"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4"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12"/>
            <p:cNvSpPr/>
            <p:nvPr/>
          </p:nvSpPr>
          <p:spPr>
            <a:xfrm>
              <a:off x="6801901" y="3333607"/>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a:t>
              </a:r>
              <a:endParaRPr lang="es-AR" sz="1400" dirty="0"/>
            </a:p>
          </p:txBody>
        </p:sp>
        <p:cxnSp>
          <p:nvCxnSpPr>
            <p:cNvPr id="27" name="Straight Arrow Connector 13"/>
            <p:cNvCxnSpPr>
              <a:stCxn id="23" idx="6"/>
              <a:endCxn id="26" idx="1"/>
            </p:cNvCxnSpPr>
            <p:nvPr/>
          </p:nvCxnSpPr>
          <p:spPr>
            <a:xfrm>
              <a:off x="5477323" y="2864890"/>
              <a:ext cx="1426914"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29" name="Grupo 28"/>
          <p:cNvGrpSpPr/>
          <p:nvPr/>
        </p:nvGrpSpPr>
        <p:grpSpPr>
          <a:xfrm>
            <a:off x="2848042" y="4701075"/>
            <a:ext cx="2897363" cy="988441"/>
            <a:chOff x="2195723" y="2458838"/>
            <a:chExt cx="3300518" cy="1236579"/>
          </a:xfrm>
        </p:grpSpPr>
        <p:sp>
          <p:nvSpPr>
            <p:cNvPr id="30" name="Oval 5"/>
            <p:cNvSpPr/>
            <p:nvPr/>
          </p:nvSpPr>
          <p:spPr>
            <a:xfrm>
              <a:off x="4778526" y="2683985"/>
              <a:ext cx="698797" cy="361809"/>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31" name="Straight Arrow Connector 10"/>
            <p:cNvCxnSpPr/>
            <p:nvPr/>
          </p:nvCxnSpPr>
          <p:spPr>
            <a:xfrm flipH="1">
              <a:off x="5188593" y="2458838"/>
              <a:ext cx="307648" cy="203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11"/>
            <p:cNvSpPr/>
            <p:nvPr/>
          </p:nvSpPr>
          <p:spPr>
            <a:xfrm>
              <a:off x="2195723" y="3333607"/>
              <a:ext cx="698797" cy="361810"/>
            </a:xfrm>
            <a:prstGeom prst="ellipse">
              <a:avLst/>
            </a:prstGeom>
            <a:solidFill>
              <a:schemeClr val="accent1">
                <a:lumMod val="60000"/>
                <a:lumOff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cxnSp>
          <p:nvCxnSpPr>
            <p:cNvPr id="35" name="Straight Arrow Connector 14"/>
            <p:cNvCxnSpPr>
              <a:stCxn id="30" idx="2"/>
              <a:endCxn id="32" idx="7"/>
            </p:cNvCxnSpPr>
            <p:nvPr/>
          </p:nvCxnSpPr>
          <p:spPr>
            <a:xfrm flipH="1">
              <a:off x="2792184" y="2864890"/>
              <a:ext cx="1986342" cy="5217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8831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La estrategia de serializar a disco generó un árbol de qué tipo respecto al concepto de completitud/lleno?</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185</a:t>
            </a:fld>
            <a:endParaRPr lang="en-US"/>
          </a:p>
        </p:txBody>
      </p:sp>
    </p:spTree>
    <p:extLst>
      <p:ext uri="{BB962C8B-B14F-4D97-AF65-F5344CB8AC3E}">
        <p14:creationId xmlns:p14="http://schemas.microsoft.com/office/powerpoint/2010/main" val="1388538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5B – </a:t>
            </a:r>
            <a:r>
              <a:rPr lang="es-419" dirty="0" err="1"/>
              <a:t>Ejer</a:t>
            </a:r>
            <a:r>
              <a:rPr lang="es-419" dirty="0"/>
              <a:t> 4</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Agregar</a:t>
            </a:r>
            <a:r>
              <a:rPr lang="en-US" sz="2000" dirty="0">
                <a:solidFill>
                  <a:schemeClr val="tx1"/>
                </a:solidFill>
              </a:rPr>
              <a:t> el </a:t>
            </a:r>
            <a:r>
              <a:rPr lang="en-US" sz="2000" dirty="0" err="1">
                <a:solidFill>
                  <a:schemeClr val="tx1"/>
                </a:solidFill>
              </a:rPr>
              <a:t>método</a:t>
            </a:r>
            <a:endParaRPr lang="en-US" sz="2000" dirty="0">
              <a:solidFill>
                <a:schemeClr val="tx1"/>
              </a:solidFill>
            </a:endParaRPr>
          </a:p>
          <a:p>
            <a:pPr marL="0" indent="0">
              <a:buNone/>
            </a:pPr>
            <a:r>
              <a:rPr lang="en-US" sz="2000" dirty="0" err="1">
                <a:solidFill>
                  <a:schemeClr val="tx1"/>
                </a:solidFill>
              </a:rPr>
              <a:t>toFile</a:t>
            </a:r>
            <a:r>
              <a:rPr lang="en-US" sz="2000" dirty="0">
                <a:solidFill>
                  <a:schemeClr val="tx1"/>
                </a:solidFill>
              </a:rPr>
              <a:t>(“filename”)</a:t>
            </a:r>
          </a:p>
          <a:p>
            <a:pPr marL="0" indent="0">
              <a:buNone/>
            </a:pPr>
            <a:endParaRPr lang="en-US" sz="2000" dirty="0">
              <a:solidFill>
                <a:schemeClr val="tx1"/>
              </a:solidFill>
            </a:endParaRPr>
          </a:p>
          <a:p>
            <a:pPr marL="0" indent="0">
              <a:buNone/>
            </a:pPr>
            <a:r>
              <a:rPr lang="en-US" sz="2000" dirty="0">
                <a:solidFill>
                  <a:schemeClr val="tx1"/>
                </a:solidFill>
              </a:rPr>
              <a:t>Que </a:t>
            </a:r>
            <a:r>
              <a:rPr lang="en-US" sz="2000" dirty="0" err="1">
                <a:solidFill>
                  <a:schemeClr val="tx1"/>
                </a:solidFill>
              </a:rPr>
              <a:t>toma</a:t>
            </a:r>
            <a:r>
              <a:rPr lang="en-US" sz="2000" dirty="0">
                <a:solidFill>
                  <a:schemeClr val="tx1"/>
                </a:solidFill>
              </a:rPr>
              <a:t> un </a:t>
            </a:r>
            <a:r>
              <a:rPr lang="en-US" sz="2000" dirty="0" err="1">
                <a:solidFill>
                  <a:schemeClr val="tx1"/>
                </a:solidFill>
              </a:rPr>
              <a:t>árbol</a:t>
            </a:r>
            <a:r>
              <a:rPr lang="en-US" sz="2000" dirty="0">
                <a:solidFill>
                  <a:schemeClr val="tx1"/>
                </a:solidFill>
              </a:rPr>
              <a:t> y lo </a:t>
            </a:r>
            <a:r>
              <a:rPr lang="en-US" sz="2000" dirty="0" err="1">
                <a:solidFill>
                  <a:schemeClr val="tx1"/>
                </a:solidFill>
              </a:rPr>
              <a:t>almacena</a:t>
            </a:r>
            <a:r>
              <a:rPr lang="en-US" sz="2000" dirty="0">
                <a:solidFill>
                  <a:schemeClr val="tx1"/>
                </a:solidFill>
              </a:rPr>
              <a:t> </a:t>
            </a:r>
            <a:r>
              <a:rPr lang="en-US" sz="2000" dirty="0" err="1">
                <a:solidFill>
                  <a:schemeClr val="tx1"/>
                </a:solidFill>
              </a:rPr>
              <a:t>en</a:t>
            </a:r>
            <a:r>
              <a:rPr lang="en-US" sz="2000" dirty="0">
                <a:solidFill>
                  <a:schemeClr val="tx1"/>
                </a:solidFill>
              </a:rPr>
              <a:t> un </a:t>
            </a:r>
            <a:r>
              <a:rPr lang="en-US" sz="2000" dirty="0" err="1">
                <a:solidFill>
                  <a:schemeClr val="tx1"/>
                </a:solidFill>
              </a:rPr>
              <a:t>archivo</a:t>
            </a:r>
            <a:r>
              <a:rPr lang="en-US" sz="2000" dirty="0">
                <a:solidFill>
                  <a:schemeClr val="tx1"/>
                </a:solidFill>
              </a:rPr>
              <a:t> con la </a:t>
            </a:r>
            <a:r>
              <a:rPr lang="en-US" sz="2000" dirty="0" err="1">
                <a:solidFill>
                  <a:schemeClr val="tx1"/>
                </a:solidFill>
              </a:rPr>
              <a:t>estrategia</a:t>
            </a:r>
            <a:r>
              <a:rPr lang="en-US" sz="2000" dirty="0">
                <a:solidFill>
                  <a:schemeClr val="tx1"/>
                </a:solidFill>
              </a:rPr>
              <a:t> anterior. </a:t>
            </a:r>
          </a:p>
          <a:p>
            <a:pPr marL="0" indent="0">
              <a:buNone/>
            </a:pPr>
            <a:endParaRPr lang="en-US" sz="2000" dirty="0">
              <a:solidFill>
                <a:schemeClr val="tx1"/>
              </a:solidFill>
            </a:endParaRPr>
          </a:p>
          <a:p>
            <a:pPr marL="0" indent="0">
              <a:buNone/>
            </a:pPr>
            <a:r>
              <a:rPr lang="en-US" sz="2000" dirty="0" err="1">
                <a:solidFill>
                  <a:schemeClr val="tx1"/>
                </a:solidFill>
              </a:rPr>
              <a:t>Probarlo</a:t>
            </a:r>
            <a:r>
              <a:rPr lang="en-US" sz="2000" dirty="0">
                <a:solidFill>
                  <a:schemeClr val="tx1"/>
                </a:solidFill>
              </a:rPr>
              <a:t> </a:t>
            </a:r>
            <a:r>
              <a:rPr lang="en-US" sz="2000" dirty="0" err="1">
                <a:solidFill>
                  <a:schemeClr val="tx1"/>
                </a:solidFill>
              </a:rPr>
              <a:t>leyendo</a:t>
            </a:r>
            <a:r>
              <a:rPr lang="en-US" sz="2000" dirty="0">
                <a:solidFill>
                  <a:schemeClr val="tx1"/>
                </a:solidFill>
              </a:rPr>
              <a:t> el </a:t>
            </a:r>
            <a:r>
              <a:rPr lang="en-US" sz="2000" dirty="0" err="1">
                <a:solidFill>
                  <a:schemeClr val="tx1"/>
                </a:solidFill>
              </a:rPr>
              <a:t>árbol</a:t>
            </a:r>
            <a:r>
              <a:rPr lang="en-US" sz="2000" dirty="0">
                <a:solidFill>
                  <a:schemeClr val="tx1"/>
                </a:solidFill>
              </a:rPr>
              <a:t> </a:t>
            </a:r>
            <a:r>
              <a:rPr lang="en-US" sz="2000" dirty="0" err="1">
                <a:solidFill>
                  <a:schemeClr val="tx1"/>
                </a:solidFill>
              </a:rPr>
              <a:t>desde</a:t>
            </a:r>
            <a:r>
              <a:rPr lang="en-US" sz="2000" dirty="0">
                <a:solidFill>
                  <a:schemeClr val="tx1"/>
                </a:solidFill>
              </a:rPr>
              <a:t> data1 y </a:t>
            </a:r>
            <a:r>
              <a:rPr lang="en-US" sz="2000" dirty="0" err="1">
                <a:solidFill>
                  <a:schemeClr val="tx1"/>
                </a:solidFill>
              </a:rPr>
              <a:t>generar</a:t>
            </a:r>
            <a:r>
              <a:rPr lang="en-US" sz="2000" dirty="0">
                <a:solidFill>
                  <a:schemeClr val="tx1"/>
                </a:solidFill>
              </a:rPr>
              <a:t> un </a:t>
            </a:r>
            <a:r>
              <a:rPr lang="en-US" sz="2000" dirty="0" err="1">
                <a:solidFill>
                  <a:schemeClr val="tx1"/>
                </a:solidFill>
              </a:rPr>
              <a:t>archivo</a:t>
            </a:r>
            <a:r>
              <a:rPr lang="en-US" sz="2000" dirty="0">
                <a:solidFill>
                  <a:schemeClr val="tx1"/>
                </a:solidFill>
              </a:rPr>
              <a:t>. </a:t>
            </a:r>
            <a:r>
              <a:rPr lang="en-US" sz="2000" dirty="0" err="1">
                <a:solidFill>
                  <a:schemeClr val="tx1"/>
                </a:solidFill>
              </a:rPr>
              <a:t>Verificar</a:t>
            </a:r>
            <a:r>
              <a:rPr lang="en-US" sz="2000" dirty="0">
                <a:solidFill>
                  <a:schemeClr val="tx1"/>
                </a:solidFill>
              </a:rPr>
              <a:t> que las </a:t>
            </a:r>
            <a:r>
              <a:rPr lang="en-US" sz="2000" dirty="0" err="1">
                <a:solidFill>
                  <a:schemeClr val="tx1"/>
                </a:solidFill>
              </a:rPr>
              <a:t>salidas</a:t>
            </a:r>
            <a:r>
              <a:rPr lang="en-US" sz="2000" dirty="0">
                <a:solidFill>
                  <a:schemeClr val="tx1"/>
                </a:solidFill>
              </a:rPr>
              <a:t> son las </a:t>
            </a:r>
            <a:r>
              <a:rPr lang="en-US" sz="2000" dirty="0" err="1">
                <a:solidFill>
                  <a:schemeClr val="tx1"/>
                </a:solidFill>
              </a:rPr>
              <a:t>mismas</a:t>
            </a:r>
            <a:r>
              <a:rPr lang="en-US" sz="2000" dirty="0">
                <a:solidFill>
                  <a:schemeClr val="tx1"/>
                </a:solidFill>
              </a:rPr>
              <a:t> </a:t>
            </a:r>
            <a:r>
              <a:rPr lang="en-US" sz="2000" dirty="0" err="1">
                <a:solidFill>
                  <a:schemeClr val="tx1"/>
                </a:solidFill>
              </a:rPr>
              <a:t>excepto</a:t>
            </a:r>
            <a:r>
              <a:rPr lang="en-US" sz="2000" dirty="0">
                <a:solidFill>
                  <a:schemeClr val="tx1"/>
                </a:solidFill>
              </a:rPr>
              <a:t> </a:t>
            </a:r>
            <a:r>
              <a:rPr lang="en-US" sz="2000" dirty="0" err="1">
                <a:solidFill>
                  <a:schemeClr val="tx1"/>
                </a:solidFill>
              </a:rPr>
              <a:t>quizas</a:t>
            </a:r>
            <a:r>
              <a:rPr lang="en-US" sz="2000" dirty="0">
                <a:solidFill>
                  <a:schemeClr val="tx1"/>
                </a:solidFill>
              </a:rPr>
              <a:t> </a:t>
            </a:r>
            <a:r>
              <a:rPr lang="en-US" sz="2000" dirty="0" err="1">
                <a:solidFill>
                  <a:schemeClr val="tx1"/>
                </a:solidFill>
              </a:rPr>
              <a:t>espacios</a:t>
            </a:r>
            <a:r>
              <a:rPr lang="en-US" sz="2000" dirty="0">
                <a:solidFill>
                  <a:schemeClr val="tx1"/>
                </a:solidFill>
              </a:rPr>
              <a:t> </a:t>
            </a:r>
            <a:r>
              <a:rPr lang="en-US" sz="2000" dirty="0" err="1">
                <a:solidFill>
                  <a:schemeClr val="tx1"/>
                </a:solidFill>
              </a:rPr>
              <a:t>en</a:t>
            </a:r>
            <a:r>
              <a:rPr lang="en-US" sz="2000" dirty="0">
                <a:solidFill>
                  <a:schemeClr val="tx1"/>
                </a:solidFill>
              </a:rPr>
              <a:t> </a:t>
            </a:r>
            <a:r>
              <a:rPr lang="en-US" sz="2000" dirty="0" err="1">
                <a:solidFill>
                  <a:schemeClr val="tx1"/>
                </a:solidFill>
              </a:rPr>
              <a:t>blanco</a:t>
            </a:r>
            <a:r>
              <a:rPr lang="en-US" sz="2000" dirty="0">
                <a:solidFill>
                  <a:schemeClr val="tx1"/>
                </a:solidFill>
              </a:rPr>
              <a:t>.</a:t>
            </a:r>
          </a:p>
          <a:p>
            <a:pPr marL="0" indent="0">
              <a:buNone/>
            </a:pPr>
            <a:endParaRPr lang="en-US" sz="2000" dirty="0">
              <a:solidFill>
                <a:schemeClr val="tx1"/>
              </a:solidFill>
            </a:endParaRPr>
          </a:p>
          <a:p>
            <a:pPr marL="0" indent="0">
              <a:buNone/>
            </a:pPr>
            <a:r>
              <a:rPr lang="en-US" sz="2000" dirty="0">
                <a:solidFill>
                  <a:schemeClr val="tx1"/>
                </a:solidFill>
              </a:rPr>
              <a:t>Como lo </a:t>
            </a:r>
            <a:r>
              <a:rPr lang="en-US" sz="2000" dirty="0" err="1">
                <a:solidFill>
                  <a:schemeClr val="tx1"/>
                </a:solidFill>
              </a:rPr>
              <a:t>podemos</a:t>
            </a:r>
            <a:r>
              <a:rPr lang="en-US" sz="2000" dirty="0">
                <a:solidFill>
                  <a:schemeClr val="tx1"/>
                </a:solidFill>
              </a:rPr>
              <a:t> </a:t>
            </a:r>
            <a:r>
              <a:rPr lang="en-US" sz="2000" dirty="0" err="1">
                <a:solidFill>
                  <a:schemeClr val="tx1"/>
                </a:solidFill>
              </a:rPr>
              <a:t>verificar</a:t>
            </a:r>
            <a:r>
              <a:rPr lang="en-US" sz="2000" dirty="0">
                <a:solidFill>
                  <a:schemeClr val="tx1"/>
                </a:solidFill>
              </a:rPr>
              <a:t>?</a:t>
            </a: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186</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230785985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5B – </a:t>
            </a:r>
            <a:r>
              <a:rPr lang="es-419" dirty="0" err="1"/>
              <a:t>Ejer</a:t>
            </a:r>
            <a:r>
              <a:rPr lang="es-419" dirty="0"/>
              <a:t> 5</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Escribir</a:t>
            </a:r>
            <a:r>
              <a:rPr lang="en-US" sz="2000" dirty="0">
                <a:solidFill>
                  <a:schemeClr val="tx1"/>
                </a:solidFill>
              </a:rPr>
              <a:t> el </a:t>
            </a:r>
            <a:r>
              <a:rPr lang="en-US" sz="2000" dirty="0" err="1">
                <a:solidFill>
                  <a:schemeClr val="tx1"/>
                </a:solidFill>
              </a:rPr>
              <a:t>método</a:t>
            </a:r>
            <a:r>
              <a:rPr lang="en-US" sz="2000" dirty="0">
                <a:solidFill>
                  <a:schemeClr val="tx1"/>
                </a:solidFill>
              </a:rPr>
              <a:t> </a:t>
            </a:r>
          </a:p>
          <a:p>
            <a:pPr marL="0" indent="0">
              <a:buNone/>
            </a:pPr>
            <a:r>
              <a:rPr lang="en-US" sz="2000" dirty="0" err="1">
                <a:solidFill>
                  <a:schemeClr val="tx1"/>
                </a:solidFill>
              </a:rPr>
              <a:t>boolean</a:t>
            </a:r>
            <a:r>
              <a:rPr lang="en-US" sz="2000" dirty="0">
                <a:solidFill>
                  <a:schemeClr val="tx1"/>
                </a:solidFill>
              </a:rPr>
              <a:t> equals </a:t>
            </a:r>
            <a:r>
              <a:rPr lang="en-US" sz="2000" dirty="0" err="1">
                <a:solidFill>
                  <a:schemeClr val="tx1"/>
                </a:solidFill>
              </a:rPr>
              <a:t>BinaryTree</a:t>
            </a:r>
            <a:r>
              <a:rPr lang="en-US" sz="2000" dirty="0">
                <a:solidFill>
                  <a:schemeClr val="tx1"/>
                </a:solidFill>
              </a:rPr>
              <a:t>(</a:t>
            </a:r>
            <a:r>
              <a:rPr lang="en-US" sz="2000" dirty="0" err="1">
                <a:solidFill>
                  <a:schemeClr val="tx1"/>
                </a:solidFill>
              </a:rPr>
              <a:t>BinaryTree</a:t>
            </a:r>
            <a:r>
              <a:rPr lang="en-US" sz="2000" dirty="0">
                <a:solidFill>
                  <a:schemeClr val="tx1"/>
                </a:solidFill>
              </a:rPr>
              <a:t> other) </a:t>
            </a:r>
          </a:p>
          <a:p>
            <a:pPr marL="0" indent="0">
              <a:buNone/>
            </a:pPr>
            <a:endParaRPr lang="en-US" sz="2000" dirty="0">
              <a:solidFill>
                <a:schemeClr val="tx1"/>
              </a:solidFill>
            </a:endParaRPr>
          </a:p>
          <a:p>
            <a:pPr marL="0" indent="0">
              <a:buNone/>
            </a:pPr>
            <a:r>
              <a:rPr lang="en-US" sz="2000" dirty="0">
                <a:solidFill>
                  <a:schemeClr val="tx1"/>
                </a:solidFill>
              </a:rPr>
              <a:t>que </a:t>
            </a:r>
            <a:r>
              <a:rPr lang="en-US" sz="2000" dirty="0" err="1">
                <a:solidFill>
                  <a:schemeClr val="tx1"/>
                </a:solidFill>
              </a:rPr>
              <a:t>detecte</a:t>
            </a:r>
            <a:r>
              <a:rPr lang="en-US" sz="2000" dirty="0">
                <a:solidFill>
                  <a:schemeClr val="tx1"/>
                </a:solidFill>
              </a:rPr>
              <a:t> </a:t>
            </a:r>
            <a:r>
              <a:rPr lang="en-US" sz="2000" dirty="0" err="1">
                <a:solidFill>
                  <a:schemeClr val="tx1"/>
                </a:solidFill>
              </a:rPr>
              <a:t>equivalencia</a:t>
            </a:r>
            <a:r>
              <a:rPr lang="en-US" sz="2000" dirty="0">
                <a:solidFill>
                  <a:schemeClr val="tx1"/>
                </a:solidFill>
              </a:rPr>
              <a:t>.</a:t>
            </a:r>
          </a:p>
          <a:p>
            <a:pPr marL="0" indent="0">
              <a:buNone/>
            </a:pPr>
            <a:endParaRPr lang="en-US" sz="2000" dirty="0">
              <a:solidFill>
                <a:schemeClr val="tx1"/>
              </a:solidFill>
            </a:endParaRPr>
          </a:p>
          <a:p>
            <a:pPr marL="0" indent="0">
              <a:buNone/>
            </a:pPr>
            <a:r>
              <a:rPr lang="en-US" sz="2000" dirty="0" err="1">
                <a:solidFill>
                  <a:schemeClr val="tx1"/>
                </a:solidFill>
              </a:rPr>
              <a:t>Usarlo</a:t>
            </a:r>
            <a:r>
              <a:rPr lang="en-US" sz="2000" dirty="0">
                <a:solidFill>
                  <a:schemeClr val="tx1"/>
                </a:solidFill>
              </a:rPr>
              <a:t> para </a:t>
            </a:r>
            <a:r>
              <a:rPr lang="en-US" sz="2000" dirty="0" err="1">
                <a:solidFill>
                  <a:schemeClr val="tx1"/>
                </a:solidFill>
              </a:rPr>
              <a:t>ver</a:t>
            </a:r>
            <a:r>
              <a:rPr lang="en-US" sz="2000" dirty="0">
                <a:solidFill>
                  <a:schemeClr val="tx1"/>
                </a:solidFill>
              </a:rPr>
              <a:t> </a:t>
            </a:r>
            <a:r>
              <a:rPr lang="en-US" sz="2000" dirty="0" err="1">
                <a:solidFill>
                  <a:schemeClr val="tx1"/>
                </a:solidFill>
              </a:rPr>
              <a:t>si</a:t>
            </a:r>
            <a:r>
              <a:rPr lang="en-US" sz="2000" dirty="0">
                <a:solidFill>
                  <a:schemeClr val="tx1"/>
                </a:solidFill>
              </a:rPr>
              <a:t> el </a:t>
            </a:r>
            <a:r>
              <a:rPr lang="en-US" sz="2000">
                <a:solidFill>
                  <a:schemeClr val="tx1"/>
                </a:solidFill>
              </a:rPr>
              <a:t>toFile() </a:t>
            </a:r>
            <a:r>
              <a:rPr lang="en-US" sz="2000" dirty="0" err="1">
                <a:solidFill>
                  <a:schemeClr val="tx1"/>
                </a:solidFill>
              </a:rPr>
              <a:t>estaba</a:t>
            </a:r>
            <a:r>
              <a:rPr lang="en-US" sz="2000" dirty="0">
                <a:solidFill>
                  <a:schemeClr val="tx1"/>
                </a:solidFill>
              </a:rPr>
              <a:t> OK.</a:t>
            </a: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187</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76127816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BinaryTree</a:t>
            </a:r>
            <a:endParaRPr lang="es-AR" dirty="0"/>
          </a:p>
        </p:txBody>
      </p:sp>
      <p:sp>
        <p:nvSpPr>
          <p:cNvPr id="3" name="Content Placeholder 2"/>
          <p:cNvSpPr>
            <a:spLocks noGrp="1"/>
          </p:cNvSpPr>
          <p:nvPr>
            <p:ph idx="1"/>
          </p:nvPr>
        </p:nvSpPr>
        <p:spPr/>
        <p:txBody>
          <a:bodyPr/>
          <a:lstStyle/>
          <a:p>
            <a:pPr marL="0" indent="0">
              <a:buNone/>
            </a:pPr>
            <a:r>
              <a:rPr lang="en-US" b="1" dirty="0" err="1"/>
              <a:t>Altura</a:t>
            </a:r>
            <a:r>
              <a:rPr lang="es-AR" dirty="0"/>
              <a:t> (definición)</a:t>
            </a:r>
            <a:endParaRPr lang="en-US" dirty="0"/>
          </a:p>
          <a:p>
            <a:pPr marL="0" indent="0">
              <a:buNone/>
            </a:pPr>
            <a:r>
              <a:rPr lang="en-US" dirty="0"/>
              <a:t>	</a:t>
            </a:r>
            <a:r>
              <a:rPr lang="en-US" dirty="0" err="1"/>
              <a:t>Longitud</a:t>
            </a:r>
            <a:r>
              <a:rPr lang="en-US" dirty="0"/>
              <a:t> (</a:t>
            </a:r>
            <a:r>
              <a:rPr lang="en-US" dirty="0" err="1"/>
              <a:t>cantidad</a:t>
            </a:r>
            <a:r>
              <a:rPr lang="en-US" dirty="0"/>
              <a:t> de </a:t>
            </a:r>
            <a:r>
              <a:rPr lang="en-US" dirty="0" err="1"/>
              <a:t>ejes</a:t>
            </a:r>
            <a:r>
              <a:rPr lang="en-US" dirty="0"/>
              <a:t>) del </a:t>
            </a:r>
            <a:r>
              <a:rPr lang="en-US" dirty="0" err="1"/>
              <a:t>camino</a:t>
            </a:r>
            <a:r>
              <a:rPr lang="en-US" dirty="0"/>
              <a:t> </a:t>
            </a:r>
            <a:r>
              <a:rPr lang="en-US" dirty="0" err="1"/>
              <a:t>más</a:t>
            </a:r>
            <a:r>
              <a:rPr lang="en-US" dirty="0"/>
              <a:t> largo </a:t>
            </a:r>
            <a:r>
              <a:rPr lang="en-US" dirty="0" err="1"/>
              <a:t>desde</a:t>
            </a:r>
            <a:r>
              <a:rPr lang="en-US" dirty="0"/>
              <a:t> la </a:t>
            </a:r>
            <a:r>
              <a:rPr lang="en-US" dirty="0" err="1"/>
              <a:t>raíz</a:t>
            </a:r>
            <a:r>
              <a:rPr lang="en-US" dirty="0"/>
              <a:t> </a:t>
            </a:r>
            <a:r>
              <a:rPr lang="en-US" dirty="0" err="1"/>
              <a:t>hacia</a:t>
            </a:r>
            <a:r>
              <a:rPr lang="en-US" dirty="0"/>
              <a:t> las </a:t>
            </a:r>
            <a:r>
              <a:rPr lang="en-US" dirty="0" err="1"/>
              <a:t>hojas</a:t>
            </a:r>
            <a:r>
              <a:rPr lang="en-US" dirty="0"/>
              <a:t>.</a:t>
            </a:r>
          </a:p>
          <a:p>
            <a:pPr marL="0" indent="0">
              <a:buNone/>
            </a:pPr>
            <a:endParaRPr lang="en-US" dirty="0"/>
          </a:p>
          <a:p>
            <a:pPr marL="0" indent="0">
              <a:buNone/>
            </a:pPr>
            <a:r>
              <a:rPr lang="en-US" dirty="0" err="1"/>
              <a:t>Aclaración</a:t>
            </a:r>
            <a:r>
              <a:rPr lang="en-US" dirty="0"/>
              <a:t>: un </a:t>
            </a:r>
            <a:r>
              <a:rPr lang="en-US" dirty="0" err="1"/>
              <a:t>nodo</a:t>
            </a:r>
            <a:r>
              <a:rPr lang="en-US" dirty="0"/>
              <a:t> </a:t>
            </a:r>
            <a:r>
              <a:rPr lang="en-US" dirty="0" err="1"/>
              <a:t>formado</a:t>
            </a:r>
            <a:r>
              <a:rPr lang="en-US" dirty="0"/>
              <a:t> solo </a:t>
            </a:r>
            <a:r>
              <a:rPr lang="en-US" dirty="0" err="1"/>
              <a:t>por</a:t>
            </a:r>
            <a:r>
              <a:rPr lang="en-US" dirty="0"/>
              <a:t> </a:t>
            </a:r>
            <a:r>
              <a:rPr lang="en-US" dirty="0" err="1"/>
              <a:t>una</a:t>
            </a:r>
            <a:r>
              <a:rPr lang="en-US" dirty="0"/>
              <a:t> </a:t>
            </a:r>
            <a:r>
              <a:rPr lang="en-US" dirty="0" err="1"/>
              <a:t>raíz</a:t>
            </a:r>
            <a:r>
              <a:rPr lang="en-US" dirty="0"/>
              <a:t> </a:t>
            </a:r>
            <a:r>
              <a:rPr lang="en-US" dirty="0" err="1"/>
              <a:t>tiene</a:t>
            </a:r>
            <a:r>
              <a:rPr lang="en-US" dirty="0"/>
              <a:t> </a:t>
            </a:r>
            <a:r>
              <a:rPr lang="en-US" dirty="0" err="1"/>
              <a:t>altura</a:t>
            </a:r>
            <a:r>
              <a:rPr lang="en-US" dirty="0"/>
              <a:t> 0.</a:t>
            </a:r>
          </a:p>
        </p:txBody>
      </p:sp>
      <p:sp>
        <p:nvSpPr>
          <p:cNvPr id="4" name="Slide Number Placeholder 3"/>
          <p:cNvSpPr>
            <a:spLocks noGrp="1"/>
          </p:cNvSpPr>
          <p:nvPr>
            <p:ph type="sldNum" sz="quarter" idx="12"/>
          </p:nvPr>
        </p:nvSpPr>
        <p:spPr/>
        <p:txBody>
          <a:bodyPr/>
          <a:lstStyle/>
          <a:p>
            <a:fld id="{401CF334-2D5C-4859-84A6-CA7E6E43FAEB}" type="slidenum">
              <a:rPr lang="en-US" smtClean="0"/>
              <a:t>188</a:t>
            </a:fld>
            <a:endParaRPr lang="en-US"/>
          </a:p>
        </p:txBody>
      </p:sp>
    </p:spTree>
    <p:extLst>
      <p:ext uri="{BB962C8B-B14F-4D97-AF65-F5344CB8AC3E}">
        <p14:creationId xmlns:p14="http://schemas.microsoft.com/office/powerpoint/2010/main" val="863461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BinaryTree</a:t>
            </a:r>
            <a:endParaRPr lang="es-AR" dirty="0"/>
          </a:p>
        </p:txBody>
      </p:sp>
      <p:sp>
        <p:nvSpPr>
          <p:cNvPr id="3" name="Content Placeholder 2"/>
          <p:cNvSpPr>
            <a:spLocks noGrp="1"/>
          </p:cNvSpPr>
          <p:nvPr>
            <p:ph idx="1"/>
          </p:nvPr>
        </p:nvSpPr>
        <p:spPr/>
        <p:txBody>
          <a:bodyPr/>
          <a:lstStyle/>
          <a:p>
            <a:pPr marL="0" indent="0">
              <a:buNone/>
            </a:pPr>
            <a:r>
              <a:rPr lang="en-US" dirty="0"/>
              <a:t>¿</a:t>
            </a:r>
            <a:r>
              <a:rPr lang="en-US" dirty="0" err="1"/>
              <a:t>Cuál</a:t>
            </a:r>
            <a:r>
              <a:rPr lang="en-US" dirty="0"/>
              <a:t> </a:t>
            </a:r>
            <a:r>
              <a:rPr lang="en-US" dirty="0" err="1"/>
              <a:t>es</a:t>
            </a:r>
            <a:r>
              <a:rPr lang="en-US" dirty="0"/>
              <a:t> la </a:t>
            </a:r>
            <a:r>
              <a:rPr lang="en-US" dirty="0" err="1"/>
              <a:t>altura</a:t>
            </a:r>
            <a:r>
              <a:rPr lang="en-US" dirty="0"/>
              <a:t> de </a:t>
            </a:r>
            <a:r>
              <a:rPr lang="en-US" dirty="0" err="1"/>
              <a:t>este</a:t>
            </a:r>
            <a:r>
              <a:rPr lang="en-US" dirty="0"/>
              <a:t> </a:t>
            </a:r>
            <a:r>
              <a:rPr lang="en-US" dirty="0" err="1"/>
              <a:t>árbol</a:t>
            </a:r>
            <a:r>
              <a:rPr lang="en-US" dirty="0"/>
              <a:t>?</a:t>
            </a:r>
            <a:endParaRPr lang="es-AR" dirty="0"/>
          </a:p>
          <a:p>
            <a:pPr marL="0" indent="0">
              <a:buNone/>
            </a:pPr>
            <a:r>
              <a:rPr lang="en-US" dirty="0" err="1"/>
              <a:t>Rta</a:t>
            </a:r>
            <a:r>
              <a:rPr lang="en-US" dirty="0"/>
              <a:t> 3</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189</a:t>
            </a:fld>
            <a:endParaRPr lang="en-US"/>
          </a:p>
        </p:txBody>
      </p:sp>
      <p:sp>
        <p:nvSpPr>
          <p:cNvPr id="5" name="Oval 4"/>
          <p:cNvSpPr/>
          <p:nvPr/>
        </p:nvSpPr>
        <p:spPr>
          <a:xfrm>
            <a:off x="5826034" y="239050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6" name="Oval 5"/>
          <p:cNvSpPr/>
          <p:nvPr/>
        </p:nvSpPr>
        <p:spPr>
          <a:xfrm>
            <a:off x="6707777" y="289560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7" name="Oval 6"/>
          <p:cNvSpPr/>
          <p:nvPr/>
        </p:nvSpPr>
        <p:spPr>
          <a:xfrm>
            <a:off x="7493725" y="3617642"/>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8" name="Oval 7"/>
          <p:cNvSpPr/>
          <p:nvPr/>
        </p:nvSpPr>
        <p:spPr>
          <a:xfrm>
            <a:off x="4922519" y="282593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9" name="Oval 8"/>
          <p:cNvSpPr/>
          <p:nvPr/>
        </p:nvSpPr>
        <p:spPr>
          <a:xfrm>
            <a:off x="6982097" y="4338275"/>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10" name="Oval 9"/>
          <p:cNvSpPr/>
          <p:nvPr/>
        </p:nvSpPr>
        <p:spPr>
          <a:xfrm>
            <a:off x="5399313" y="3685902"/>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11" name="Oval 10"/>
          <p:cNvSpPr/>
          <p:nvPr/>
        </p:nvSpPr>
        <p:spPr>
          <a:xfrm>
            <a:off x="5913117" y="435274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12" name="Oval 11"/>
          <p:cNvSpPr/>
          <p:nvPr/>
        </p:nvSpPr>
        <p:spPr>
          <a:xfrm>
            <a:off x="4352107" y="36394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13" name="Oval 12"/>
          <p:cNvSpPr/>
          <p:nvPr/>
        </p:nvSpPr>
        <p:spPr>
          <a:xfrm>
            <a:off x="4900747" y="433740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cxnSp>
        <p:nvCxnSpPr>
          <p:cNvPr id="14" name="Straight Arrow Connector 13"/>
          <p:cNvCxnSpPr>
            <a:stCxn id="5" idx="3"/>
            <a:endCxn id="8" idx="7"/>
          </p:cNvCxnSpPr>
          <p:nvPr/>
        </p:nvCxnSpPr>
        <p:spPr>
          <a:xfrm flipH="1">
            <a:off x="5390813" y="2736148"/>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5"/>
            <a:endCxn id="6" idx="1"/>
          </p:cNvCxnSpPr>
          <p:nvPr/>
        </p:nvCxnSpPr>
        <p:spPr>
          <a:xfrm>
            <a:off x="6294328" y="2736148"/>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4626427" y="3230879"/>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196839" y="3230879"/>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5"/>
          </p:cNvCxnSpPr>
          <p:nvPr/>
        </p:nvCxnSpPr>
        <p:spPr>
          <a:xfrm>
            <a:off x="7176071" y="3241245"/>
            <a:ext cx="493795" cy="534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7" idx="4"/>
            <a:endCxn id="9" idx="7"/>
          </p:cNvCxnSpPr>
          <p:nvPr/>
        </p:nvCxnSpPr>
        <p:spPr>
          <a:xfrm flipH="1">
            <a:off x="7450391" y="4022590"/>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4"/>
            <a:endCxn id="13" idx="7"/>
          </p:cNvCxnSpPr>
          <p:nvPr/>
        </p:nvCxnSpPr>
        <p:spPr>
          <a:xfrm flipH="1">
            <a:off x="5369041" y="4090850"/>
            <a:ext cx="304592" cy="305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4"/>
          </p:cNvCxnSpPr>
          <p:nvPr/>
        </p:nvCxnSpPr>
        <p:spPr>
          <a:xfrm>
            <a:off x="5673633" y="4090850"/>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042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a:p>
            <a:pPr marL="0" indent="0">
              <a:buNone/>
            </a:pPr>
            <a:r>
              <a:rPr lang="en-US" dirty="0" err="1"/>
              <a:t>Aplico</a:t>
            </a:r>
            <a:r>
              <a:rPr lang="en-US" dirty="0"/>
              <a:t> </a:t>
            </a:r>
          </a:p>
          <a:p>
            <a:pPr marL="0" indent="0">
              <a:buNone/>
            </a:pPr>
            <a:r>
              <a:rPr lang="en-US" dirty="0"/>
              <a:t>E -&gt; ( E op E )</a:t>
            </a:r>
          </a:p>
        </p:txBody>
      </p:sp>
      <p:sp>
        <p:nvSpPr>
          <p:cNvPr id="4" name="Slide Number Placeholder 3"/>
          <p:cNvSpPr>
            <a:spLocks noGrp="1"/>
          </p:cNvSpPr>
          <p:nvPr>
            <p:ph type="sldNum" sz="quarter" idx="12"/>
          </p:nvPr>
        </p:nvSpPr>
        <p:spPr/>
        <p:txBody>
          <a:bodyPr/>
          <a:lstStyle/>
          <a:p>
            <a:fld id="{401CF334-2D5C-4859-84A6-CA7E6E43FAEB}" type="slidenum">
              <a:rPr lang="en-US" smtClean="0"/>
              <a:t>19</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522414"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3193576" y="2415654"/>
            <a:ext cx="1337481"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8" name="Rectangle 27"/>
          <p:cNvSpPr/>
          <p:nvPr/>
        </p:nvSpPr>
        <p:spPr>
          <a:xfrm>
            <a:off x="4705212" y="2438029"/>
            <a:ext cx="1187945"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2" name="Rounded Rectangle 15"/>
          <p:cNvSpPr/>
          <p:nvPr/>
        </p:nvSpPr>
        <p:spPr>
          <a:xfrm>
            <a:off x="6892368" y="1935480"/>
            <a:ext cx="2124653"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620365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par>
                                <p:cTn id="14" presetID="16" presetClass="entr" presetSubtype="21" fill="hold"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arn(inVertical)">
                                      <p:cBhvr>
                                        <p:cTn id="16" dur="500"/>
                                        <p:tgtEl>
                                          <p:spTgt spid="2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barn(inVertical)">
                                      <p:cBhvr>
                                        <p:cTn id="19" dur="500"/>
                                        <p:tgtEl>
                                          <p:spTgt spid="27"/>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arn(inVertical)">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7" grpId="0" animBg="1"/>
      <p:bldP spid="28" grpId="0" animBg="1"/>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pPr marL="0" indent="0">
              <a:buNone/>
            </a:pPr>
            <a:r>
              <a:rPr lang="en-US" dirty="0"/>
              <a:t>¿</a:t>
            </a:r>
            <a:r>
              <a:rPr lang="en-US" dirty="0" err="1"/>
              <a:t>Cuál</a:t>
            </a:r>
            <a:r>
              <a:rPr lang="en-US" dirty="0"/>
              <a:t> </a:t>
            </a:r>
            <a:r>
              <a:rPr lang="en-US" dirty="0" err="1"/>
              <a:t>es</a:t>
            </a:r>
            <a:r>
              <a:rPr lang="en-US" dirty="0"/>
              <a:t> la </a:t>
            </a:r>
            <a:r>
              <a:rPr lang="en-US" dirty="0" err="1"/>
              <a:t>altura</a:t>
            </a:r>
            <a:r>
              <a:rPr lang="en-US" dirty="0"/>
              <a:t> de </a:t>
            </a:r>
            <a:r>
              <a:rPr lang="en-US" dirty="0" err="1"/>
              <a:t>este</a:t>
            </a:r>
            <a:r>
              <a:rPr lang="en-US" dirty="0"/>
              <a:t> </a:t>
            </a:r>
            <a:r>
              <a:rPr lang="en-US" dirty="0" err="1"/>
              <a:t>árbol</a:t>
            </a:r>
            <a:r>
              <a:rPr lang="en-US" dirty="0"/>
              <a:t>?</a:t>
            </a:r>
            <a:endParaRPr lang="es-AR" dirty="0"/>
          </a:p>
          <a:p>
            <a:pPr marL="0" indent="0">
              <a:buNone/>
            </a:pPr>
            <a:r>
              <a:rPr lang="en-US" dirty="0" err="1"/>
              <a:t>Rta</a:t>
            </a:r>
            <a:r>
              <a:rPr lang="en-US" dirty="0"/>
              <a:t> 2</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a:t>
            </a:r>
            <a:r>
              <a:rPr lang="en-US" dirty="0" err="1"/>
              <a:t>Cuál</a:t>
            </a:r>
            <a:r>
              <a:rPr lang="en-US" dirty="0"/>
              <a:t> </a:t>
            </a:r>
            <a:r>
              <a:rPr lang="en-US" dirty="0" err="1"/>
              <a:t>es</a:t>
            </a:r>
            <a:r>
              <a:rPr lang="en-US" dirty="0"/>
              <a:t> la </a:t>
            </a:r>
            <a:r>
              <a:rPr lang="en-US" dirty="0" err="1"/>
              <a:t>altura</a:t>
            </a:r>
            <a:r>
              <a:rPr lang="en-US" dirty="0"/>
              <a:t> de un </a:t>
            </a:r>
            <a:r>
              <a:rPr lang="en-US" dirty="0" err="1"/>
              <a:t>árbol</a:t>
            </a:r>
            <a:r>
              <a:rPr lang="en-US" dirty="0"/>
              <a:t> </a:t>
            </a:r>
            <a:r>
              <a:rPr lang="en-US" dirty="0" err="1"/>
              <a:t>vacío</a:t>
            </a:r>
            <a:r>
              <a:rPr lang="en-US" dirty="0"/>
              <a:t>? </a:t>
            </a:r>
            <a:r>
              <a:rPr lang="en-US" dirty="0" err="1"/>
              <a:t>Poner</a:t>
            </a:r>
            <a:r>
              <a:rPr lang="en-US"/>
              <a:t> -1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190</a:t>
            </a:fld>
            <a:endParaRPr lang="en-US"/>
          </a:p>
        </p:txBody>
      </p:sp>
      <p:sp>
        <p:nvSpPr>
          <p:cNvPr id="5" name="Oval 4"/>
          <p:cNvSpPr/>
          <p:nvPr/>
        </p:nvSpPr>
        <p:spPr>
          <a:xfrm>
            <a:off x="5826034" y="239050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6" name="Oval 5"/>
          <p:cNvSpPr/>
          <p:nvPr/>
        </p:nvSpPr>
        <p:spPr>
          <a:xfrm>
            <a:off x="6707777" y="289560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7" name="Oval 6"/>
          <p:cNvSpPr/>
          <p:nvPr/>
        </p:nvSpPr>
        <p:spPr>
          <a:xfrm>
            <a:off x="7493725" y="3617642"/>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sp>
        <p:nvSpPr>
          <p:cNvPr id="8" name="Oval 7"/>
          <p:cNvSpPr/>
          <p:nvPr/>
        </p:nvSpPr>
        <p:spPr>
          <a:xfrm>
            <a:off x="4922519" y="282593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600" dirty="0"/>
          </a:p>
        </p:txBody>
      </p:sp>
      <p:cxnSp>
        <p:nvCxnSpPr>
          <p:cNvPr id="14" name="Straight Arrow Connector 13"/>
          <p:cNvCxnSpPr>
            <a:stCxn id="5" idx="3"/>
            <a:endCxn id="8" idx="7"/>
          </p:cNvCxnSpPr>
          <p:nvPr/>
        </p:nvCxnSpPr>
        <p:spPr>
          <a:xfrm flipH="1">
            <a:off x="5390813" y="2736148"/>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5" idx="5"/>
            <a:endCxn id="6" idx="1"/>
          </p:cNvCxnSpPr>
          <p:nvPr/>
        </p:nvCxnSpPr>
        <p:spPr>
          <a:xfrm>
            <a:off x="6294328" y="2736148"/>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6" idx="5"/>
          </p:cNvCxnSpPr>
          <p:nvPr/>
        </p:nvCxnSpPr>
        <p:spPr>
          <a:xfrm>
            <a:off x="7176071" y="3241245"/>
            <a:ext cx="493795" cy="534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6961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5B – </a:t>
            </a:r>
            <a:r>
              <a:rPr lang="es-419" dirty="0" err="1"/>
              <a:t>Ejer</a:t>
            </a:r>
            <a:r>
              <a:rPr lang="es-419" dirty="0"/>
              <a:t> 6</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Escribir</a:t>
            </a:r>
            <a:r>
              <a:rPr lang="en-US" sz="2000" dirty="0">
                <a:solidFill>
                  <a:schemeClr val="tx1"/>
                </a:solidFill>
              </a:rPr>
              <a:t> el </a:t>
            </a:r>
            <a:r>
              <a:rPr lang="en-US" sz="2000" dirty="0" err="1">
                <a:solidFill>
                  <a:schemeClr val="tx1"/>
                </a:solidFill>
              </a:rPr>
              <a:t>método</a:t>
            </a:r>
            <a:r>
              <a:rPr lang="en-US" sz="2000" dirty="0">
                <a:solidFill>
                  <a:schemeClr val="tx1"/>
                </a:solidFill>
              </a:rPr>
              <a:t> </a:t>
            </a:r>
          </a:p>
          <a:p>
            <a:pPr marL="0" indent="0">
              <a:buNone/>
            </a:pPr>
            <a:r>
              <a:rPr lang="en-US" sz="2000" dirty="0" err="1">
                <a:solidFill>
                  <a:schemeClr val="tx1"/>
                </a:solidFill>
              </a:rPr>
              <a:t>int</a:t>
            </a:r>
            <a:r>
              <a:rPr lang="en-US" sz="2000" dirty="0">
                <a:solidFill>
                  <a:schemeClr val="tx1"/>
                </a:solidFill>
              </a:rPr>
              <a:t> </a:t>
            </a:r>
            <a:r>
              <a:rPr lang="en-US" sz="2000" dirty="0" err="1">
                <a:solidFill>
                  <a:schemeClr val="tx1"/>
                </a:solidFill>
              </a:rPr>
              <a:t>getHeight</a:t>
            </a:r>
            <a:r>
              <a:rPr lang="en-US" sz="2000" dirty="0">
                <a:solidFill>
                  <a:schemeClr val="tx1"/>
                </a:solidFill>
              </a:rPr>
              <a:t>() </a:t>
            </a: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191</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332002963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5B – </a:t>
            </a:r>
            <a:r>
              <a:rPr lang="es-419" dirty="0" err="1"/>
              <a:t>Ejer</a:t>
            </a:r>
            <a:r>
              <a:rPr lang="es-419" dirty="0"/>
              <a:t> 7</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Escribir</a:t>
            </a:r>
            <a:r>
              <a:rPr lang="en-US" sz="2000" dirty="0">
                <a:solidFill>
                  <a:schemeClr val="tx1"/>
                </a:solidFill>
              </a:rPr>
              <a:t> la </a:t>
            </a:r>
            <a:r>
              <a:rPr lang="en-US" sz="2000" dirty="0" err="1">
                <a:solidFill>
                  <a:schemeClr val="tx1"/>
                </a:solidFill>
              </a:rPr>
              <a:t>clase</a:t>
            </a:r>
            <a:endParaRPr lang="en-US" sz="2000" dirty="0">
              <a:solidFill>
                <a:schemeClr val="tx1"/>
              </a:solidFill>
            </a:endParaRPr>
          </a:p>
          <a:p>
            <a:pPr marL="0" indent="0">
              <a:buNone/>
            </a:pPr>
            <a:r>
              <a:rPr lang="en-US" sz="2000" dirty="0" err="1">
                <a:solidFill>
                  <a:schemeClr val="tx1"/>
                </a:solidFill>
              </a:rPr>
              <a:t>ParametrizedBinaryTree</a:t>
            </a:r>
            <a:r>
              <a:rPr lang="en-US" sz="2000" dirty="0">
                <a:solidFill>
                  <a:schemeClr val="tx1"/>
                </a:solidFill>
              </a:rPr>
              <a:t> </a:t>
            </a:r>
          </a:p>
          <a:p>
            <a:pPr marL="0" indent="0">
              <a:buNone/>
            </a:pPr>
            <a:endParaRPr lang="en-US" sz="2000" dirty="0">
              <a:solidFill>
                <a:schemeClr val="tx1"/>
              </a:solidFill>
            </a:endParaRPr>
          </a:p>
          <a:p>
            <a:pPr marL="0" indent="0">
              <a:buNone/>
            </a:pPr>
            <a:r>
              <a:rPr lang="en-US" sz="2000" dirty="0">
                <a:solidFill>
                  <a:schemeClr val="tx1"/>
                </a:solidFill>
              </a:rPr>
              <a:t>Que parametrize el </a:t>
            </a:r>
            <a:r>
              <a:rPr lang="en-US" sz="2000" dirty="0" err="1">
                <a:solidFill>
                  <a:schemeClr val="tx1"/>
                </a:solidFill>
              </a:rPr>
              <a:t>tipo</a:t>
            </a:r>
            <a:r>
              <a:rPr lang="en-US" sz="2000" dirty="0">
                <a:solidFill>
                  <a:schemeClr val="tx1"/>
                </a:solidFill>
              </a:rPr>
              <a:t> de </a:t>
            </a:r>
            <a:r>
              <a:rPr lang="en-US" sz="2000" dirty="0" err="1">
                <a:solidFill>
                  <a:schemeClr val="tx1"/>
                </a:solidFill>
              </a:rPr>
              <a:t>dato</a:t>
            </a:r>
            <a:r>
              <a:rPr lang="en-US" sz="2000" dirty="0">
                <a:solidFill>
                  <a:schemeClr val="tx1"/>
                </a:solidFill>
              </a:rPr>
              <a:t> de </a:t>
            </a:r>
            <a:r>
              <a:rPr lang="en-US" sz="2000" dirty="0" err="1">
                <a:solidFill>
                  <a:schemeClr val="tx1"/>
                </a:solidFill>
              </a:rPr>
              <a:t>cada</a:t>
            </a:r>
            <a:r>
              <a:rPr lang="en-US" sz="2000" dirty="0">
                <a:solidFill>
                  <a:schemeClr val="tx1"/>
                </a:solidFill>
              </a:rPr>
              <a:t> </a:t>
            </a:r>
            <a:r>
              <a:rPr lang="en-US" sz="2000" dirty="0" err="1">
                <a:solidFill>
                  <a:schemeClr val="tx1"/>
                </a:solidFill>
              </a:rPr>
              <a:t>Nodo</a:t>
            </a:r>
            <a:r>
              <a:rPr lang="en-US" sz="2000" dirty="0">
                <a:solidFill>
                  <a:schemeClr val="tx1"/>
                </a:solidFill>
              </a:rPr>
              <a:t> (String, Integer, o </a:t>
            </a:r>
            <a:r>
              <a:rPr lang="en-US" sz="2000" dirty="0" err="1">
                <a:solidFill>
                  <a:schemeClr val="tx1"/>
                </a:solidFill>
              </a:rPr>
              <a:t>tipo</a:t>
            </a:r>
            <a:r>
              <a:rPr lang="en-US" sz="2000" dirty="0">
                <a:solidFill>
                  <a:schemeClr val="tx1"/>
                </a:solidFill>
              </a:rPr>
              <a:t> </a:t>
            </a:r>
            <a:r>
              <a:rPr lang="en-US" sz="2000" dirty="0" err="1">
                <a:solidFill>
                  <a:schemeClr val="tx1"/>
                </a:solidFill>
              </a:rPr>
              <a:t>opaco</a:t>
            </a:r>
            <a:r>
              <a:rPr lang="en-US" sz="2000" dirty="0">
                <a:solidFill>
                  <a:schemeClr val="tx1"/>
                </a:solidFill>
              </a:rPr>
              <a:t>)</a:t>
            </a: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192</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426682240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a:solidFill>
                  <a:schemeClr val="dk2"/>
                </a:solidFill>
              </a:rPr>
              <a:t>ITBA     2024-Q1</a:t>
            </a:r>
            <a:endParaRPr sz="360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19" name="Google Shape;119;p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470"/>
              <a:buNone/>
            </a:pPr>
            <a:r>
              <a:rPr lang="en-US"/>
              <a:t>Los usos de árboles son multiples. Además de los árboles de expresiones, usar una estructura de árbol ordenada para buscar elementos suena interesante: </a:t>
            </a:r>
            <a:endParaRPr/>
          </a:p>
          <a:p>
            <a:pPr marL="0" lvl="0" indent="0" algn="just" rtl="0">
              <a:spcBef>
                <a:spcPts val="520"/>
              </a:spcBef>
              <a:spcAft>
                <a:spcPts val="0"/>
              </a:spcAft>
              <a:buSzPts val="2470"/>
              <a:buNone/>
            </a:pPr>
            <a:endParaRPr/>
          </a:p>
          <a:p>
            <a:pPr marL="274320" lvl="0" indent="-274320" algn="just" rtl="0">
              <a:spcBef>
                <a:spcPts val="520"/>
              </a:spcBef>
              <a:spcAft>
                <a:spcPts val="0"/>
              </a:spcAft>
              <a:buSzPts val="2470"/>
              <a:buChar char="⚫"/>
            </a:pPr>
            <a:r>
              <a:rPr lang="en-US"/>
              <a:t>De la </a:t>
            </a:r>
            <a:r>
              <a:rPr lang="en-US" b="1"/>
              <a:t>lista</a:t>
            </a:r>
            <a:r>
              <a:rPr lang="en-US"/>
              <a:t> toma lo mejor: </a:t>
            </a:r>
            <a:r>
              <a:rPr lang="en-US" b="1"/>
              <a:t>encadenar</a:t>
            </a:r>
            <a:r>
              <a:rPr lang="en-US"/>
              <a:t> los elementos con punteros y no tener que alocar zona contigua.</a:t>
            </a:r>
            <a:endParaRPr/>
          </a:p>
          <a:p>
            <a:pPr marL="274320" lvl="0" indent="-117475" algn="just" rtl="0">
              <a:spcBef>
                <a:spcPts val="520"/>
              </a:spcBef>
              <a:spcAft>
                <a:spcPts val="0"/>
              </a:spcAft>
              <a:buSzPts val="2470"/>
              <a:buNone/>
            </a:pPr>
            <a:endParaRPr/>
          </a:p>
          <a:p>
            <a:pPr marL="274320" lvl="0" indent="-274320" algn="just" rtl="0">
              <a:spcBef>
                <a:spcPts val="520"/>
              </a:spcBef>
              <a:spcAft>
                <a:spcPts val="0"/>
              </a:spcAft>
              <a:buSzPts val="2470"/>
              <a:buChar char="⚫"/>
            </a:pPr>
            <a:r>
              <a:rPr lang="en-US"/>
              <a:t>De los </a:t>
            </a:r>
            <a:r>
              <a:rPr lang="en-US" b="1"/>
              <a:t>arreglos ordenados </a:t>
            </a:r>
            <a:r>
              <a:rPr lang="en-US"/>
              <a:t>toma lo mejor: la posibilidad de aplicar </a:t>
            </a:r>
            <a:r>
              <a:rPr lang="en-US" b="1"/>
              <a:t>búsqueda binaria </a:t>
            </a:r>
            <a:r>
              <a:rPr lang="en-US"/>
              <a:t>(es un árbol binario…)</a:t>
            </a:r>
            <a:endParaRPr/>
          </a:p>
        </p:txBody>
      </p:sp>
      <p:sp>
        <p:nvSpPr>
          <p:cNvPr id="120" name="Google Shape;120;p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26" name="Google Shape;126;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Árbol Binario de Búsqueda u árbol binario ordenado (Binary Search Tree o BST)</a:t>
            </a:r>
            <a:endParaRPr/>
          </a:p>
          <a:p>
            <a:pPr marL="0" lvl="0" indent="0" algn="just" rtl="0">
              <a:spcBef>
                <a:spcPts val="520"/>
              </a:spcBef>
              <a:spcAft>
                <a:spcPts val="0"/>
              </a:spcAft>
              <a:buSzPts val="2470"/>
              <a:buNone/>
            </a:pPr>
            <a:r>
              <a:rPr lang="en-US"/>
              <a:t>	Es un árbol binario donde cada nodo no vacío cumple la siguiente condición: todos los datos de su </a:t>
            </a:r>
            <a:r>
              <a:rPr lang="en-US" b="1"/>
              <a:t>subárbol izquierdo </a:t>
            </a:r>
            <a:r>
              <a:rPr lang="en-US"/>
              <a:t>son menores o iguales que su dato, y todos los datos de su </a:t>
            </a:r>
            <a:r>
              <a:rPr lang="en-US" b="1"/>
              <a:t>subárbol derecho </a:t>
            </a:r>
            <a:r>
              <a:rPr lang="en-US"/>
              <a:t>son mayores que su dato.</a:t>
            </a: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127" name="Google Shape;127;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33" name="Google Shape;133;p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134" name="Google Shape;134;p4"/>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196</a:t>
            </a:fld>
            <a:endParaRPr/>
          </a:p>
        </p:txBody>
      </p:sp>
      <p:grpSp>
        <p:nvGrpSpPr>
          <p:cNvPr id="135" name="Google Shape;135;p4"/>
          <p:cNvGrpSpPr/>
          <p:nvPr/>
        </p:nvGrpSpPr>
        <p:grpSpPr>
          <a:xfrm>
            <a:off x="2612572" y="2819399"/>
            <a:ext cx="3756660" cy="2378747"/>
            <a:chOff x="2832464" y="3979817"/>
            <a:chExt cx="4294413" cy="2748861"/>
          </a:xfrm>
        </p:grpSpPr>
        <p:sp>
          <p:nvSpPr>
            <p:cNvPr id="136" name="Google Shape;136;p4"/>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137" name="Google Shape;137;p4"/>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138" name="Google Shape;138;p4"/>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139" name="Google Shape;139;p4"/>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140" name="Google Shape;140;p4"/>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141" name="Google Shape;141;p4"/>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142" name="Google Shape;142;p4"/>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143" name="Google Shape;143;p4"/>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144" name="Google Shape;144;p4"/>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145" name="Google Shape;145;p4"/>
            <p:cNvCxnSpPr>
              <a:endCxn id="137"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146" name="Google Shape;146;p4"/>
            <p:cNvCxnSpPr>
              <a:endCxn id="143"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147" name="Google Shape;147;p4"/>
            <p:cNvCxnSpPr>
              <a:stCxn id="143"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148" name="Google Shape;148;p4"/>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149" name="Google Shape;149;p4"/>
            <p:cNvCxnSpPr>
              <a:stCxn id="138" idx="4"/>
              <a:endCxn id="139"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150" name="Google Shape;150;p4"/>
            <p:cNvCxnSpPr>
              <a:endCxn id="140"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151" name="Google Shape;151;p4"/>
            <p:cNvCxnSpPr>
              <a:stCxn id="140" idx="4"/>
              <a:endCxn id="141"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152" name="Google Shape;152;p4"/>
            <p:cNvCxnSpPr>
              <a:stCxn id="140" idx="4"/>
              <a:endCxn id="142"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cxnSp>
        <p:nvCxnSpPr>
          <p:cNvPr id="153" name="Google Shape;153;p4"/>
          <p:cNvCxnSpPr/>
          <p:nvPr/>
        </p:nvCxnSpPr>
        <p:spPr>
          <a:xfrm flipH="1">
            <a:off x="4605517" y="2374940"/>
            <a:ext cx="224540" cy="346455"/>
          </a:xfrm>
          <a:prstGeom prst="straightConnector1">
            <a:avLst/>
          </a:prstGeom>
          <a:noFill/>
          <a:ln w="9525" cap="flat" cmpd="sng">
            <a:solidFill>
              <a:schemeClr val="accent2"/>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5"/>
          <p:cNvSpPr/>
          <p:nvPr/>
        </p:nvSpPr>
        <p:spPr>
          <a:xfrm>
            <a:off x="3994039" y="2718349"/>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159" name="Google Shape;159;p5"/>
          <p:cNvCxnSpPr/>
          <p:nvPr/>
        </p:nvCxnSpPr>
        <p:spPr>
          <a:xfrm flipH="1">
            <a:off x="4605517" y="2374940"/>
            <a:ext cx="224540" cy="346455"/>
          </a:xfrm>
          <a:prstGeom prst="straightConnector1">
            <a:avLst/>
          </a:prstGeom>
          <a:noFill/>
          <a:ln w="9525" cap="flat" cmpd="sng">
            <a:solidFill>
              <a:schemeClr val="accent2"/>
            </a:solidFill>
            <a:prstDash val="solid"/>
            <a:miter lim="800000"/>
            <a:headEnd type="none" w="sm" len="sm"/>
            <a:tailEnd type="triangle" w="med" len="med"/>
          </a:ln>
        </p:spPr>
      </p:cxnSp>
      <p:sp>
        <p:nvSpPr>
          <p:cNvPr id="160" name="Google Shape;160;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61" name="Google Shape;161;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162" name="Google Shape;162;p5"/>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197</a:t>
            </a:fld>
            <a:endParaRPr/>
          </a:p>
        </p:txBody>
      </p:sp>
      <p:grpSp>
        <p:nvGrpSpPr>
          <p:cNvPr id="163" name="Google Shape;163;p5"/>
          <p:cNvGrpSpPr/>
          <p:nvPr/>
        </p:nvGrpSpPr>
        <p:grpSpPr>
          <a:xfrm>
            <a:off x="2612572" y="2819399"/>
            <a:ext cx="3756660" cy="2378747"/>
            <a:chOff x="2832464" y="3979817"/>
            <a:chExt cx="4294413" cy="2748861"/>
          </a:xfrm>
        </p:grpSpPr>
        <p:sp>
          <p:nvSpPr>
            <p:cNvPr id="164" name="Google Shape;164;p5"/>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165" name="Google Shape;165;p5"/>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166" name="Google Shape;166;p5"/>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167" name="Google Shape;167;p5"/>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168" name="Google Shape;168;p5"/>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169" name="Google Shape;169;p5"/>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170" name="Google Shape;170;p5"/>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171" name="Google Shape;171;p5"/>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172" name="Google Shape;172;p5"/>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173" name="Google Shape;173;p5"/>
            <p:cNvCxnSpPr>
              <a:endCxn id="165"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174" name="Google Shape;174;p5"/>
            <p:cNvCxnSpPr>
              <a:endCxn id="171"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175" name="Google Shape;175;p5"/>
            <p:cNvCxnSpPr>
              <a:stCxn id="171"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176" name="Google Shape;176;p5"/>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177" name="Google Shape;177;p5"/>
            <p:cNvCxnSpPr>
              <a:stCxn id="166" idx="4"/>
              <a:endCxn id="167"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178" name="Google Shape;178;p5"/>
            <p:cNvCxnSpPr>
              <a:endCxn id="168"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179" name="Google Shape;179;p5"/>
            <p:cNvCxnSpPr>
              <a:stCxn id="168" idx="4"/>
              <a:endCxn id="169"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180" name="Google Shape;180;p5"/>
            <p:cNvCxnSpPr>
              <a:stCxn id="168" idx="4"/>
              <a:endCxn id="170"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
        <p:nvSpPr>
          <p:cNvPr id="181" name="Google Shape;181;p5"/>
          <p:cNvSpPr/>
          <p:nvPr/>
        </p:nvSpPr>
        <p:spPr>
          <a:xfrm>
            <a:off x="2097567" y="3117856"/>
            <a:ext cx="3157355" cy="2653944"/>
          </a:xfrm>
          <a:custGeom>
            <a:avLst/>
            <a:gdLst/>
            <a:ahLst/>
            <a:cxnLst/>
            <a:rect l="l" t="t" r="r" b="b"/>
            <a:pathLst>
              <a:path w="3157355" h="2653944" extrusionOk="0">
                <a:moveTo>
                  <a:pt x="1714013" y="0"/>
                </a:moveTo>
                <a:cubicBezTo>
                  <a:pt x="945481" y="76200"/>
                  <a:pt x="176950" y="152400"/>
                  <a:pt x="28904" y="522514"/>
                </a:cubicBezTo>
                <a:cubicBezTo>
                  <a:pt x="-119142" y="892628"/>
                  <a:pt x="324995" y="1876697"/>
                  <a:pt x="825738" y="2220686"/>
                </a:cubicBezTo>
                <a:cubicBezTo>
                  <a:pt x="1326481" y="2564675"/>
                  <a:pt x="2711144" y="2767149"/>
                  <a:pt x="3033361" y="2586446"/>
                </a:cubicBezTo>
                <a:cubicBezTo>
                  <a:pt x="3355578" y="2405743"/>
                  <a:pt x="2972401" y="1561012"/>
                  <a:pt x="2759041" y="1136469"/>
                </a:cubicBezTo>
                <a:cubicBezTo>
                  <a:pt x="2545681" y="711926"/>
                  <a:pt x="2149441" y="375557"/>
                  <a:pt x="1753201" y="39189"/>
                </a:cubicBezTo>
              </a:path>
            </a:pathLst>
          </a:custGeom>
          <a:noFill/>
          <a:ln w="9525" cap="flat" cmpd="sng">
            <a:solidFill>
              <a:srgbClr val="0666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82" name="Google Shape;182;p5"/>
          <p:cNvSpPr/>
          <p:nvPr/>
        </p:nvSpPr>
        <p:spPr>
          <a:xfrm>
            <a:off x="5142485" y="2986025"/>
            <a:ext cx="1720836" cy="2513636"/>
          </a:xfrm>
          <a:custGeom>
            <a:avLst/>
            <a:gdLst/>
            <a:ahLst/>
            <a:cxnLst/>
            <a:rect l="l" t="t" r="r" b="b"/>
            <a:pathLst>
              <a:path w="1720836" h="2513636" extrusionOk="0">
                <a:moveTo>
                  <a:pt x="978302" y="96699"/>
                </a:moveTo>
                <a:cubicBezTo>
                  <a:pt x="703982" y="-171090"/>
                  <a:pt x="207593" y="179430"/>
                  <a:pt x="63902" y="397144"/>
                </a:cubicBezTo>
                <a:cubicBezTo>
                  <a:pt x="-79790" y="614858"/>
                  <a:pt x="55193" y="1054641"/>
                  <a:pt x="116153" y="1402984"/>
                </a:cubicBezTo>
                <a:cubicBezTo>
                  <a:pt x="177113" y="1751327"/>
                  <a:pt x="164051" y="2387052"/>
                  <a:pt x="429662" y="2487201"/>
                </a:cubicBezTo>
                <a:cubicBezTo>
                  <a:pt x="695273" y="2587350"/>
                  <a:pt x="1614028" y="2397939"/>
                  <a:pt x="1709822" y="2003876"/>
                </a:cubicBezTo>
                <a:cubicBezTo>
                  <a:pt x="1805616" y="1609813"/>
                  <a:pt x="1252622" y="364488"/>
                  <a:pt x="978302" y="96699"/>
                </a:cubicBezTo>
                <a:close/>
              </a:path>
            </a:pathLst>
          </a:custGeom>
          <a:noFill/>
          <a:ln w="95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1"/>
                                        </p:tgtEl>
                                        <p:attrNameLst>
                                          <p:attrName>style.visibility</p:attrName>
                                        </p:attrNameLst>
                                      </p:cBhvr>
                                      <p:to>
                                        <p:strVal val="visible"/>
                                      </p:to>
                                    </p:set>
                                    <p:animEffect transition="in" filter="fade">
                                      <p:cBhvr>
                                        <p:cTn id="7" dur="500"/>
                                        <p:tgtEl>
                                          <p:spTgt spid="18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2"/>
                                        </p:tgtEl>
                                        <p:attrNameLst>
                                          <p:attrName>style.visibility</p:attrName>
                                        </p:attrNameLst>
                                      </p:cBhvr>
                                      <p:to>
                                        <p:strVal val="visible"/>
                                      </p:to>
                                    </p:set>
                                    <p:animEffect transition="in" filter="fade">
                                      <p:cBhvr>
                                        <p:cTn id="12" dur="5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6"/>
          <p:cNvSpPr/>
          <p:nvPr/>
        </p:nvSpPr>
        <p:spPr>
          <a:xfrm>
            <a:off x="2973830" y="3097305"/>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188" name="Google Shape;188;p6"/>
          <p:cNvCxnSpPr/>
          <p:nvPr/>
        </p:nvCxnSpPr>
        <p:spPr>
          <a:xfrm flipH="1">
            <a:off x="3585308" y="2753896"/>
            <a:ext cx="224540" cy="346455"/>
          </a:xfrm>
          <a:prstGeom prst="straightConnector1">
            <a:avLst/>
          </a:prstGeom>
          <a:noFill/>
          <a:ln w="9525" cap="flat" cmpd="sng">
            <a:solidFill>
              <a:schemeClr val="accent2"/>
            </a:solidFill>
            <a:prstDash val="solid"/>
            <a:miter lim="800000"/>
            <a:headEnd type="none" w="sm" len="sm"/>
            <a:tailEnd type="triangle" w="med" len="med"/>
          </a:ln>
        </p:spPr>
      </p:cxnSp>
      <p:sp>
        <p:nvSpPr>
          <p:cNvPr id="189" name="Google Shape;189;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90" name="Google Shape;190;p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191" name="Google Shape;191;p6"/>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198</a:t>
            </a:fld>
            <a:endParaRPr/>
          </a:p>
        </p:txBody>
      </p:sp>
      <p:grpSp>
        <p:nvGrpSpPr>
          <p:cNvPr id="192" name="Google Shape;192;p6"/>
          <p:cNvGrpSpPr/>
          <p:nvPr/>
        </p:nvGrpSpPr>
        <p:grpSpPr>
          <a:xfrm>
            <a:off x="2612572" y="2819399"/>
            <a:ext cx="3756660" cy="2378747"/>
            <a:chOff x="2832464" y="3979817"/>
            <a:chExt cx="4294413" cy="2748861"/>
          </a:xfrm>
        </p:grpSpPr>
        <p:sp>
          <p:nvSpPr>
            <p:cNvPr id="193" name="Google Shape;193;p6"/>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194" name="Google Shape;194;p6"/>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195" name="Google Shape;195;p6"/>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196" name="Google Shape;196;p6"/>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197" name="Google Shape;197;p6"/>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198" name="Google Shape;198;p6"/>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199" name="Google Shape;199;p6"/>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200" name="Google Shape;200;p6"/>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201" name="Google Shape;201;p6"/>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202" name="Google Shape;202;p6"/>
            <p:cNvCxnSpPr>
              <a:endCxn id="194"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203" name="Google Shape;203;p6"/>
            <p:cNvCxnSpPr>
              <a:endCxn id="200"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04" name="Google Shape;204;p6"/>
            <p:cNvCxnSpPr>
              <a:stCxn id="200"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205" name="Google Shape;205;p6"/>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206" name="Google Shape;206;p6"/>
            <p:cNvCxnSpPr>
              <a:stCxn id="195" idx="4"/>
              <a:endCxn id="196"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07" name="Google Shape;207;p6"/>
            <p:cNvCxnSpPr>
              <a:endCxn id="197"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208" name="Google Shape;208;p6"/>
            <p:cNvCxnSpPr>
              <a:stCxn id="197" idx="4"/>
              <a:endCxn id="198"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209" name="Google Shape;209;p6"/>
            <p:cNvCxnSpPr>
              <a:stCxn id="197" idx="4"/>
              <a:endCxn id="199"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
        <p:nvSpPr>
          <p:cNvPr id="210" name="Google Shape;210;p6"/>
          <p:cNvSpPr/>
          <p:nvPr/>
        </p:nvSpPr>
        <p:spPr>
          <a:xfrm>
            <a:off x="2127740" y="3806072"/>
            <a:ext cx="1343094" cy="902470"/>
          </a:xfrm>
          <a:custGeom>
            <a:avLst/>
            <a:gdLst/>
            <a:ahLst/>
            <a:cxnLst/>
            <a:rect l="l" t="t" r="r" b="b"/>
            <a:pathLst>
              <a:path w="3157355" h="2653944" extrusionOk="0">
                <a:moveTo>
                  <a:pt x="1714013" y="0"/>
                </a:moveTo>
                <a:cubicBezTo>
                  <a:pt x="945481" y="76200"/>
                  <a:pt x="176950" y="152400"/>
                  <a:pt x="28904" y="522514"/>
                </a:cubicBezTo>
                <a:cubicBezTo>
                  <a:pt x="-119142" y="892628"/>
                  <a:pt x="324995" y="1876697"/>
                  <a:pt x="825738" y="2220686"/>
                </a:cubicBezTo>
                <a:cubicBezTo>
                  <a:pt x="1326481" y="2564675"/>
                  <a:pt x="2711144" y="2767149"/>
                  <a:pt x="3033361" y="2586446"/>
                </a:cubicBezTo>
                <a:cubicBezTo>
                  <a:pt x="3355578" y="2405743"/>
                  <a:pt x="2972401" y="1561012"/>
                  <a:pt x="2759041" y="1136469"/>
                </a:cubicBezTo>
                <a:cubicBezTo>
                  <a:pt x="2545681" y="711926"/>
                  <a:pt x="2149441" y="375557"/>
                  <a:pt x="1753201" y="39189"/>
                </a:cubicBezTo>
              </a:path>
            </a:pathLst>
          </a:custGeom>
          <a:noFill/>
          <a:ln w="9525" cap="flat" cmpd="sng">
            <a:solidFill>
              <a:srgbClr val="0666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11" name="Google Shape;211;p6"/>
          <p:cNvSpPr/>
          <p:nvPr/>
        </p:nvSpPr>
        <p:spPr>
          <a:xfrm>
            <a:off x="3300806" y="3858645"/>
            <a:ext cx="1970400" cy="1773569"/>
          </a:xfrm>
          <a:custGeom>
            <a:avLst/>
            <a:gdLst/>
            <a:ahLst/>
            <a:cxnLst/>
            <a:rect l="l" t="t" r="r" b="b"/>
            <a:pathLst>
              <a:path w="1970400" h="1773569" extrusionOk="0">
                <a:moveTo>
                  <a:pt x="888893" y="60621"/>
                </a:moveTo>
                <a:cubicBezTo>
                  <a:pt x="718020" y="585"/>
                  <a:pt x="815002" y="-64070"/>
                  <a:pt x="667220" y="129894"/>
                </a:cubicBezTo>
                <a:cubicBezTo>
                  <a:pt x="519438" y="323858"/>
                  <a:pt x="-39362" y="954240"/>
                  <a:pt x="2202" y="1224403"/>
                </a:cubicBezTo>
                <a:cubicBezTo>
                  <a:pt x="43766" y="1494566"/>
                  <a:pt x="595638" y="1695457"/>
                  <a:pt x="916602" y="1750875"/>
                </a:cubicBezTo>
                <a:cubicBezTo>
                  <a:pt x="1237566" y="1806293"/>
                  <a:pt x="1798675" y="1767039"/>
                  <a:pt x="1927984" y="1556912"/>
                </a:cubicBezTo>
                <a:cubicBezTo>
                  <a:pt x="2057293" y="1346785"/>
                  <a:pt x="1865638" y="744112"/>
                  <a:pt x="1692456" y="490112"/>
                </a:cubicBezTo>
                <a:cubicBezTo>
                  <a:pt x="1519274" y="236112"/>
                  <a:pt x="1059766" y="120657"/>
                  <a:pt x="888893" y="60621"/>
                </a:cubicBezTo>
                <a:close/>
              </a:path>
            </a:pathLst>
          </a:custGeom>
          <a:noFill/>
          <a:ln w="95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1"/>
                                        </p:tgtEl>
                                        <p:attrNameLst>
                                          <p:attrName>style.visibility</p:attrName>
                                        </p:attrNameLst>
                                      </p:cBhvr>
                                      <p:to>
                                        <p:strVal val="visible"/>
                                      </p:to>
                                    </p:set>
                                    <p:animEffect transition="in" filter="fade">
                                      <p:cBhvr>
                                        <p:cTn id="12"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7"/>
          <p:cNvSpPr/>
          <p:nvPr/>
        </p:nvSpPr>
        <p:spPr>
          <a:xfrm>
            <a:off x="2477755" y="3886073"/>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17" name="Google Shape;217;p7"/>
          <p:cNvCxnSpPr>
            <a:endCxn id="216" idx="1"/>
          </p:cNvCxnSpPr>
          <p:nvPr/>
        </p:nvCxnSpPr>
        <p:spPr>
          <a:xfrm>
            <a:off x="2372611" y="3678593"/>
            <a:ext cx="237600" cy="319200"/>
          </a:xfrm>
          <a:prstGeom prst="straightConnector1">
            <a:avLst/>
          </a:prstGeom>
          <a:noFill/>
          <a:ln w="9525" cap="flat" cmpd="sng">
            <a:solidFill>
              <a:schemeClr val="accent2"/>
            </a:solidFill>
            <a:prstDash val="solid"/>
            <a:miter lim="800000"/>
            <a:headEnd type="none" w="sm" len="sm"/>
            <a:tailEnd type="triangle" w="med" len="med"/>
          </a:ln>
        </p:spPr>
      </p:cxnSp>
      <p:sp>
        <p:nvSpPr>
          <p:cNvPr id="218" name="Google Shape;218;p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219" name="Google Shape;219;p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220" name="Google Shape;220;p7"/>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199</a:t>
            </a:fld>
            <a:endParaRPr/>
          </a:p>
        </p:txBody>
      </p:sp>
      <p:grpSp>
        <p:nvGrpSpPr>
          <p:cNvPr id="221" name="Google Shape;221;p7"/>
          <p:cNvGrpSpPr/>
          <p:nvPr/>
        </p:nvGrpSpPr>
        <p:grpSpPr>
          <a:xfrm>
            <a:off x="2612572" y="2819399"/>
            <a:ext cx="3756660" cy="2378747"/>
            <a:chOff x="2832464" y="3979817"/>
            <a:chExt cx="4294413" cy="2748861"/>
          </a:xfrm>
        </p:grpSpPr>
        <p:sp>
          <p:nvSpPr>
            <p:cNvPr id="222" name="Google Shape;222;p7"/>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223" name="Google Shape;223;p7"/>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224" name="Google Shape;224;p7"/>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225" name="Google Shape;225;p7"/>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226" name="Google Shape;226;p7"/>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227" name="Google Shape;227;p7"/>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228" name="Google Shape;228;p7"/>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229" name="Google Shape;229;p7"/>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230" name="Google Shape;230;p7"/>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231" name="Google Shape;231;p7"/>
            <p:cNvCxnSpPr>
              <a:endCxn id="223"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232" name="Google Shape;232;p7"/>
            <p:cNvCxnSpPr>
              <a:endCxn id="229"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33" name="Google Shape;233;p7"/>
            <p:cNvCxnSpPr>
              <a:stCxn id="229"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234" name="Google Shape;234;p7"/>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235" name="Google Shape;235;p7"/>
            <p:cNvCxnSpPr>
              <a:stCxn id="224" idx="4"/>
              <a:endCxn id="225"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36" name="Google Shape;236;p7"/>
            <p:cNvCxnSpPr>
              <a:endCxn id="226"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237" name="Google Shape;237;p7"/>
            <p:cNvCxnSpPr>
              <a:stCxn id="226" idx="4"/>
              <a:endCxn id="227"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238" name="Google Shape;238;p7"/>
            <p:cNvCxnSpPr>
              <a:stCxn id="226" idx="4"/>
              <a:endCxn id="228"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lnSpcReduction="10000"/>
          </a:bodyPr>
          <a:lstStyle/>
          <a:p>
            <a:pPr marL="0" indent="0">
              <a:buNone/>
            </a:pPr>
            <a:r>
              <a:rPr lang="es-AR" b="1" dirty="0"/>
              <a:t>Árbol Binario (</a:t>
            </a:r>
            <a:r>
              <a:rPr lang="es-AR" b="1" dirty="0" err="1"/>
              <a:t>Binary</a:t>
            </a:r>
            <a:r>
              <a:rPr lang="es-AR" b="1" dirty="0"/>
              <a:t> </a:t>
            </a:r>
            <a:r>
              <a:rPr lang="es-AR" b="1" dirty="0" err="1"/>
              <a:t>Tree</a:t>
            </a:r>
            <a:r>
              <a:rPr lang="es-AR" b="1" dirty="0"/>
              <a:t> o BT)</a:t>
            </a:r>
          </a:p>
          <a:p>
            <a:pPr marL="0" indent="0" algn="just">
              <a:buNone/>
            </a:pPr>
            <a:r>
              <a:rPr lang="es-AR" dirty="0"/>
              <a:t>	Estructura de datos formada por nodos, donde cada nodo o está vacío o  tiene 3 componentes: datos, subárbol izquierdo y subárbol derecho. Existe un nodo distinguido llamado raíz.</a:t>
            </a:r>
          </a:p>
          <a:p>
            <a:pPr marL="0" indent="0" algn="just">
              <a:buNone/>
            </a:pPr>
            <a:endParaRPr lang="es-AR" dirty="0"/>
          </a:p>
          <a:p>
            <a:pPr marL="0" indent="0" algn="just">
              <a:buNone/>
            </a:pPr>
            <a:endParaRPr lang="es-AR" dirty="0"/>
          </a:p>
          <a:p>
            <a:pPr marL="0" indent="0" algn="just">
              <a:buNone/>
            </a:pPr>
            <a:endParaRPr lang="es-AR" dirty="0"/>
          </a:p>
          <a:p>
            <a:pPr marL="0" indent="0" algn="just">
              <a:buNone/>
            </a:pPr>
            <a:endParaRPr lang="es-AR" dirty="0"/>
          </a:p>
          <a:p>
            <a:pPr marL="0" indent="0">
              <a:buNone/>
            </a:pPr>
            <a:r>
              <a:rPr lang="es-AR" dirty="0"/>
              <a:t>	</a:t>
            </a:r>
          </a:p>
        </p:txBody>
      </p:sp>
      <p:sp>
        <p:nvSpPr>
          <p:cNvPr id="4" name="Slide Number Placeholder 3"/>
          <p:cNvSpPr>
            <a:spLocks noGrp="1"/>
          </p:cNvSpPr>
          <p:nvPr>
            <p:ph type="sldNum" sz="quarter" idx="12"/>
          </p:nvPr>
        </p:nvSpPr>
        <p:spPr/>
        <p:txBody>
          <a:bodyPr/>
          <a:lstStyle/>
          <a:p>
            <a:fld id="{401CF334-2D5C-4859-84A6-CA7E6E43FAEB}" type="slidenum">
              <a:rPr lang="en-US" smtClean="0"/>
              <a:t>2</a:t>
            </a:fld>
            <a:endParaRPr lang="en-US"/>
          </a:p>
        </p:txBody>
      </p:sp>
    </p:spTree>
    <p:extLst>
      <p:ext uri="{BB962C8B-B14F-4D97-AF65-F5344CB8AC3E}">
        <p14:creationId xmlns:p14="http://schemas.microsoft.com/office/powerpoint/2010/main" val="1198455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a:p>
            <a:pPr marL="0" indent="0">
              <a:buNone/>
            </a:pPr>
            <a:r>
              <a:rPr lang="en-US" dirty="0" err="1"/>
              <a:t>Aplico</a:t>
            </a:r>
            <a:r>
              <a:rPr lang="en-US" dirty="0"/>
              <a:t> </a:t>
            </a:r>
          </a:p>
          <a:p>
            <a:pPr marL="0" indent="0">
              <a:buNone/>
            </a:pPr>
            <a:r>
              <a:rPr lang="en-US" dirty="0"/>
              <a:t>E -&gt; ( E op E )</a:t>
            </a:r>
          </a:p>
          <a:p>
            <a:pPr marL="0" indent="0">
              <a:buNone/>
            </a:pPr>
            <a:r>
              <a:rPr lang="en-US" dirty="0"/>
              <a:t>El primer E se </a:t>
            </a:r>
            <a:r>
              <a:rPr lang="en-US" dirty="0" err="1"/>
              <a:t>expande</a:t>
            </a:r>
            <a:endParaRPr lang="en-US" dirty="0"/>
          </a:p>
          <a:p>
            <a:pPr marL="0" indent="0">
              <a:buNone/>
            </a:pPr>
            <a:r>
              <a:rPr lang="en-US" dirty="0"/>
              <a:t>   E-&gt; ( E op E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20</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a:endCxn id="7"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193576" y="2415654"/>
            <a:ext cx="1337481"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5" name="Rounded Rectangle 15"/>
          <p:cNvSpPr/>
          <p:nvPr/>
        </p:nvSpPr>
        <p:spPr>
          <a:xfrm>
            <a:off x="7007149" y="1935480"/>
            <a:ext cx="1914781"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2362352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barn(inVertical)">
                                      <p:cBhvr>
                                        <p:cTn id="13" dur="500"/>
                                        <p:tgtEl>
                                          <p:spTgt spid="12"/>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arn(inVertical)">
                                      <p:cBhvr>
                                        <p:cTn id="1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4"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8"/>
          <p:cNvSpPr/>
          <p:nvPr/>
        </p:nvSpPr>
        <p:spPr>
          <a:xfrm>
            <a:off x="2477755" y="3886073"/>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44" name="Google Shape;244;p8"/>
          <p:cNvCxnSpPr>
            <a:endCxn id="243" idx="1"/>
          </p:cNvCxnSpPr>
          <p:nvPr/>
        </p:nvCxnSpPr>
        <p:spPr>
          <a:xfrm>
            <a:off x="2372611" y="3678593"/>
            <a:ext cx="237600" cy="319200"/>
          </a:xfrm>
          <a:prstGeom prst="straightConnector1">
            <a:avLst/>
          </a:prstGeom>
          <a:noFill/>
          <a:ln w="9525" cap="flat" cmpd="sng">
            <a:solidFill>
              <a:schemeClr val="accent2"/>
            </a:solidFill>
            <a:prstDash val="solid"/>
            <a:miter lim="800000"/>
            <a:headEnd type="none" w="sm" len="sm"/>
            <a:tailEnd type="triangle" w="med" len="med"/>
          </a:ln>
        </p:spPr>
      </p:cxnSp>
      <p:sp>
        <p:nvSpPr>
          <p:cNvPr id="245" name="Google Shape;245;p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246" name="Google Shape;246;p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247" name="Google Shape;247;p8"/>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200</a:t>
            </a:fld>
            <a:endParaRPr/>
          </a:p>
        </p:txBody>
      </p:sp>
      <p:grpSp>
        <p:nvGrpSpPr>
          <p:cNvPr id="248" name="Google Shape;248;p8"/>
          <p:cNvGrpSpPr/>
          <p:nvPr/>
        </p:nvGrpSpPr>
        <p:grpSpPr>
          <a:xfrm>
            <a:off x="2612572" y="2819399"/>
            <a:ext cx="3756660" cy="2378747"/>
            <a:chOff x="2832464" y="3979817"/>
            <a:chExt cx="4294413" cy="2748861"/>
          </a:xfrm>
        </p:grpSpPr>
        <p:sp>
          <p:nvSpPr>
            <p:cNvPr id="249" name="Google Shape;249;p8"/>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250" name="Google Shape;250;p8"/>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251" name="Google Shape;251;p8"/>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252" name="Google Shape;252;p8"/>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253" name="Google Shape;253;p8"/>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254" name="Google Shape;254;p8"/>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255" name="Google Shape;255;p8"/>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256" name="Google Shape;256;p8"/>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257" name="Google Shape;257;p8"/>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258" name="Google Shape;258;p8"/>
            <p:cNvCxnSpPr>
              <a:endCxn id="250"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259" name="Google Shape;259;p8"/>
            <p:cNvCxnSpPr>
              <a:endCxn id="256"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60" name="Google Shape;260;p8"/>
            <p:cNvCxnSpPr>
              <a:stCxn id="256"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261" name="Google Shape;261;p8"/>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262" name="Google Shape;262;p8"/>
            <p:cNvCxnSpPr>
              <a:stCxn id="251" idx="4"/>
              <a:endCxn id="252"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63" name="Google Shape;263;p8"/>
            <p:cNvCxnSpPr>
              <a:endCxn id="253"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264" name="Google Shape;264;p8"/>
            <p:cNvCxnSpPr>
              <a:stCxn id="253" idx="4"/>
              <a:endCxn id="254"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265" name="Google Shape;265;p8"/>
            <p:cNvCxnSpPr>
              <a:stCxn id="253" idx="4"/>
              <a:endCxn id="255"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9"/>
          <p:cNvSpPr/>
          <p:nvPr/>
        </p:nvSpPr>
        <p:spPr>
          <a:xfrm>
            <a:off x="3709500" y="3848753"/>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71" name="Google Shape;271;p9"/>
          <p:cNvCxnSpPr/>
          <p:nvPr/>
        </p:nvCxnSpPr>
        <p:spPr>
          <a:xfrm>
            <a:off x="3929045" y="3520871"/>
            <a:ext cx="237728" cy="319145"/>
          </a:xfrm>
          <a:prstGeom prst="straightConnector1">
            <a:avLst/>
          </a:prstGeom>
          <a:noFill/>
          <a:ln w="9525" cap="flat" cmpd="sng">
            <a:solidFill>
              <a:schemeClr val="accent2"/>
            </a:solidFill>
            <a:prstDash val="solid"/>
            <a:miter lim="800000"/>
            <a:headEnd type="none" w="sm" len="sm"/>
            <a:tailEnd type="triangle" w="med" len="med"/>
          </a:ln>
        </p:spPr>
      </p:cxnSp>
      <p:sp>
        <p:nvSpPr>
          <p:cNvPr id="272" name="Google Shape;272;p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273" name="Google Shape;273;p9"/>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274" name="Google Shape;274;p9"/>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201</a:t>
            </a:fld>
            <a:endParaRPr/>
          </a:p>
        </p:txBody>
      </p:sp>
      <p:grpSp>
        <p:nvGrpSpPr>
          <p:cNvPr id="275" name="Google Shape;275;p9"/>
          <p:cNvGrpSpPr/>
          <p:nvPr/>
        </p:nvGrpSpPr>
        <p:grpSpPr>
          <a:xfrm>
            <a:off x="2612572" y="2819399"/>
            <a:ext cx="3756660" cy="2378747"/>
            <a:chOff x="2832464" y="3979817"/>
            <a:chExt cx="4294413" cy="2748861"/>
          </a:xfrm>
        </p:grpSpPr>
        <p:sp>
          <p:nvSpPr>
            <p:cNvPr id="276" name="Google Shape;276;p9"/>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277" name="Google Shape;277;p9"/>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278" name="Google Shape;278;p9"/>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279" name="Google Shape;279;p9"/>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280" name="Google Shape;280;p9"/>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281" name="Google Shape;281;p9"/>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282" name="Google Shape;282;p9"/>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283" name="Google Shape;283;p9"/>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284" name="Google Shape;284;p9"/>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285" name="Google Shape;285;p9"/>
            <p:cNvCxnSpPr>
              <a:endCxn id="277"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286" name="Google Shape;286;p9"/>
            <p:cNvCxnSpPr>
              <a:endCxn id="283"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87" name="Google Shape;287;p9"/>
            <p:cNvCxnSpPr>
              <a:stCxn id="283"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288" name="Google Shape;288;p9"/>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289" name="Google Shape;289;p9"/>
            <p:cNvCxnSpPr>
              <a:stCxn id="278" idx="4"/>
              <a:endCxn id="279"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290" name="Google Shape;290;p9"/>
            <p:cNvCxnSpPr>
              <a:endCxn id="280"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291" name="Google Shape;291;p9"/>
            <p:cNvCxnSpPr>
              <a:stCxn id="280" idx="4"/>
              <a:endCxn id="281"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292" name="Google Shape;292;p9"/>
            <p:cNvCxnSpPr>
              <a:stCxn id="280" idx="4"/>
              <a:endCxn id="282"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
        <p:nvSpPr>
          <p:cNvPr id="293" name="Google Shape;293;p9"/>
          <p:cNvSpPr/>
          <p:nvPr/>
        </p:nvSpPr>
        <p:spPr>
          <a:xfrm>
            <a:off x="3011547" y="4486394"/>
            <a:ext cx="1313262" cy="919122"/>
          </a:xfrm>
          <a:custGeom>
            <a:avLst/>
            <a:gdLst/>
            <a:ahLst/>
            <a:cxnLst/>
            <a:rect l="l" t="t" r="r" b="b"/>
            <a:pathLst>
              <a:path w="3157355" h="2653944" extrusionOk="0">
                <a:moveTo>
                  <a:pt x="1714013" y="0"/>
                </a:moveTo>
                <a:cubicBezTo>
                  <a:pt x="945481" y="76200"/>
                  <a:pt x="176950" y="152400"/>
                  <a:pt x="28904" y="522514"/>
                </a:cubicBezTo>
                <a:cubicBezTo>
                  <a:pt x="-119142" y="892628"/>
                  <a:pt x="324995" y="1876697"/>
                  <a:pt x="825738" y="2220686"/>
                </a:cubicBezTo>
                <a:cubicBezTo>
                  <a:pt x="1326481" y="2564675"/>
                  <a:pt x="2711144" y="2767149"/>
                  <a:pt x="3033361" y="2586446"/>
                </a:cubicBezTo>
                <a:cubicBezTo>
                  <a:pt x="3355578" y="2405743"/>
                  <a:pt x="2972401" y="1561012"/>
                  <a:pt x="2759041" y="1136469"/>
                </a:cubicBezTo>
                <a:cubicBezTo>
                  <a:pt x="2545681" y="711926"/>
                  <a:pt x="2149441" y="375557"/>
                  <a:pt x="1753201" y="39189"/>
                </a:cubicBezTo>
              </a:path>
            </a:pathLst>
          </a:custGeom>
          <a:noFill/>
          <a:ln w="9525" cap="flat" cmpd="sng">
            <a:solidFill>
              <a:srgbClr val="0666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94" name="Google Shape;294;p9"/>
          <p:cNvSpPr/>
          <p:nvPr/>
        </p:nvSpPr>
        <p:spPr>
          <a:xfrm>
            <a:off x="4325353" y="4488757"/>
            <a:ext cx="982169" cy="1040866"/>
          </a:xfrm>
          <a:custGeom>
            <a:avLst/>
            <a:gdLst/>
            <a:ahLst/>
            <a:cxnLst/>
            <a:rect l="l" t="t" r="r" b="b"/>
            <a:pathLst>
              <a:path w="1970400" h="1773569" extrusionOk="0">
                <a:moveTo>
                  <a:pt x="888893" y="60621"/>
                </a:moveTo>
                <a:cubicBezTo>
                  <a:pt x="718020" y="585"/>
                  <a:pt x="815002" y="-64070"/>
                  <a:pt x="667220" y="129894"/>
                </a:cubicBezTo>
                <a:cubicBezTo>
                  <a:pt x="519438" y="323858"/>
                  <a:pt x="-39362" y="954240"/>
                  <a:pt x="2202" y="1224403"/>
                </a:cubicBezTo>
                <a:cubicBezTo>
                  <a:pt x="43766" y="1494566"/>
                  <a:pt x="595638" y="1695457"/>
                  <a:pt x="916602" y="1750875"/>
                </a:cubicBezTo>
                <a:cubicBezTo>
                  <a:pt x="1237566" y="1806293"/>
                  <a:pt x="1798675" y="1767039"/>
                  <a:pt x="1927984" y="1556912"/>
                </a:cubicBezTo>
                <a:cubicBezTo>
                  <a:pt x="2057293" y="1346785"/>
                  <a:pt x="1865638" y="744112"/>
                  <a:pt x="1692456" y="490112"/>
                </a:cubicBezTo>
                <a:cubicBezTo>
                  <a:pt x="1519274" y="236112"/>
                  <a:pt x="1059766" y="120657"/>
                  <a:pt x="888893" y="60621"/>
                </a:cubicBezTo>
                <a:close/>
              </a:path>
            </a:pathLst>
          </a:custGeom>
          <a:noFill/>
          <a:ln w="95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4"/>
                                        </p:tgtEl>
                                        <p:attrNameLst>
                                          <p:attrName>style.visibility</p:attrName>
                                        </p:attrNameLst>
                                      </p:cBhvr>
                                      <p:to>
                                        <p:strVal val="visible"/>
                                      </p:to>
                                    </p:set>
                                    <p:animEffect transition="in" filter="fade">
                                      <p:cBhvr>
                                        <p:cTn id="12" dur="500"/>
                                        <p:tgtEl>
                                          <p:spTgt spid="2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10"/>
          <p:cNvSpPr/>
          <p:nvPr/>
        </p:nvSpPr>
        <p:spPr>
          <a:xfrm>
            <a:off x="3250598" y="4534976"/>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300" name="Google Shape;300;p10"/>
          <p:cNvCxnSpPr/>
          <p:nvPr/>
        </p:nvCxnSpPr>
        <p:spPr>
          <a:xfrm>
            <a:off x="3470143" y="4207094"/>
            <a:ext cx="237728" cy="319145"/>
          </a:xfrm>
          <a:prstGeom prst="straightConnector1">
            <a:avLst/>
          </a:prstGeom>
          <a:noFill/>
          <a:ln w="9525" cap="flat" cmpd="sng">
            <a:solidFill>
              <a:schemeClr val="accent2"/>
            </a:solidFill>
            <a:prstDash val="solid"/>
            <a:miter lim="800000"/>
            <a:headEnd type="none" w="sm" len="sm"/>
            <a:tailEnd type="triangle" w="med" len="med"/>
          </a:ln>
        </p:spPr>
      </p:cxnSp>
      <p:sp>
        <p:nvSpPr>
          <p:cNvPr id="301" name="Google Shape;301;p1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302" name="Google Shape;302;p10"/>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303" name="Google Shape;303;p10"/>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202</a:t>
            </a:fld>
            <a:endParaRPr/>
          </a:p>
        </p:txBody>
      </p:sp>
      <p:grpSp>
        <p:nvGrpSpPr>
          <p:cNvPr id="304" name="Google Shape;304;p10"/>
          <p:cNvGrpSpPr/>
          <p:nvPr/>
        </p:nvGrpSpPr>
        <p:grpSpPr>
          <a:xfrm>
            <a:off x="2612572" y="2819399"/>
            <a:ext cx="3756660" cy="2378747"/>
            <a:chOff x="2832464" y="3979817"/>
            <a:chExt cx="4294413" cy="2748861"/>
          </a:xfrm>
        </p:grpSpPr>
        <p:sp>
          <p:nvSpPr>
            <p:cNvPr id="305" name="Google Shape;305;p10"/>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306" name="Google Shape;306;p10"/>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307" name="Google Shape;307;p10"/>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308" name="Google Shape;308;p10"/>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309" name="Google Shape;309;p10"/>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10" name="Google Shape;310;p10"/>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11" name="Google Shape;311;p10"/>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312" name="Google Shape;312;p10"/>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313" name="Google Shape;313;p10"/>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314" name="Google Shape;314;p10"/>
            <p:cNvCxnSpPr>
              <a:endCxn id="306"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315" name="Google Shape;315;p10"/>
            <p:cNvCxnSpPr>
              <a:endCxn id="312"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16" name="Google Shape;316;p10"/>
            <p:cNvCxnSpPr>
              <a:stCxn id="312"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317" name="Google Shape;317;p10"/>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318" name="Google Shape;318;p10"/>
            <p:cNvCxnSpPr>
              <a:stCxn id="307" idx="4"/>
              <a:endCxn id="308"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19" name="Google Shape;319;p10"/>
            <p:cNvCxnSpPr>
              <a:endCxn id="309"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320" name="Google Shape;320;p10"/>
            <p:cNvCxnSpPr>
              <a:stCxn id="309" idx="4"/>
              <a:endCxn id="310"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321" name="Google Shape;321;p10"/>
            <p:cNvCxnSpPr>
              <a:stCxn id="309" idx="4"/>
              <a:endCxn id="311"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p11"/>
          <p:cNvSpPr/>
          <p:nvPr/>
        </p:nvSpPr>
        <p:spPr>
          <a:xfrm>
            <a:off x="4230546" y="4534976"/>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327" name="Google Shape;327;p11"/>
          <p:cNvCxnSpPr/>
          <p:nvPr/>
        </p:nvCxnSpPr>
        <p:spPr>
          <a:xfrm flipH="1">
            <a:off x="4908594" y="4172873"/>
            <a:ext cx="131071" cy="391489"/>
          </a:xfrm>
          <a:prstGeom prst="straightConnector1">
            <a:avLst/>
          </a:prstGeom>
          <a:noFill/>
          <a:ln w="9525" cap="flat" cmpd="sng">
            <a:solidFill>
              <a:schemeClr val="accent2"/>
            </a:solidFill>
            <a:prstDash val="solid"/>
            <a:miter lim="800000"/>
            <a:headEnd type="none" w="sm" len="sm"/>
            <a:tailEnd type="triangle" w="med" len="med"/>
          </a:ln>
        </p:spPr>
      </p:cxnSp>
      <p:sp>
        <p:nvSpPr>
          <p:cNvPr id="328" name="Google Shape;328;p11"/>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329" name="Google Shape;329;p11"/>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330" name="Google Shape;330;p11"/>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203</a:t>
            </a:fld>
            <a:endParaRPr/>
          </a:p>
        </p:txBody>
      </p:sp>
      <p:grpSp>
        <p:nvGrpSpPr>
          <p:cNvPr id="331" name="Google Shape;331;p11"/>
          <p:cNvGrpSpPr/>
          <p:nvPr/>
        </p:nvGrpSpPr>
        <p:grpSpPr>
          <a:xfrm>
            <a:off x="2612572" y="2819399"/>
            <a:ext cx="3756660" cy="2378747"/>
            <a:chOff x="2832464" y="3979817"/>
            <a:chExt cx="4294413" cy="2748861"/>
          </a:xfrm>
        </p:grpSpPr>
        <p:sp>
          <p:nvSpPr>
            <p:cNvPr id="332" name="Google Shape;332;p11"/>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333" name="Google Shape;333;p11"/>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334" name="Google Shape;334;p11"/>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335" name="Google Shape;335;p11"/>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336" name="Google Shape;336;p11"/>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37" name="Google Shape;337;p11"/>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38" name="Google Shape;338;p11"/>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339" name="Google Shape;339;p11"/>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340" name="Google Shape;340;p11"/>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341" name="Google Shape;341;p11"/>
            <p:cNvCxnSpPr>
              <a:endCxn id="333"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342" name="Google Shape;342;p11"/>
            <p:cNvCxnSpPr>
              <a:endCxn id="339"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43" name="Google Shape;343;p11"/>
            <p:cNvCxnSpPr>
              <a:stCxn id="339"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344" name="Google Shape;344;p11"/>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345" name="Google Shape;345;p11"/>
            <p:cNvCxnSpPr>
              <a:stCxn id="334" idx="4"/>
              <a:endCxn id="335"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46" name="Google Shape;346;p11"/>
            <p:cNvCxnSpPr>
              <a:endCxn id="336"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347" name="Google Shape;347;p11"/>
            <p:cNvCxnSpPr>
              <a:stCxn id="336" idx="4"/>
              <a:endCxn id="337"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348" name="Google Shape;348;p11"/>
            <p:cNvCxnSpPr>
              <a:stCxn id="336" idx="4"/>
              <a:endCxn id="338"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12"/>
          <p:cNvSpPr/>
          <p:nvPr/>
        </p:nvSpPr>
        <p:spPr>
          <a:xfrm>
            <a:off x="4872281" y="3291102"/>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354" name="Google Shape;354;p12"/>
          <p:cNvCxnSpPr/>
          <p:nvPr/>
        </p:nvCxnSpPr>
        <p:spPr>
          <a:xfrm flipH="1">
            <a:off x="5550329" y="2928999"/>
            <a:ext cx="131071" cy="391489"/>
          </a:xfrm>
          <a:prstGeom prst="straightConnector1">
            <a:avLst/>
          </a:prstGeom>
          <a:noFill/>
          <a:ln w="9525" cap="flat" cmpd="sng">
            <a:solidFill>
              <a:schemeClr val="accent2"/>
            </a:solidFill>
            <a:prstDash val="solid"/>
            <a:miter lim="800000"/>
            <a:headEnd type="none" w="sm" len="sm"/>
            <a:tailEnd type="triangle" w="med" len="med"/>
          </a:ln>
        </p:spPr>
      </p:cxnSp>
      <p:sp>
        <p:nvSpPr>
          <p:cNvPr id="355" name="Google Shape;355;p1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356" name="Google Shape;356;p1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357" name="Google Shape;357;p12"/>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204</a:t>
            </a:fld>
            <a:endParaRPr/>
          </a:p>
        </p:txBody>
      </p:sp>
      <p:grpSp>
        <p:nvGrpSpPr>
          <p:cNvPr id="358" name="Google Shape;358;p12"/>
          <p:cNvGrpSpPr/>
          <p:nvPr/>
        </p:nvGrpSpPr>
        <p:grpSpPr>
          <a:xfrm>
            <a:off x="2612572" y="2819399"/>
            <a:ext cx="3756660" cy="2378747"/>
            <a:chOff x="2832464" y="3979817"/>
            <a:chExt cx="4294413" cy="2748861"/>
          </a:xfrm>
        </p:grpSpPr>
        <p:sp>
          <p:nvSpPr>
            <p:cNvPr id="359" name="Google Shape;359;p12"/>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360" name="Google Shape;360;p12"/>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361" name="Google Shape;361;p12"/>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362" name="Google Shape;362;p12"/>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363" name="Google Shape;363;p12"/>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64" name="Google Shape;364;p12"/>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65" name="Google Shape;365;p12"/>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366" name="Google Shape;366;p12"/>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367" name="Google Shape;367;p12"/>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368" name="Google Shape;368;p12"/>
            <p:cNvCxnSpPr>
              <a:endCxn id="360"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369" name="Google Shape;369;p12"/>
            <p:cNvCxnSpPr>
              <a:endCxn id="366"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70" name="Google Shape;370;p12"/>
            <p:cNvCxnSpPr>
              <a:stCxn id="366"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371" name="Google Shape;371;p12"/>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372" name="Google Shape;372;p12"/>
            <p:cNvCxnSpPr>
              <a:stCxn id="361" idx="4"/>
              <a:endCxn id="362"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73" name="Google Shape;373;p12"/>
            <p:cNvCxnSpPr>
              <a:endCxn id="363"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374" name="Google Shape;374;p12"/>
            <p:cNvCxnSpPr>
              <a:stCxn id="363" idx="4"/>
              <a:endCxn id="364"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375" name="Google Shape;375;p12"/>
            <p:cNvCxnSpPr>
              <a:stCxn id="363" idx="4"/>
              <a:endCxn id="365"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
        <p:nvSpPr>
          <p:cNvPr id="376" name="Google Shape;376;p12"/>
          <p:cNvSpPr/>
          <p:nvPr/>
        </p:nvSpPr>
        <p:spPr>
          <a:xfrm>
            <a:off x="5171303" y="3870723"/>
            <a:ext cx="1717085" cy="1537064"/>
          </a:xfrm>
          <a:custGeom>
            <a:avLst/>
            <a:gdLst/>
            <a:ahLst/>
            <a:cxnLst/>
            <a:rect l="l" t="t" r="r" b="b"/>
            <a:pathLst>
              <a:path w="1970400" h="1773569" extrusionOk="0">
                <a:moveTo>
                  <a:pt x="888893" y="60621"/>
                </a:moveTo>
                <a:cubicBezTo>
                  <a:pt x="718020" y="585"/>
                  <a:pt x="815002" y="-64070"/>
                  <a:pt x="667220" y="129894"/>
                </a:cubicBezTo>
                <a:cubicBezTo>
                  <a:pt x="519438" y="323858"/>
                  <a:pt x="-39362" y="954240"/>
                  <a:pt x="2202" y="1224403"/>
                </a:cubicBezTo>
                <a:cubicBezTo>
                  <a:pt x="43766" y="1494566"/>
                  <a:pt x="595638" y="1695457"/>
                  <a:pt x="916602" y="1750875"/>
                </a:cubicBezTo>
                <a:cubicBezTo>
                  <a:pt x="1237566" y="1806293"/>
                  <a:pt x="1798675" y="1767039"/>
                  <a:pt x="1927984" y="1556912"/>
                </a:cubicBezTo>
                <a:cubicBezTo>
                  <a:pt x="2057293" y="1346785"/>
                  <a:pt x="1865638" y="744112"/>
                  <a:pt x="1692456" y="490112"/>
                </a:cubicBezTo>
                <a:cubicBezTo>
                  <a:pt x="1519274" y="236112"/>
                  <a:pt x="1059766" y="120657"/>
                  <a:pt x="888893" y="60621"/>
                </a:cubicBezTo>
                <a:close/>
              </a:path>
            </a:pathLst>
          </a:custGeom>
          <a:noFill/>
          <a:ln w="9525" cap="flat" cmpd="sng">
            <a:solidFill>
              <a:srgbClr val="C0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6"/>
                                        </p:tgtEl>
                                        <p:attrNameLst>
                                          <p:attrName>style.visibility</p:attrName>
                                        </p:attrNameLst>
                                      </p:cBhvr>
                                      <p:to>
                                        <p:strVal val="visible"/>
                                      </p:to>
                                    </p:set>
                                    <p:animEffect transition="in" filter="fade">
                                      <p:cBhvr>
                                        <p:cTn id="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3"/>
          <p:cNvSpPr/>
          <p:nvPr/>
        </p:nvSpPr>
        <p:spPr>
          <a:xfrm>
            <a:off x="5625552" y="3853282"/>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382" name="Google Shape;382;p13"/>
          <p:cNvCxnSpPr/>
          <p:nvPr/>
        </p:nvCxnSpPr>
        <p:spPr>
          <a:xfrm flipH="1">
            <a:off x="6303600" y="3491179"/>
            <a:ext cx="131071" cy="391489"/>
          </a:xfrm>
          <a:prstGeom prst="straightConnector1">
            <a:avLst/>
          </a:prstGeom>
          <a:noFill/>
          <a:ln w="9525" cap="flat" cmpd="sng">
            <a:solidFill>
              <a:schemeClr val="accent2"/>
            </a:solidFill>
            <a:prstDash val="solid"/>
            <a:miter lim="800000"/>
            <a:headEnd type="none" w="sm" len="sm"/>
            <a:tailEnd type="triangle" w="med" len="med"/>
          </a:ln>
        </p:spPr>
      </p:cxnSp>
      <p:sp>
        <p:nvSpPr>
          <p:cNvPr id="383" name="Google Shape;383;p1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384" name="Google Shape;384;p1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385" name="Google Shape;385;p13"/>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205</a:t>
            </a:fld>
            <a:endParaRPr/>
          </a:p>
        </p:txBody>
      </p:sp>
      <p:grpSp>
        <p:nvGrpSpPr>
          <p:cNvPr id="386" name="Google Shape;386;p13"/>
          <p:cNvGrpSpPr/>
          <p:nvPr/>
        </p:nvGrpSpPr>
        <p:grpSpPr>
          <a:xfrm>
            <a:off x="2612572" y="2819399"/>
            <a:ext cx="3756660" cy="2378747"/>
            <a:chOff x="2832464" y="3979817"/>
            <a:chExt cx="4294413" cy="2748861"/>
          </a:xfrm>
        </p:grpSpPr>
        <p:sp>
          <p:nvSpPr>
            <p:cNvPr id="387" name="Google Shape;387;p13"/>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388" name="Google Shape;388;p13"/>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389" name="Google Shape;389;p13"/>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390" name="Google Shape;390;p13"/>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391" name="Google Shape;391;p13"/>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92" name="Google Shape;392;p13"/>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393" name="Google Shape;393;p13"/>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394" name="Google Shape;394;p13"/>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395" name="Google Shape;395;p13"/>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396" name="Google Shape;396;p13"/>
            <p:cNvCxnSpPr>
              <a:endCxn id="388"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397" name="Google Shape;397;p13"/>
            <p:cNvCxnSpPr>
              <a:endCxn id="394"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398" name="Google Shape;398;p13"/>
            <p:cNvCxnSpPr>
              <a:stCxn id="394"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399" name="Google Shape;399;p13"/>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400" name="Google Shape;400;p13"/>
            <p:cNvCxnSpPr>
              <a:stCxn id="389" idx="4"/>
              <a:endCxn id="390"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401" name="Google Shape;401;p13"/>
            <p:cNvCxnSpPr>
              <a:endCxn id="391"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402" name="Google Shape;402;p13"/>
            <p:cNvCxnSpPr>
              <a:stCxn id="391" idx="4"/>
              <a:endCxn id="392"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403" name="Google Shape;403;p13"/>
            <p:cNvCxnSpPr>
              <a:stCxn id="391" idx="4"/>
              <a:endCxn id="393"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
        <p:nvSpPr>
          <p:cNvPr id="404" name="Google Shape;404;p13"/>
          <p:cNvSpPr/>
          <p:nvPr/>
        </p:nvSpPr>
        <p:spPr>
          <a:xfrm>
            <a:off x="5148292" y="4518398"/>
            <a:ext cx="1043069" cy="825344"/>
          </a:xfrm>
          <a:custGeom>
            <a:avLst/>
            <a:gdLst/>
            <a:ahLst/>
            <a:cxnLst/>
            <a:rect l="l" t="t" r="r" b="b"/>
            <a:pathLst>
              <a:path w="3157355" h="2653944" extrusionOk="0">
                <a:moveTo>
                  <a:pt x="1714013" y="0"/>
                </a:moveTo>
                <a:cubicBezTo>
                  <a:pt x="945481" y="76200"/>
                  <a:pt x="176950" y="152400"/>
                  <a:pt x="28904" y="522514"/>
                </a:cubicBezTo>
                <a:cubicBezTo>
                  <a:pt x="-119142" y="892628"/>
                  <a:pt x="324995" y="1876697"/>
                  <a:pt x="825738" y="2220686"/>
                </a:cubicBezTo>
                <a:cubicBezTo>
                  <a:pt x="1326481" y="2564675"/>
                  <a:pt x="2711144" y="2767149"/>
                  <a:pt x="3033361" y="2586446"/>
                </a:cubicBezTo>
                <a:cubicBezTo>
                  <a:pt x="3355578" y="2405743"/>
                  <a:pt x="2972401" y="1561012"/>
                  <a:pt x="2759041" y="1136469"/>
                </a:cubicBezTo>
                <a:cubicBezTo>
                  <a:pt x="2545681" y="711926"/>
                  <a:pt x="2149441" y="375557"/>
                  <a:pt x="1753201" y="39189"/>
                </a:cubicBezTo>
              </a:path>
            </a:pathLst>
          </a:custGeom>
          <a:noFill/>
          <a:ln w="9525" cap="flat" cmpd="sng">
            <a:solidFill>
              <a:srgbClr val="066684"/>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4"/>
                                        </p:tgtEl>
                                        <p:attrNameLst>
                                          <p:attrName>style.visibility</p:attrName>
                                        </p:attrNameLst>
                                      </p:cBhvr>
                                      <p:to>
                                        <p:strVal val="visible"/>
                                      </p:to>
                                    </p:set>
                                    <p:animEffect transition="in" filter="fade">
                                      <p:cBhvr>
                                        <p:cTn id="7" dur="500"/>
                                        <p:tgtEl>
                                          <p:spTgt spid="4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14"/>
          <p:cNvSpPr/>
          <p:nvPr/>
        </p:nvSpPr>
        <p:spPr>
          <a:xfrm>
            <a:off x="5144810" y="4560491"/>
            <a:ext cx="904463" cy="762871"/>
          </a:xfrm>
          <a:prstGeom prst="ellipse">
            <a:avLst/>
          </a:prstGeom>
          <a:solidFill>
            <a:srgbClr val="7030A0"/>
          </a:solidFill>
          <a:ln w="9525" cap="flat" cmpd="sng">
            <a:solidFill>
              <a:srgbClr val="7030A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410" name="Google Shape;410;p14"/>
          <p:cNvCxnSpPr/>
          <p:nvPr/>
        </p:nvCxnSpPr>
        <p:spPr>
          <a:xfrm flipH="1">
            <a:off x="5822858" y="4198388"/>
            <a:ext cx="131071" cy="391489"/>
          </a:xfrm>
          <a:prstGeom prst="straightConnector1">
            <a:avLst/>
          </a:prstGeom>
          <a:noFill/>
          <a:ln w="9525" cap="flat" cmpd="sng">
            <a:solidFill>
              <a:schemeClr val="accent2"/>
            </a:solidFill>
            <a:prstDash val="solid"/>
            <a:miter lim="800000"/>
            <a:headEnd type="none" w="sm" len="sm"/>
            <a:tailEnd type="triangle" w="med" len="med"/>
          </a:ln>
        </p:spPr>
      </p:cxnSp>
      <p:sp>
        <p:nvSpPr>
          <p:cNvPr id="411" name="Google Shape;411;p1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12" name="Google Shape;412;p1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1900"/>
              <a:buNone/>
            </a:pPr>
            <a:r>
              <a:rPr lang="en-US" sz="2000"/>
              <a:t>Ej:</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413" name="Google Shape;413;p14"/>
          <p:cNvSpPr txBox="1">
            <a:spLocks noGrp="1"/>
          </p:cNvSpPr>
          <p:nvPr>
            <p:ph type="sldNum" idx="12"/>
          </p:nvPr>
        </p:nvSpPr>
        <p:spPr>
          <a:xfrm>
            <a:off x="7559040" y="5141506"/>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206</a:t>
            </a:fld>
            <a:endParaRPr/>
          </a:p>
        </p:txBody>
      </p:sp>
      <p:grpSp>
        <p:nvGrpSpPr>
          <p:cNvPr id="414" name="Google Shape;414;p14"/>
          <p:cNvGrpSpPr/>
          <p:nvPr/>
        </p:nvGrpSpPr>
        <p:grpSpPr>
          <a:xfrm>
            <a:off x="2612572" y="2819399"/>
            <a:ext cx="3756660" cy="2378747"/>
            <a:chOff x="2832464" y="3979817"/>
            <a:chExt cx="4294413" cy="2748861"/>
          </a:xfrm>
        </p:grpSpPr>
        <p:sp>
          <p:nvSpPr>
            <p:cNvPr id="415" name="Google Shape;415;p14"/>
            <p:cNvSpPr/>
            <p:nvPr/>
          </p:nvSpPr>
          <p:spPr>
            <a:xfrm>
              <a:off x="4572000" y="397981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a:p>
          </p:txBody>
        </p:sp>
        <p:sp>
          <p:nvSpPr>
            <p:cNvPr id="416" name="Google Shape;416;p14"/>
            <p:cNvSpPr/>
            <p:nvPr/>
          </p:nvSpPr>
          <p:spPr>
            <a:xfrm>
              <a:off x="5572401" y="462185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60</a:t>
              </a:r>
              <a:endParaRPr/>
            </a:p>
          </p:txBody>
        </p:sp>
        <p:sp>
          <p:nvSpPr>
            <p:cNvPr id="417" name="Google Shape;417;p14"/>
            <p:cNvSpPr/>
            <p:nvPr/>
          </p:nvSpPr>
          <p:spPr>
            <a:xfrm>
              <a:off x="3380048" y="4441937"/>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20</a:t>
              </a:r>
              <a:endParaRPr/>
            </a:p>
          </p:txBody>
        </p:sp>
        <p:sp>
          <p:nvSpPr>
            <p:cNvPr id="418" name="Google Shape;418;p14"/>
            <p:cNvSpPr/>
            <p:nvPr/>
          </p:nvSpPr>
          <p:spPr>
            <a:xfrm>
              <a:off x="2832464" y="5330953"/>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a:p>
          </p:txBody>
        </p:sp>
        <p:sp>
          <p:nvSpPr>
            <p:cNvPr id="419" name="Google Shape;419;p14"/>
            <p:cNvSpPr/>
            <p:nvPr/>
          </p:nvSpPr>
          <p:spPr>
            <a:xfrm>
              <a:off x="4263901" y="5280657"/>
              <a:ext cx="703216"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420" name="Google Shape;420;p14"/>
            <p:cNvSpPr/>
            <p:nvPr/>
          </p:nvSpPr>
          <p:spPr>
            <a:xfrm>
              <a:off x="3696790" y="6097306"/>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40</a:t>
              </a:r>
              <a:endParaRPr/>
            </a:p>
          </p:txBody>
        </p:sp>
        <p:sp>
          <p:nvSpPr>
            <p:cNvPr id="421" name="Google Shape;421;p14"/>
            <p:cNvSpPr/>
            <p:nvPr/>
          </p:nvSpPr>
          <p:spPr>
            <a:xfrm>
              <a:off x="4828681" y="6082828"/>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44</a:t>
              </a:r>
              <a:endParaRPr/>
            </a:p>
          </p:txBody>
        </p:sp>
        <p:sp>
          <p:nvSpPr>
            <p:cNvPr id="422" name="Google Shape;422;p14"/>
            <p:cNvSpPr/>
            <p:nvPr/>
          </p:nvSpPr>
          <p:spPr>
            <a:xfrm>
              <a:off x="6395357" y="531179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80</a:t>
              </a:r>
              <a:endParaRPr/>
            </a:p>
          </p:txBody>
        </p:sp>
        <p:sp>
          <p:nvSpPr>
            <p:cNvPr id="423" name="Google Shape;423;p14"/>
            <p:cNvSpPr/>
            <p:nvPr/>
          </p:nvSpPr>
          <p:spPr>
            <a:xfrm>
              <a:off x="5871758" y="6094025"/>
              <a:ext cx="731520" cy="631372"/>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70</a:t>
              </a:r>
              <a:endParaRPr/>
            </a:p>
          </p:txBody>
        </p:sp>
        <p:cxnSp>
          <p:nvCxnSpPr>
            <p:cNvPr id="424" name="Google Shape;424;p14"/>
            <p:cNvCxnSpPr>
              <a:endCxn id="416" idx="1"/>
            </p:cNvCxnSpPr>
            <p:nvPr/>
          </p:nvCxnSpPr>
          <p:spPr>
            <a:xfrm>
              <a:off x="5303630" y="4452420"/>
              <a:ext cx="375900" cy="261900"/>
            </a:xfrm>
            <a:prstGeom prst="straightConnector1">
              <a:avLst/>
            </a:prstGeom>
            <a:noFill/>
            <a:ln w="19050" cap="flat" cmpd="sng">
              <a:solidFill>
                <a:schemeClr val="dk1"/>
              </a:solidFill>
              <a:prstDash val="solid"/>
              <a:miter lim="800000"/>
              <a:headEnd type="none" w="sm" len="sm"/>
              <a:tailEnd type="triangle" w="med" len="med"/>
            </a:ln>
          </p:spPr>
        </p:cxnSp>
        <p:cxnSp>
          <p:nvCxnSpPr>
            <p:cNvPr id="425" name="Google Shape;425;p14"/>
            <p:cNvCxnSpPr>
              <a:endCxn id="422" idx="1"/>
            </p:cNvCxnSpPr>
            <p:nvPr/>
          </p:nvCxnSpPr>
          <p:spPr>
            <a:xfrm>
              <a:off x="6237586" y="5146557"/>
              <a:ext cx="2649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426" name="Google Shape;426;p14"/>
            <p:cNvCxnSpPr>
              <a:stCxn id="422" idx="4"/>
            </p:cNvCxnSpPr>
            <p:nvPr/>
          </p:nvCxnSpPr>
          <p:spPr>
            <a:xfrm flipH="1">
              <a:off x="6355817" y="5943167"/>
              <a:ext cx="405300" cy="190500"/>
            </a:xfrm>
            <a:prstGeom prst="straightConnector1">
              <a:avLst/>
            </a:prstGeom>
            <a:noFill/>
            <a:ln w="19050" cap="flat" cmpd="sng">
              <a:solidFill>
                <a:schemeClr val="dk1"/>
              </a:solidFill>
              <a:prstDash val="solid"/>
              <a:miter lim="800000"/>
              <a:headEnd type="none" w="sm" len="sm"/>
              <a:tailEnd type="triangle" w="med" len="med"/>
            </a:ln>
          </p:spPr>
        </p:cxnSp>
        <p:cxnSp>
          <p:nvCxnSpPr>
            <p:cNvPr id="427" name="Google Shape;427;p14"/>
            <p:cNvCxnSpPr/>
            <p:nvPr/>
          </p:nvCxnSpPr>
          <p:spPr>
            <a:xfrm flipH="1">
              <a:off x="4048398" y="4324711"/>
              <a:ext cx="523602" cy="297147"/>
            </a:xfrm>
            <a:prstGeom prst="straightConnector1">
              <a:avLst/>
            </a:prstGeom>
            <a:noFill/>
            <a:ln w="19050" cap="flat" cmpd="sng">
              <a:solidFill>
                <a:schemeClr val="dk1"/>
              </a:solidFill>
              <a:prstDash val="solid"/>
              <a:miter lim="800000"/>
              <a:headEnd type="none" w="sm" len="sm"/>
              <a:tailEnd type="triangle" w="med" len="med"/>
            </a:ln>
          </p:spPr>
        </p:cxnSp>
        <p:cxnSp>
          <p:nvCxnSpPr>
            <p:cNvPr id="428" name="Google Shape;428;p14"/>
            <p:cNvCxnSpPr>
              <a:stCxn id="417" idx="4"/>
              <a:endCxn id="418" idx="0"/>
            </p:cNvCxnSpPr>
            <p:nvPr/>
          </p:nvCxnSpPr>
          <p:spPr>
            <a:xfrm flipH="1">
              <a:off x="3198308" y="5073309"/>
              <a:ext cx="547500" cy="257700"/>
            </a:xfrm>
            <a:prstGeom prst="straightConnector1">
              <a:avLst/>
            </a:prstGeom>
            <a:noFill/>
            <a:ln w="19050" cap="flat" cmpd="sng">
              <a:solidFill>
                <a:schemeClr val="dk1"/>
              </a:solidFill>
              <a:prstDash val="solid"/>
              <a:miter lim="800000"/>
              <a:headEnd type="none" w="sm" len="sm"/>
              <a:tailEnd type="triangle" w="med" len="med"/>
            </a:ln>
          </p:spPr>
        </p:cxnSp>
        <p:cxnSp>
          <p:nvCxnSpPr>
            <p:cNvPr id="429" name="Google Shape;429;p14"/>
            <p:cNvCxnSpPr>
              <a:endCxn id="419" idx="1"/>
            </p:cNvCxnSpPr>
            <p:nvPr/>
          </p:nvCxnSpPr>
          <p:spPr>
            <a:xfrm>
              <a:off x="3832585" y="5080919"/>
              <a:ext cx="534300" cy="292200"/>
            </a:xfrm>
            <a:prstGeom prst="straightConnector1">
              <a:avLst/>
            </a:prstGeom>
            <a:noFill/>
            <a:ln w="19050" cap="flat" cmpd="sng">
              <a:solidFill>
                <a:schemeClr val="dk1"/>
              </a:solidFill>
              <a:prstDash val="solid"/>
              <a:miter lim="800000"/>
              <a:headEnd type="none" w="sm" len="sm"/>
              <a:tailEnd type="triangle" w="med" len="med"/>
            </a:ln>
          </p:spPr>
        </p:cxnSp>
        <p:cxnSp>
          <p:nvCxnSpPr>
            <p:cNvPr id="430" name="Google Shape;430;p14"/>
            <p:cNvCxnSpPr>
              <a:stCxn id="419" idx="4"/>
              <a:endCxn id="420" idx="7"/>
            </p:cNvCxnSpPr>
            <p:nvPr/>
          </p:nvCxnSpPr>
          <p:spPr>
            <a:xfrm flipH="1">
              <a:off x="4321209" y="5912029"/>
              <a:ext cx="294300" cy="277800"/>
            </a:xfrm>
            <a:prstGeom prst="straightConnector1">
              <a:avLst/>
            </a:prstGeom>
            <a:noFill/>
            <a:ln w="19050" cap="flat" cmpd="sng">
              <a:solidFill>
                <a:schemeClr val="dk1"/>
              </a:solidFill>
              <a:prstDash val="solid"/>
              <a:miter lim="800000"/>
              <a:headEnd type="none" w="sm" len="sm"/>
              <a:tailEnd type="triangle" w="med" len="med"/>
            </a:ln>
          </p:spPr>
        </p:cxnSp>
        <p:cxnSp>
          <p:nvCxnSpPr>
            <p:cNvPr id="431" name="Google Shape;431;p14"/>
            <p:cNvCxnSpPr>
              <a:stCxn id="419" idx="4"/>
              <a:endCxn id="421" idx="1"/>
            </p:cNvCxnSpPr>
            <p:nvPr/>
          </p:nvCxnSpPr>
          <p:spPr>
            <a:xfrm>
              <a:off x="4615509" y="5912029"/>
              <a:ext cx="320400" cy="263400"/>
            </a:xfrm>
            <a:prstGeom prst="straightConnector1">
              <a:avLst/>
            </a:prstGeom>
            <a:noFill/>
            <a:ln w="19050" cap="flat" cmpd="sng">
              <a:solidFill>
                <a:schemeClr val="dk1"/>
              </a:solidFill>
              <a:prstDash val="solid"/>
              <a:miter lim="800000"/>
              <a:headEnd type="none" w="sm" len="sm"/>
              <a:tailEnd type="triangl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1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37" name="Google Shape;437;p1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u="sng"/>
              <a:t>Operaciones sobre un BST</a:t>
            </a:r>
            <a:endParaRPr/>
          </a:p>
          <a:p>
            <a:pPr marL="0" lvl="0" indent="0" algn="l" rtl="0">
              <a:spcBef>
                <a:spcPts val="520"/>
              </a:spcBef>
              <a:spcAft>
                <a:spcPts val="0"/>
              </a:spcAft>
              <a:buSzPts val="2470"/>
              <a:buNone/>
            </a:pPr>
            <a:endParaRPr/>
          </a:p>
          <a:p>
            <a:pPr marL="514350" lvl="0" indent="-514350" algn="l" rtl="0">
              <a:spcBef>
                <a:spcPts val="520"/>
              </a:spcBef>
              <a:spcAft>
                <a:spcPts val="0"/>
              </a:spcAft>
              <a:buSzPts val="2470"/>
              <a:buAutoNum type="arabicParenR"/>
            </a:pPr>
            <a:r>
              <a:rPr lang="en-US" b="1"/>
              <a:t>Insertar: un BST crece desde las hojas.</a:t>
            </a:r>
            <a:endParaRPr/>
          </a:p>
          <a:p>
            <a:pPr marL="0" lvl="0" indent="0" algn="l" rtl="0">
              <a:spcBef>
                <a:spcPts val="520"/>
              </a:spcBef>
              <a:spcAft>
                <a:spcPts val="0"/>
              </a:spcAft>
              <a:buSzPts val="2470"/>
              <a:buNone/>
            </a:pPr>
            <a:endParaRPr b="1"/>
          </a:p>
          <a:p>
            <a:pPr marL="0" lvl="0" indent="0" algn="l" rtl="0">
              <a:spcBef>
                <a:spcPts val="520"/>
              </a:spcBef>
              <a:spcAft>
                <a:spcPts val="0"/>
              </a:spcAft>
              <a:buSzPts val="2470"/>
              <a:buNone/>
            </a:pPr>
            <a:r>
              <a:rPr lang="en-US"/>
              <a:t>Ej:  </a:t>
            </a:r>
            <a:endParaRPr/>
          </a:p>
          <a:p>
            <a:pPr marL="0" lvl="0" indent="0" algn="l" rtl="0">
              <a:spcBef>
                <a:spcPts val="400"/>
              </a:spcBef>
              <a:spcAft>
                <a:spcPts val="0"/>
              </a:spcAft>
              <a:buSzPts val="1900"/>
              <a:buNone/>
            </a:pPr>
            <a:r>
              <a:rPr lang="en-US" sz="2000">
                <a:latin typeface="Consolas"/>
                <a:ea typeface="Consolas"/>
                <a:cs typeface="Consolas"/>
                <a:sym typeface="Consolas"/>
              </a:rPr>
              <a:t>BST&lt;Integer&gt; myTree = </a:t>
            </a:r>
            <a:r>
              <a:rPr lang="en-US" sz="2000" b="1">
                <a:latin typeface="Consolas"/>
                <a:ea typeface="Consolas"/>
                <a:cs typeface="Consolas"/>
                <a:sym typeface="Consolas"/>
              </a:rPr>
              <a:t>new BST&lt;&gt;();  // root null</a:t>
            </a:r>
            <a:endParaRPr sz="2000">
              <a:latin typeface="Consolas"/>
              <a:ea typeface="Consolas"/>
              <a:cs typeface="Consolas"/>
              <a:sym typeface="Consolas"/>
            </a:endParaRPr>
          </a:p>
        </p:txBody>
      </p:sp>
      <p:sp>
        <p:nvSpPr>
          <p:cNvPr id="438" name="Google Shape;438;p1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1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44" name="Google Shape;444;p1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latin typeface="Consolas"/>
                <a:ea typeface="Consolas"/>
                <a:cs typeface="Consolas"/>
                <a:sym typeface="Consolas"/>
              </a:rPr>
              <a:t>myTree.insert(10);    // apareció el root.</a:t>
            </a:r>
            <a:endParaRPr>
              <a:latin typeface="Consolas"/>
              <a:ea typeface="Consolas"/>
              <a:cs typeface="Consolas"/>
              <a:sym typeface="Consolas"/>
            </a:endParaRPr>
          </a:p>
        </p:txBody>
      </p:sp>
      <p:sp>
        <p:nvSpPr>
          <p:cNvPr id="445" name="Google Shape;445;p1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208</a:t>
            </a:fld>
            <a:endParaRPr/>
          </a:p>
        </p:txBody>
      </p:sp>
      <p:sp>
        <p:nvSpPr>
          <p:cNvPr id="446" name="Google Shape;446;p16"/>
          <p:cNvSpPr/>
          <p:nvPr/>
        </p:nvSpPr>
        <p:spPr>
          <a:xfrm>
            <a:off x="3749040" y="2690949"/>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1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52" name="Google Shape;452;p1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latin typeface="Consolas"/>
                <a:ea typeface="Consolas"/>
                <a:cs typeface="Consolas"/>
                <a:sym typeface="Consolas"/>
              </a:rPr>
              <a:t>myTree.insert(50);</a:t>
            </a:r>
            <a:endParaRPr>
              <a:latin typeface="Consolas"/>
              <a:ea typeface="Consolas"/>
              <a:cs typeface="Consolas"/>
              <a:sym typeface="Consolas"/>
            </a:endParaRPr>
          </a:p>
        </p:txBody>
      </p:sp>
      <p:sp>
        <p:nvSpPr>
          <p:cNvPr id="453" name="Google Shape;453;p1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209</a:t>
            </a:fld>
            <a:endParaRPr/>
          </a:p>
        </p:txBody>
      </p:sp>
      <p:sp>
        <p:nvSpPr>
          <p:cNvPr id="454" name="Google Shape;454;p17"/>
          <p:cNvSpPr/>
          <p:nvPr/>
        </p:nvSpPr>
        <p:spPr>
          <a:xfrm>
            <a:off x="3749040" y="2690949"/>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sp>
        <p:nvSpPr>
          <p:cNvPr id="455" name="Google Shape;455;p17"/>
          <p:cNvSpPr/>
          <p:nvPr/>
        </p:nvSpPr>
        <p:spPr>
          <a:xfrm>
            <a:off x="4650377" y="3725091"/>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sz="1800">
              <a:solidFill>
                <a:schemeClr val="dk1"/>
              </a:solidFill>
              <a:latin typeface="Palatino Linotype"/>
              <a:ea typeface="Palatino Linotype"/>
              <a:cs typeface="Palatino Linotype"/>
              <a:sym typeface="Palatino Linotype"/>
            </a:endParaRPr>
          </a:p>
        </p:txBody>
      </p:sp>
      <p:cxnSp>
        <p:nvCxnSpPr>
          <p:cNvPr id="456" name="Google Shape;456;p17"/>
          <p:cNvCxnSpPr>
            <a:endCxn id="455" idx="1"/>
          </p:cNvCxnSpPr>
          <p:nvPr/>
        </p:nvCxnSpPr>
        <p:spPr>
          <a:xfrm>
            <a:off x="4389075" y="3500798"/>
            <a:ext cx="393300" cy="3429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56"/>
                                        </p:tgtEl>
                                        <p:attrNameLst>
                                          <p:attrName>style.visibility</p:attrName>
                                        </p:attrNameLst>
                                      </p:cBhvr>
                                      <p:to>
                                        <p:strVal val="visible"/>
                                      </p:to>
                                    </p:set>
                                    <p:animEffect transition="in" filter="fade">
                                      <p:cBhvr>
                                        <p:cTn id="7" dur="500"/>
                                        <p:tgtEl>
                                          <p:spTgt spid="456"/>
                                        </p:tgtEl>
                                      </p:cBhvr>
                                    </p:animEffect>
                                  </p:childTnLst>
                                </p:cTn>
                              </p:par>
                              <p:par>
                                <p:cTn id="8" presetID="10" presetClass="entr" presetSubtype="0" fill="hold" nodeType="withEffect">
                                  <p:stCondLst>
                                    <p:cond delay="0"/>
                                  </p:stCondLst>
                                  <p:childTnLst>
                                    <p:set>
                                      <p:cBhvr>
                                        <p:cTn id="9" dur="1" fill="hold">
                                          <p:stCondLst>
                                            <p:cond delay="0"/>
                                          </p:stCondLst>
                                        </p:cTn>
                                        <p:tgtEl>
                                          <p:spTgt spid="455"/>
                                        </p:tgtEl>
                                        <p:attrNameLst>
                                          <p:attrName>style.visibility</p:attrName>
                                        </p:attrNameLst>
                                      </p:cBhvr>
                                      <p:to>
                                        <p:strVal val="visible"/>
                                      </p:to>
                                    </p:set>
                                    <p:animEffect transition="in" filter="fade">
                                      <p:cBhvr>
                                        <p:cTn id="10" dur="500"/>
                                        <p:tgtEl>
                                          <p:spTgt spid="4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a:p>
            <a:pPr marL="0" indent="0">
              <a:buNone/>
            </a:pPr>
            <a:r>
              <a:rPr lang="en-US" dirty="0" err="1"/>
              <a:t>Aplico</a:t>
            </a:r>
            <a:r>
              <a:rPr lang="en-US" dirty="0"/>
              <a:t> </a:t>
            </a:r>
          </a:p>
          <a:p>
            <a:pPr marL="0" indent="0">
              <a:buNone/>
            </a:pPr>
            <a:r>
              <a:rPr lang="en-US" dirty="0"/>
              <a:t>E -&gt; ( E op E )</a:t>
            </a:r>
          </a:p>
          <a:p>
            <a:pPr marL="0" indent="0">
              <a:buNone/>
            </a:pPr>
            <a:r>
              <a:rPr lang="en-US" dirty="0"/>
              <a:t>El primer E se </a:t>
            </a:r>
            <a:r>
              <a:rPr lang="en-US" dirty="0" err="1"/>
              <a:t>expande</a:t>
            </a:r>
            <a:endParaRPr lang="en-US" dirty="0"/>
          </a:p>
          <a:p>
            <a:pPr marL="0" indent="0">
              <a:buNone/>
            </a:pPr>
            <a:r>
              <a:rPr lang="en-US" dirty="0"/>
              <a:t>   E-&gt; ( E op E )</a:t>
            </a:r>
          </a:p>
          <a:p>
            <a:pPr marL="0" indent="0">
              <a:buNone/>
            </a:pPr>
            <a:r>
              <a:rPr lang="en-US" dirty="0"/>
              <a:t>Ambos 2 </a:t>
            </a:r>
            <a:r>
              <a:rPr lang="en-US" dirty="0" err="1"/>
              <a:t>aplican</a:t>
            </a:r>
            <a:endParaRPr lang="en-US" dirty="0"/>
          </a:p>
          <a:p>
            <a:pPr marL="0" indent="0">
              <a:buNone/>
            </a:pPr>
            <a:r>
              <a:rPr lang="en-US" dirty="0"/>
              <a:t>  E -&gt; </a:t>
            </a:r>
            <a:r>
              <a:rPr lang="en-US" dirty="0" err="1"/>
              <a:t>Cte</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21</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a:endCxn id="7"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878270" y="533454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9" name="Rectangle 18"/>
          <p:cNvSpPr/>
          <p:nvPr/>
        </p:nvSpPr>
        <p:spPr>
          <a:xfrm>
            <a:off x="3316406" y="2415654"/>
            <a:ext cx="300251"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0" name="Rectangle 19"/>
          <p:cNvSpPr/>
          <p:nvPr/>
        </p:nvSpPr>
        <p:spPr>
          <a:xfrm>
            <a:off x="3878270" y="2415653"/>
            <a:ext cx="391886"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1" name="Rounded Rectangle 15"/>
          <p:cNvSpPr/>
          <p:nvPr/>
        </p:nvSpPr>
        <p:spPr>
          <a:xfrm>
            <a:off x="7071896" y="1935480"/>
            <a:ext cx="2059907"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1338032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9" grpId="0" animBg="1"/>
      <p:bldP spid="20"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sp>
        <p:nvSpPr>
          <p:cNvPr id="461" name="Google Shape;461;p1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62" name="Google Shape;462;p1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latin typeface="Consolas"/>
                <a:ea typeface="Consolas"/>
                <a:cs typeface="Consolas"/>
                <a:sym typeface="Consolas"/>
              </a:rPr>
              <a:t>myTree.insert(25);</a:t>
            </a:r>
            <a:endParaRPr>
              <a:latin typeface="Consolas"/>
              <a:ea typeface="Consolas"/>
              <a:cs typeface="Consolas"/>
              <a:sym typeface="Consolas"/>
            </a:endParaRPr>
          </a:p>
        </p:txBody>
      </p:sp>
      <p:sp>
        <p:nvSpPr>
          <p:cNvPr id="463" name="Google Shape;463;p1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210</a:t>
            </a:fld>
            <a:endParaRPr/>
          </a:p>
        </p:txBody>
      </p:sp>
      <p:sp>
        <p:nvSpPr>
          <p:cNvPr id="464" name="Google Shape;464;p18"/>
          <p:cNvSpPr/>
          <p:nvPr/>
        </p:nvSpPr>
        <p:spPr>
          <a:xfrm>
            <a:off x="3749040" y="2690949"/>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sp>
        <p:nvSpPr>
          <p:cNvPr id="465" name="Google Shape;465;p18"/>
          <p:cNvSpPr/>
          <p:nvPr/>
        </p:nvSpPr>
        <p:spPr>
          <a:xfrm>
            <a:off x="4650377" y="3725091"/>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sz="1800">
              <a:solidFill>
                <a:schemeClr val="dk1"/>
              </a:solidFill>
              <a:latin typeface="Palatino Linotype"/>
              <a:ea typeface="Palatino Linotype"/>
              <a:cs typeface="Palatino Linotype"/>
              <a:sym typeface="Palatino Linotype"/>
            </a:endParaRPr>
          </a:p>
        </p:txBody>
      </p:sp>
      <p:cxnSp>
        <p:nvCxnSpPr>
          <p:cNvPr id="466" name="Google Shape;466;p18"/>
          <p:cNvCxnSpPr>
            <a:endCxn id="465" idx="1"/>
          </p:cNvCxnSpPr>
          <p:nvPr/>
        </p:nvCxnSpPr>
        <p:spPr>
          <a:xfrm>
            <a:off x="4389075" y="3500798"/>
            <a:ext cx="393300" cy="342900"/>
          </a:xfrm>
          <a:prstGeom prst="straightConnector1">
            <a:avLst/>
          </a:prstGeom>
          <a:noFill/>
          <a:ln w="9525" cap="flat" cmpd="sng">
            <a:solidFill>
              <a:schemeClr val="accent1"/>
            </a:solidFill>
            <a:prstDash val="solid"/>
            <a:miter lim="800000"/>
            <a:headEnd type="none" w="sm" len="sm"/>
            <a:tailEnd type="triangle" w="med" len="med"/>
          </a:ln>
        </p:spPr>
      </p:cxnSp>
      <p:sp>
        <p:nvSpPr>
          <p:cNvPr id="467" name="Google Shape;467;p18"/>
          <p:cNvSpPr/>
          <p:nvPr/>
        </p:nvSpPr>
        <p:spPr>
          <a:xfrm>
            <a:off x="4199708" y="4885508"/>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25</a:t>
            </a:r>
            <a:endParaRPr sz="1800">
              <a:solidFill>
                <a:schemeClr val="dk1"/>
              </a:solidFill>
              <a:latin typeface="Palatino Linotype"/>
              <a:ea typeface="Palatino Linotype"/>
              <a:cs typeface="Palatino Linotype"/>
              <a:sym typeface="Palatino Linotype"/>
            </a:endParaRPr>
          </a:p>
        </p:txBody>
      </p:sp>
      <p:cxnSp>
        <p:nvCxnSpPr>
          <p:cNvPr id="468" name="Google Shape;468;p18"/>
          <p:cNvCxnSpPr/>
          <p:nvPr/>
        </p:nvCxnSpPr>
        <p:spPr>
          <a:xfrm flipH="1">
            <a:off x="4749717" y="4534988"/>
            <a:ext cx="339634" cy="386394"/>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8"/>
                                        </p:tgtEl>
                                        <p:attrNameLst>
                                          <p:attrName>style.visibility</p:attrName>
                                        </p:attrNameLst>
                                      </p:cBhvr>
                                      <p:to>
                                        <p:strVal val="visible"/>
                                      </p:to>
                                    </p:set>
                                    <p:animEffect transition="in" filter="fade">
                                      <p:cBhvr>
                                        <p:cTn id="7" dur="500"/>
                                        <p:tgtEl>
                                          <p:spTgt spid="468"/>
                                        </p:tgtEl>
                                      </p:cBhvr>
                                    </p:animEffect>
                                  </p:childTnLst>
                                </p:cTn>
                              </p:par>
                              <p:par>
                                <p:cTn id="8" presetID="10" presetClass="entr" presetSubtype="0" fill="hold" nodeType="withEffect">
                                  <p:stCondLst>
                                    <p:cond delay="0"/>
                                  </p:stCondLst>
                                  <p:childTnLst>
                                    <p:set>
                                      <p:cBhvr>
                                        <p:cTn id="9" dur="1" fill="hold">
                                          <p:stCondLst>
                                            <p:cond delay="0"/>
                                          </p:stCondLst>
                                        </p:cTn>
                                        <p:tgtEl>
                                          <p:spTgt spid="467"/>
                                        </p:tgtEl>
                                        <p:attrNameLst>
                                          <p:attrName>style.visibility</p:attrName>
                                        </p:attrNameLst>
                                      </p:cBhvr>
                                      <p:to>
                                        <p:strVal val="visible"/>
                                      </p:to>
                                    </p:set>
                                    <p:animEffect transition="in" filter="fade">
                                      <p:cBhvr>
                                        <p:cTn id="10" dur="500"/>
                                        <p:tgtEl>
                                          <p:spTgt spid="4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1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74" name="Google Shape;474;p19"/>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latin typeface="Consolas"/>
                <a:ea typeface="Consolas"/>
                <a:cs typeface="Consolas"/>
                <a:sym typeface="Consolas"/>
              </a:rPr>
              <a:t>myTree.insert(5);</a:t>
            </a:r>
            <a:endParaRPr>
              <a:latin typeface="Consolas"/>
              <a:ea typeface="Consolas"/>
              <a:cs typeface="Consolas"/>
              <a:sym typeface="Consolas"/>
            </a:endParaRPr>
          </a:p>
        </p:txBody>
      </p:sp>
      <p:sp>
        <p:nvSpPr>
          <p:cNvPr id="475" name="Google Shape;475;p19"/>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211</a:t>
            </a:fld>
            <a:endParaRPr/>
          </a:p>
        </p:txBody>
      </p:sp>
      <p:sp>
        <p:nvSpPr>
          <p:cNvPr id="476" name="Google Shape;476;p19"/>
          <p:cNvSpPr/>
          <p:nvPr/>
        </p:nvSpPr>
        <p:spPr>
          <a:xfrm>
            <a:off x="3749040" y="2690949"/>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sp>
        <p:nvSpPr>
          <p:cNvPr id="477" name="Google Shape;477;p19"/>
          <p:cNvSpPr/>
          <p:nvPr/>
        </p:nvSpPr>
        <p:spPr>
          <a:xfrm>
            <a:off x="4650377" y="3725091"/>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sz="1800">
              <a:solidFill>
                <a:schemeClr val="dk1"/>
              </a:solidFill>
              <a:latin typeface="Palatino Linotype"/>
              <a:ea typeface="Palatino Linotype"/>
              <a:cs typeface="Palatino Linotype"/>
              <a:sym typeface="Palatino Linotype"/>
            </a:endParaRPr>
          </a:p>
        </p:txBody>
      </p:sp>
      <p:cxnSp>
        <p:nvCxnSpPr>
          <p:cNvPr id="478" name="Google Shape;478;p19"/>
          <p:cNvCxnSpPr>
            <a:endCxn id="477" idx="1"/>
          </p:cNvCxnSpPr>
          <p:nvPr/>
        </p:nvCxnSpPr>
        <p:spPr>
          <a:xfrm>
            <a:off x="4389075" y="3500798"/>
            <a:ext cx="393300" cy="342900"/>
          </a:xfrm>
          <a:prstGeom prst="straightConnector1">
            <a:avLst/>
          </a:prstGeom>
          <a:noFill/>
          <a:ln w="9525" cap="flat" cmpd="sng">
            <a:solidFill>
              <a:schemeClr val="accent1"/>
            </a:solidFill>
            <a:prstDash val="solid"/>
            <a:miter lim="800000"/>
            <a:headEnd type="none" w="sm" len="sm"/>
            <a:tailEnd type="triangle" w="med" len="med"/>
          </a:ln>
        </p:spPr>
      </p:cxnSp>
      <p:sp>
        <p:nvSpPr>
          <p:cNvPr id="479" name="Google Shape;479;p19"/>
          <p:cNvSpPr/>
          <p:nvPr/>
        </p:nvSpPr>
        <p:spPr>
          <a:xfrm>
            <a:off x="2826212" y="3746764"/>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a:t>
            </a:r>
            <a:endParaRPr sz="1800">
              <a:solidFill>
                <a:schemeClr val="dk1"/>
              </a:solidFill>
              <a:latin typeface="Palatino Linotype"/>
              <a:ea typeface="Palatino Linotype"/>
              <a:cs typeface="Palatino Linotype"/>
              <a:sym typeface="Palatino Linotype"/>
            </a:endParaRPr>
          </a:p>
        </p:txBody>
      </p:sp>
      <p:cxnSp>
        <p:nvCxnSpPr>
          <p:cNvPr id="480" name="Google Shape;480;p19"/>
          <p:cNvCxnSpPr>
            <a:endCxn id="479" idx="7"/>
          </p:cNvCxnSpPr>
          <p:nvPr/>
        </p:nvCxnSpPr>
        <p:spPr>
          <a:xfrm flipH="1">
            <a:off x="3595551" y="3468171"/>
            <a:ext cx="459900" cy="397200"/>
          </a:xfrm>
          <a:prstGeom prst="straightConnector1">
            <a:avLst/>
          </a:prstGeom>
          <a:noFill/>
          <a:ln w="9525" cap="flat" cmpd="sng">
            <a:solidFill>
              <a:schemeClr val="accent1"/>
            </a:solidFill>
            <a:prstDash val="solid"/>
            <a:miter lim="800000"/>
            <a:headEnd type="none" w="sm" len="sm"/>
            <a:tailEnd type="triangle" w="med" len="med"/>
          </a:ln>
        </p:spPr>
      </p:cxnSp>
      <p:sp>
        <p:nvSpPr>
          <p:cNvPr id="481" name="Google Shape;481;p19"/>
          <p:cNvSpPr/>
          <p:nvPr/>
        </p:nvSpPr>
        <p:spPr>
          <a:xfrm>
            <a:off x="4199708" y="4885508"/>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25</a:t>
            </a:r>
            <a:endParaRPr sz="1800">
              <a:solidFill>
                <a:schemeClr val="dk1"/>
              </a:solidFill>
              <a:latin typeface="Palatino Linotype"/>
              <a:ea typeface="Palatino Linotype"/>
              <a:cs typeface="Palatino Linotype"/>
              <a:sym typeface="Palatino Linotype"/>
            </a:endParaRPr>
          </a:p>
        </p:txBody>
      </p:sp>
      <p:cxnSp>
        <p:nvCxnSpPr>
          <p:cNvPr id="482" name="Google Shape;482;p19"/>
          <p:cNvCxnSpPr/>
          <p:nvPr/>
        </p:nvCxnSpPr>
        <p:spPr>
          <a:xfrm flipH="1">
            <a:off x="4749717" y="4534988"/>
            <a:ext cx="339634" cy="386394"/>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0"/>
                                        </p:tgtEl>
                                        <p:attrNameLst>
                                          <p:attrName>style.visibility</p:attrName>
                                        </p:attrNameLst>
                                      </p:cBhvr>
                                      <p:to>
                                        <p:strVal val="visible"/>
                                      </p:to>
                                    </p:set>
                                    <p:animEffect transition="in" filter="fade">
                                      <p:cBhvr>
                                        <p:cTn id="7" dur="500"/>
                                        <p:tgtEl>
                                          <p:spTgt spid="480"/>
                                        </p:tgtEl>
                                      </p:cBhvr>
                                    </p:animEffect>
                                  </p:childTnLst>
                                </p:cTn>
                              </p:par>
                              <p:par>
                                <p:cTn id="8" presetID="10" presetClass="entr" presetSubtype="0" fill="hold" nodeType="withEffect">
                                  <p:stCondLst>
                                    <p:cond delay="0"/>
                                  </p:stCondLst>
                                  <p:childTnLst>
                                    <p:set>
                                      <p:cBhvr>
                                        <p:cTn id="9" dur="1" fill="hold">
                                          <p:stCondLst>
                                            <p:cond delay="0"/>
                                          </p:stCondLst>
                                        </p:cTn>
                                        <p:tgtEl>
                                          <p:spTgt spid="479"/>
                                        </p:tgtEl>
                                        <p:attrNameLst>
                                          <p:attrName>style.visibility</p:attrName>
                                        </p:attrNameLst>
                                      </p:cBhvr>
                                      <p:to>
                                        <p:strVal val="visible"/>
                                      </p:to>
                                    </p:set>
                                    <p:animEffect transition="in" filter="fade">
                                      <p:cBhvr>
                                        <p:cTn id="10" dur="500"/>
                                        <p:tgtEl>
                                          <p:spTgt spid="4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2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88" name="Google Shape;488;p20"/>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latin typeface="Consolas"/>
                <a:ea typeface="Consolas"/>
                <a:cs typeface="Consolas"/>
                <a:sym typeface="Consolas"/>
              </a:rPr>
              <a:t>myTree.insert(8);</a:t>
            </a:r>
            <a:endParaRPr>
              <a:latin typeface="Consolas"/>
              <a:ea typeface="Consolas"/>
              <a:cs typeface="Consolas"/>
              <a:sym typeface="Consolas"/>
            </a:endParaRPr>
          </a:p>
        </p:txBody>
      </p:sp>
      <p:sp>
        <p:nvSpPr>
          <p:cNvPr id="489" name="Google Shape;489;p20"/>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212</a:t>
            </a:fld>
            <a:endParaRPr/>
          </a:p>
        </p:txBody>
      </p:sp>
      <p:sp>
        <p:nvSpPr>
          <p:cNvPr id="490" name="Google Shape;490;p20"/>
          <p:cNvSpPr/>
          <p:nvPr/>
        </p:nvSpPr>
        <p:spPr>
          <a:xfrm>
            <a:off x="3749040" y="2690949"/>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10</a:t>
            </a:r>
            <a:endParaRPr sz="1800">
              <a:solidFill>
                <a:schemeClr val="dk1"/>
              </a:solidFill>
              <a:latin typeface="Palatino Linotype"/>
              <a:ea typeface="Palatino Linotype"/>
              <a:cs typeface="Palatino Linotype"/>
              <a:sym typeface="Palatino Linotype"/>
            </a:endParaRPr>
          </a:p>
        </p:txBody>
      </p:sp>
      <p:sp>
        <p:nvSpPr>
          <p:cNvPr id="491" name="Google Shape;491;p20"/>
          <p:cNvSpPr/>
          <p:nvPr/>
        </p:nvSpPr>
        <p:spPr>
          <a:xfrm>
            <a:off x="4650377" y="3725091"/>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50</a:t>
            </a:r>
            <a:endParaRPr sz="1800">
              <a:solidFill>
                <a:schemeClr val="dk1"/>
              </a:solidFill>
              <a:latin typeface="Palatino Linotype"/>
              <a:ea typeface="Palatino Linotype"/>
              <a:cs typeface="Palatino Linotype"/>
              <a:sym typeface="Palatino Linotype"/>
            </a:endParaRPr>
          </a:p>
        </p:txBody>
      </p:sp>
      <p:cxnSp>
        <p:nvCxnSpPr>
          <p:cNvPr id="492" name="Google Shape;492;p20"/>
          <p:cNvCxnSpPr>
            <a:endCxn id="491" idx="1"/>
          </p:cNvCxnSpPr>
          <p:nvPr/>
        </p:nvCxnSpPr>
        <p:spPr>
          <a:xfrm>
            <a:off x="4389075" y="3500798"/>
            <a:ext cx="393300" cy="342900"/>
          </a:xfrm>
          <a:prstGeom prst="straightConnector1">
            <a:avLst/>
          </a:prstGeom>
          <a:noFill/>
          <a:ln w="9525" cap="flat" cmpd="sng">
            <a:solidFill>
              <a:schemeClr val="accent1"/>
            </a:solidFill>
            <a:prstDash val="solid"/>
            <a:miter lim="800000"/>
            <a:headEnd type="none" w="sm" len="sm"/>
            <a:tailEnd type="triangle" w="med" len="med"/>
          </a:ln>
        </p:spPr>
      </p:cxnSp>
      <p:sp>
        <p:nvSpPr>
          <p:cNvPr id="493" name="Google Shape;493;p20"/>
          <p:cNvSpPr/>
          <p:nvPr/>
        </p:nvSpPr>
        <p:spPr>
          <a:xfrm>
            <a:off x="4199708" y="4885508"/>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25</a:t>
            </a:r>
            <a:endParaRPr sz="1800">
              <a:solidFill>
                <a:schemeClr val="dk1"/>
              </a:solidFill>
              <a:latin typeface="Palatino Linotype"/>
              <a:ea typeface="Palatino Linotype"/>
              <a:cs typeface="Palatino Linotype"/>
              <a:sym typeface="Palatino Linotype"/>
            </a:endParaRPr>
          </a:p>
        </p:txBody>
      </p:sp>
      <p:cxnSp>
        <p:nvCxnSpPr>
          <p:cNvPr id="494" name="Google Shape;494;p20"/>
          <p:cNvCxnSpPr/>
          <p:nvPr/>
        </p:nvCxnSpPr>
        <p:spPr>
          <a:xfrm flipH="1">
            <a:off x="4749717" y="4534988"/>
            <a:ext cx="339634" cy="386394"/>
          </a:xfrm>
          <a:prstGeom prst="straightConnector1">
            <a:avLst/>
          </a:prstGeom>
          <a:noFill/>
          <a:ln w="9525" cap="flat" cmpd="sng">
            <a:solidFill>
              <a:schemeClr val="accent1"/>
            </a:solidFill>
            <a:prstDash val="solid"/>
            <a:miter lim="800000"/>
            <a:headEnd type="none" w="sm" len="sm"/>
            <a:tailEnd type="triangle" w="med" len="med"/>
          </a:ln>
        </p:spPr>
      </p:cxnSp>
      <p:sp>
        <p:nvSpPr>
          <p:cNvPr id="495" name="Google Shape;495;p20"/>
          <p:cNvSpPr/>
          <p:nvPr/>
        </p:nvSpPr>
        <p:spPr>
          <a:xfrm>
            <a:off x="2826212" y="3746764"/>
            <a:ext cx="901337" cy="80989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5</a:t>
            </a:r>
            <a:endParaRPr sz="1800">
              <a:solidFill>
                <a:schemeClr val="dk1"/>
              </a:solidFill>
              <a:latin typeface="Palatino Linotype"/>
              <a:ea typeface="Palatino Linotype"/>
              <a:cs typeface="Palatino Linotype"/>
              <a:sym typeface="Palatino Linotype"/>
            </a:endParaRPr>
          </a:p>
        </p:txBody>
      </p:sp>
      <p:cxnSp>
        <p:nvCxnSpPr>
          <p:cNvPr id="496" name="Google Shape;496;p20"/>
          <p:cNvCxnSpPr>
            <a:endCxn id="495" idx="7"/>
          </p:cNvCxnSpPr>
          <p:nvPr/>
        </p:nvCxnSpPr>
        <p:spPr>
          <a:xfrm flipH="1">
            <a:off x="3595551" y="3468171"/>
            <a:ext cx="459900" cy="397200"/>
          </a:xfrm>
          <a:prstGeom prst="straightConnector1">
            <a:avLst/>
          </a:prstGeom>
          <a:noFill/>
          <a:ln w="9525" cap="flat" cmpd="sng">
            <a:solidFill>
              <a:schemeClr val="accent1"/>
            </a:solidFill>
            <a:prstDash val="solid"/>
            <a:miter lim="800000"/>
            <a:headEnd type="none" w="sm" len="sm"/>
            <a:tailEnd type="triangle" w="med" len="med"/>
          </a:ln>
        </p:spPr>
      </p:cxnSp>
      <p:sp>
        <p:nvSpPr>
          <p:cNvPr id="497" name="Google Shape;497;p20"/>
          <p:cNvSpPr/>
          <p:nvPr/>
        </p:nvSpPr>
        <p:spPr>
          <a:xfrm>
            <a:off x="3184755" y="4885508"/>
            <a:ext cx="901337" cy="745889"/>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8</a:t>
            </a:r>
            <a:endParaRPr sz="1800">
              <a:solidFill>
                <a:schemeClr val="dk1"/>
              </a:solidFill>
              <a:latin typeface="Palatino Linotype"/>
              <a:ea typeface="Palatino Linotype"/>
              <a:cs typeface="Palatino Linotype"/>
              <a:sym typeface="Palatino Linotype"/>
            </a:endParaRPr>
          </a:p>
        </p:txBody>
      </p:sp>
      <p:cxnSp>
        <p:nvCxnSpPr>
          <p:cNvPr id="498" name="Google Shape;498;p20"/>
          <p:cNvCxnSpPr/>
          <p:nvPr/>
        </p:nvCxnSpPr>
        <p:spPr>
          <a:xfrm>
            <a:off x="3368848" y="4552030"/>
            <a:ext cx="123149" cy="369352"/>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animEffect transition="in" filter="fade">
                                      <p:cBhvr>
                                        <p:cTn id="7" dur="500"/>
                                        <p:tgtEl>
                                          <p:spTgt spid="497"/>
                                        </p:tgtEl>
                                      </p:cBhvr>
                                    </p:animEffect>
                                  </p:childTnLst>
                                </p:cTn>
                              </p:par>
                              <p:par>
                                <p:cTn id="8" presetID="10" presetClass="entr" presetSubtype="0" fill="hold" nodeType="withEffect">
                                  <p:stCondLst>
                                    <p:cond delay="0"/>
                                  </p:stCondLst>
                                  <p:childTnLst>
                                    <p:set>
                                      <p:cBhvr>
                                        <p:cTn id="9" dur="1" fill="hold">
                                          <p:stCondLst>
                                            <p:cond delay="0"/>
                                          </p:stCondLst>
                                        </p:cTn>
                                        <p:tgtEl>
                                          <p:spTgt spid="498"/>
                                        </p:tgtEl>
                                        <p:attrNameLst>
                                          <p:attrName>style.visibility</p:attrName>
                                        </p:attrNameLst>
                                      </p:cBhvr>
                                      <p:to>
                                        <p:strVal val="visible"/>
                                      </p:to>
                                    </p:set>
                                    <p:animEffect transition="in" filter="fade">
                                      <p:cBhvr>
                                        <p:cTn id="10" dur="500"/>
                                        <p:tgtEl>
                                          <p:spTgt spid="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21"/>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1</a:t>
            </a:r>
            <a:endParaRPr/>
          </a:p>
        </p:txBody>
      </p:sp>
      <p:sp>
        <p:nvSpPr>
          <p:cNvPr id="504" name="Google Shape;504;p21"/>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505" name="Google Shape;505;p21"/>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Mostrar gráficamente, paso a paso, cómo quedaría la inserción en un BST si los datos se insertan en el siguiente orden: 50  60  80  20  70  40  44  10  40</a:t>
            </a:r>
            <a:endParaRPr sz="2000">
              <a:solidFill>
                <a:schemeClr val="dk1"/>
              </a:solidFill>
            </a:endParaRPr>
          </a:p>
        </p:txBody>
      </p:sp>
      <p:sp>
        <p:nvSpPr>
          <p:cNvPr id="506" name="Google Shape;506;p21"/>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213</a:t>
            </a:fld>
            <a:endParaRPr sz="1000" b="0" i="0" u="none" strike="noStrike" cap="none">
              <a:solidFill>
                <a:srgbClr val="FFFFFF"/>
              </a:solidFill>
              <a:latin typeface="Roboto"/>
              <a:ea typeface="Roboto"/>
              <a:cs typeface="Roboto"/>
              <a:sym typeface="Roboto"/>
            </a:endParaRPr>
          </a:p>
        </p:txBody>
      </p:sp>
      <p:pic>
        <p:nvPicPr>
          <p:cNvPr id="507" name="Google Shape;507;p21"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2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513" name="Google Shape;513;p2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i="1"/>
              <a:t>Ejercicio 1</a:t>
            </a:r>
            <a:endParaRPr/>
          </a:p>
          <a:p>
            <a:pPr marL="0" lvl="0" indent="0" algn="just" rtl="0">
              <a:spcBef>
                <a:spcPts val="520"/>
              </a:spcBef>
              <a:spcAft>
                <a:spcPts val="0"/>
              </a:spcAft>
              <a:buSzPts val="2470"/>
              <a:buNone/>
            </a:pPr>
            <a:r>
              <a:rPr lang="en-US"/>
              <a:t>	Mostrar gráficamente, paso a paso, cómo quedaría la inserción en un BST si los datos se insertan en el siguiente orden: 50  60  80  20  70  40  44  10  40 </a:t>
            </a: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r>
              <a:rPr lang="en-US"/>
              <a:t>Rta final </a:t>
            </a:r>
            <a:endParaRPr/>
          </a:p>
        </p:txBody>
      </p:sp>
      <p:sp>
        <p:nvSpPr>
          <p:cNvPr id="514" name="Google Shape;514;p2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214</a:t>
            </a:fld>
            <a:endParaRPr/>
          </a:p>
        </p:txBody>
      </p:sp>
      <p:sp>
        <p:nvSpPr>
          <p:cNvPr id="515" name="Google Shape;515;p22"/>
          <p:cNvSpPr/>
          <p:nvPr/>
        </p:nvSpPr>
        <p:spPr>
          <a:xfrm>
            <a:off x="4441371" y="380129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50</a:t>
            </a:r>
            <a:endParaRPr sz="1600">
              <a:solidFill>
                <a:schemeClr val="dk1"/>
              </a:solidFill>
              <a:latin typeface="Palatino Linotype"/>
              <a:ea typeface="Palatino Linotype"/>
              <a:cs typeface="Palatino Linotype"/>
              <a:sym typeface="Palatino Linotype"/>
            </a:endParaRPr>
          </a:p>
        </p:txBody>
      </p:sp>
      <p:sp>
        <p:nvSpPr>
          <p:cNvPr id="516" name="Google Shape;516;p22"/>
          <p:cNvSpPr/>
          <p:nvPr/>
        </p:nvSpPr>
        <p:spPr>
          <a:xfrm>
            <a:off x="5323114" y="430638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60</a:t>
            </a:r>
            <a:endParaRPr sz="1600">
              <a:solidFill>
                <a:schemeClr val="dk1"/>
              </a:solidFill>
              <a:latin typeface="Palatino Linotype"/>
              <a:ea typeface="Palatino Linotype"/>
              <a:cs typeface="Palatino Linotype"/>
              <a:sym typeface="Palatino Linotype"/>
            </a:endParaRPr>
          </a:p>
        </p:txBody>
      </p:sp>
      <p:sp>
        <p:nvSpPr>
          <p:cNvPr id="517" name="Google Shape;517;p22"/>
          <p:cNvSpPr/>
          <p:nvPr/>
        </p:nvSpPr>
        <p:spPr>
          <a:xfrm>
            <a:off x="6109062" y="502843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80</a:t>
            </a:r>
            <a:endParaRPr sz="1600">
              <a:solidFill>
                <a:schemeClr val="dk1"/>
              </a:solidFill>
              <a:latin typeface="Palatino Linotype"/>
              <a:ea typeface="Palatino Linotype"/>
              <a:cs typeface="Palatino Linotype"/>
              <a:sym typeface="Palatino Linotype"/>
            </a:endParaRPr>
          </a:p>
        </p:txBody>
      </p:sp>
      <p:sp>
        <p:nvSpPr>
          <p:cNvPr id="518" name="Google Shape;518;p22"/>
          <p:cNvSpPr/>
          <p:nvPr/>
        </p:nvSpPr>
        <p:spPr>
          <a:xfrm>
            <a:off x="3537856" y="4236720"/>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519" name="Google Shape;519;p22"/>
          <p:cNvSpPr/>
          <p:nvPr/>
        </p:nvSpPr>
        <p:spPr>
          <a:xfrm>
            <a:off x="5597434" y="5749064"/>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70</a:t>
            </a:r>
            <a:endParaRPr sz="1600">
              <a:solidFill>
                <a:schemeClr val="dk1"/>
              </a:solidFill>
              <a:latin typeface="Palatino Linotype"/>
              <a:ea typeface="Palatino Linotype"/>
              <a:cs typeface="Palatino Linotype"/>
              <a:sym typeface="Palatino Linotype"/>
            </a:endParaRPr>
          </a:p>
        </p:txBody>
      </p:sp>
      <p:sp>
        <p:nvSpPr>
          <p:cNvPr id="520" name="Google Shape;520;p22"/>
          <p:cNvSpPr/>
          <p:nvPr/>
        </p:nvSpPr>
        <p:spPr>
          <a:xfrm>
            <a:off x="4014650" y="509669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40</a:t>
            </a:r>
            <a:endParaRPr sz="1600">
              <a:solidFill>
                <a:schemeClr val="dk1"/>
              </a:solidFill>
              <a:latin typeface="Palatino Linotype"/>
              <a:ea typeface="Palatino Linotype"/>
              <a:cs typeface="Palatino Linotype"/>
              <a:sym typeface="Palatino Linotype"/>
            </a:endParaRPr>
          </a:p>
        </p:txBody>
      </p:sp>
      <p:sp>
        <p:nvSpPr>
          <p:cNvPr id="521" name="Google Shape;521;p22"/>
          <p:cNvSpPr/>
          <p:nvPr/>
        </p:nvSpPr>
        <p:spPr>
          <a:xfrm>
            <a:off x="4528454" y="576353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44</a:t>
            </a:r>
            <a:endParaRPr sz="1600">
              <a:solidFill>
                <a:schemeClr val="dk1"/>
              </a:solidFill>
              <a:latin typeface="Palatino Linotype"/>
              <a:ea typeface="Palatino Linotype"/>
              <a:cs typeface="Palatino Linotype"/>
              <a:sym typeface="Palatino Linotype"/>
            </a:endParaRPr>
          </a:p>
        </p:txBody>
      </p:sp>
      <p:sp>
        <p:nvSpPr>
          <p:cNvPr id="522" name="Google Shape;522;p22"/>
          <p:cNvSpPr/>
          <p:nvPr/>
        </p:nvSpPr>
        <p:spPr>
          <a:xfrm>
            <a:off x="2967444" y="505020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10</a:t>
            </a:r>
            <a:endParaRPr sz="1600">
              <a:solidFill>
                <a:schemeClr val="dk1"/>
              </a:solidFill>
              <a:latin typeface="Palatino Linotype"/>
              <a:ea typeface="Palatino Linotype"/>
              <a:cs typeface="Palatino Linotype"/>
              <a:sym typeface="Palatino Linotype"/>
            </a:endParaRPr>
          </a:p>
        </p:txBody>
      </p:sp>
      <p:sp>
        <p:nvSpPr>
          <p:cNvPr id="523" name="Google Shape;523;p22"/>
          <p:cNvSpPr/>
          <p:nvPr/>
        </p:nvSpPr>
        <p:spPr>
          <a:xfrm>
            <a:off x="3516084" y="574819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40</a:t>
            </a:r>
            <a:endParaRPr sz="1600">
              <a:solidFill>
                <a:schemeClr val="dk1"/>
              </a:solidFill>
              <a:latin typeface="Palatino Linotype"/>
              <a:ea typeface="Palatino Linotype"/>
              <a:cs typeface="Palatino Linotype"/>
              <a:sym typeface="Palatino Linotype"/>
            </a:endParaRPr>
          </a:p>
        </p:txBody>
      </p:sp>
      <p:cxnSp>
        <p:nvCxnSpPr>
          <p:cNvPr id="524" name="Google Shape;524;p22"/>
          <p:cNvCxnSpPr>
            <a:stCxn id="515" idx="3"/>
            <a:endCxn id="518" idx="7"/>
          </p:cNvCxnSpPr>
          <p:nvPr/>
        </p:nvCxnSpPr>
        <p:spPr>
          <a:xfrm flipH="1">
            <a:off x="4006018" y="4146937"/>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5" name="Google Shape;525;p22"/>
          <p:cNvCxnSpPr>
            <a:stCxn id="515" idx="5"/>
            <a:endCxn id="516" idx="1"/>
          </p:cNvCxnSpPr>
          <p:nvPr/>
        </p:nvCxnSpPr>
        <p:spPr>
          <a:xfrm>
            <a:off x="4909665" y="4146937"/>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6" name="Google Shape;526;p22"/>
          <p:cNvCxnSpPr>
            <a:stCxn id="518" idx="4"/>
            <a:endCxn id="522" idx="0"/>
          </p:cNvCxnSpPr>
          <p:nvPr/>
        </p:nvCxnSpPr>
        <p:spPr>
          <a:xfrm flipH="1">
            <a:off x="3241876" y="4641668"/>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7" name="Google Shape;527;p22"/>
          <p:cNvCxnSpPr>
            <a:stCxn id="518" idx="4"/>
            <a:endCxn id="520" idx="0"/>
          </p:cNvCxnSpPr>
          <p:nvPr/>
        </p:nvCxnSpPr>
        <p:spPr>
          <a:xfrm>
            <a:off x="3812176" y="4641668"/>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8" name="Google Shape;528;p22"/>
          <p:cNvCxnSpPr>
            <a:stCxn id="516" idx="5"/>
          </p:cNvCxnSpPr>
          <p:nvPr/>
        </p:nvCxnSpPr>
        <p:spPr>
          <a:xfrm>
            <a:off x="5791408" y="4652034"/>
            <a:ext cx="493800" cy="53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29" name="Google Shape;529;p22"/>
          <p:cNvCxnSpPr>
            <a:stCxn id="517" idx="4"/>
            <a:endCxn id="519" idx="7"/>
          </p:cNvCxnSpPr>
          <p:nvPr/>
        </p:nvCxnSpPr>
        <p:spPr>
          <a:xfrm flipH="1">
            <a:off x="6065682" y="5433379"/>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30" name="Google Shape;530;p22"/>
          <p:cNvCxnSpPr>
            <a:stCxn id="520" idx="4"/>
            <a:endCxn id="523" idx="7"/>
          </p:cNvCxnSpPr>
          <p:nvPr/>
        </p:nvCxnSpPr>
        <p:spPr>
          <a:xfrm flipH="1">
            <a:off x="3984470" y="5501639"/>
            <a:ext cx="304500" cy="306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31" name="Google Shape;531;p22"/>
          <p:cNvCxnSpPr>
            <a:stCxn id="520" idx="4"/>
          </p:cNvCxnSpPr>
          <p:nvPr/>
        </p:nvCxnSpPr>
        <p:spPr>
          <a:xfrm>
            <a:off x="4288970" y="5501639"/>
            <a:ext cx="232800" cy="261900"/>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par>
                                <p:cTn id="8" presetID="10" presetClass="entr" presetSubtype="0" fill="hold" nodeType="withEffect">
                                  <p:stCondLst>
                                    <p:cond delay="0"/>
                                  </p:stCondLst>
                                  <p:childTnLst>
                                    <p:set>
                                      <p:cBhvr>
                                        <p:cTn id="9" dur="1" fill="hold">
                                          <p:stCondLst>
                                            <p:cond delay="0"/>
                                          </p:stCondLst>
                                        </p:cTn>
                                        <p:tgtEl>
                                          <p:spTgt spid="516"/>
                                        </p:tgtEl>
                                        <p:attrNameLst>
                                          <p:attrName>style.visibility</p:attrName>
                                        </p:attrNameLst>
                                      </p:cBhvr>
                                      <p:to>
                                        <p:strVal val="visible"/>
                                      </p:to>
                                    </p:set>
                                    <p:animEffect transition="in" filter="fade">
                                      <p:cBhvr>
                                        <p:cTn id="10" dur="500"/>
                                        <p:tgtEl>
                                          <p:spTgt spid="516"/>
                                        </p:tgtEl>
                                      </p:cBhvr>
                                    </p:animEffect>
                                  </p:childTnLst>
                                </p:cTn>
                              </p:par>
                              <p:par>
                                <p:cTn id="11" presetID="10" presetClass="entr" presetSubtype="0" fill="hold" nodeType="withEffect">
                                  <p:stCondLst>
                                    <p:cond delay="0"/>
                                  </p:stCondLst>
                                  <p:childTnLst>
                                    <p:set>
                                      <p:cBhvr>
                                        <p:cTn id="12" dur="1" fill="hold">
                                          <p:stCondLst>
                                            <p:cond delay="0"/>
                                          </p:stCondLst>
                                        </p:cTn>
                                        <p:tgtEl>
                                          <p:spTgt spid="517"/>
                                        </p:tgtEl>
                                        <p:attrNameLst>
                                          <p:attrName>style.visibility</p:attrName>
                                        </p:attrNameLst>
                                      </p:cBhvr>
                                      <p:to>
                                        <p:strVal val="visible"/>
                                      </p:to>
                                    </p:set>
                                    <p:animEffect transition="in" filter="fade">
                                      <p:cBhvr>
                                        <p:cTn id="13" dur="500"/>
                                        <p:tgtEl>
                                          <p:spTgt spid="517"/>
                                        </p:tgtEl>
                                      </p:cBhvr>
                                    </p:animEffect>
                                  </p:childTnLst>
                                </p:cTn>
                              </p:par>
                              <p:par>
                                <p:cTn id="14" presetID="10" presetClass="entr" presetSubtype="0" fill="hold" nodeType="withEffect">
                                  <p:stCondLst>
                                    <p:cond delay="0"/>
                                  </p:stCondLst>
                                  <p:childTnLst>
                                    <p:set>
                                      <p:cBhvr>
                                        <p:cTn id="15" dur="1" fill="hold">
                                          <p:stCondLst>
                                            <p:cond delay="0"/>
                                          </p:stCondLst>
                                        </p:cTn>
                                        <p:tgtEl>
                                          <p:spTgt spid="518"/>
                                        </p:tgtEl>
                                        <p:attrNameLst>
                                          <p:attrName>style.visibility</p:attrName>
                                        </p:attrNameLst>
                                      </p:cBhvr>
                                      <p:to>
                                        <p:strVal val="visible"/>
                                      </p:to>
                                    </p:set>
                                    <p:animEffect transition="in" filter="fade">
                                      <p:cBhvr>
                                        <p:cTn id="16" dur="500"/>
                                        <p:tgtEl>
                                          <p:spTgt spid="518"/>
                                        </p:tgtEl>
                                      </p:cBhvr>
                                    </p:animEffect>
                                  </p:childTnLst>
                                </p:cTn>
                              </p:par>
                              <p:par>
                                <p:cTn id="17" presetID="10" presetClass="entr" presetSubtype="0" fill="hold" nodeType="withEffect">
                                  <p:stCondLst>
                                    <p:cond delay="0"/>
                                  </p:stCondLst>
                                  <p:childTnLst>
                                    <p:set>
                                      <p:cBhvr>
                                        <p:cTn id="18" dur="1" fill="hold">
                                          <p:stCondLst>
                                            <p:cond delay="0"/>
                                          </p:stCondLst>
                                        </p:cTn>
                                        <p:tgtEl>
                                          <p:spTgt spid="519"/>
                                        </p:tgtEl>
                                        <p:attrNameLst>
                                          <p:attrName>style.visibility</p:attrName>
                                        </p:attrNameLst>
                                      </p:cBhvr>
                                      <p:to>
                                        <p:strVal val="visible"/>
                                      </p:to>
                                    </p:set>
                                    <p:animEffect transition="in" filter="fade">
                                      <p:cBhvr>
                                        <p:cTn id="19" dur="500"/>
                                        <p:tgtEl>
                                          <p:spTgt spid="519"/>
                                        </p:tgtEl>
                                      </p:cBhvr>
                                    </p:animEffect>
                                  </p:childTnLst>
                                </p:cTn>
                              </p:par>
                              <p:par>
                                <p:cTn id="20" presetID="10" presetClass="entr" presetSubtype="0" fill="hold" nodeType="withEffect">
                                  <p:stCondLst>
                                    <p:cond delay="0"/>
                                  </p:stCondLst>
                                  <p:childTnLst>
                                    <p:set>
                                      <p:cBhvr>
                                        <p:cTn id="21" dur="1" fill="hold">
                                          <p:stCondLst>
                                            <p:cond delay="0"/>
                                          </p:stCondLst>
                                        </p:cTn>
                                        <p:tgtEl>
                                          <p:spTgt spid="520"/>
                                        </p:tgtEl>
                                        <p:attrNameLst>
                                          <p:attrName>style.visibility</p:attrName>
                                        </p:attrNameLst>
                                      </p:cBhvr>
                                      <p:to>
                                        <p:strVal val="visible"/>
                                      </p:to>
                                    </p:set>
                                    <p:animEffect transition="in" filter="fade">
                                      <p:cBhvr>
                                        <p:cTn id="22" dur="500"/>
                                        <p:tgtEl>
                                          <p:spTgt spid="520"/>
                                        </p:tgtEl>
                                      </p:cBhvr>
                                    </p:animEffect>
                                  </p:childTnLst>
                                </p:cTn>
                              </p:par>
                              <p:par>
                                <p:cTn id="23" presetID="10" presetClass="entr" presetSubtype="0" fill="hold" nodeType="withEffect">
                                  <p:stCondLst>
                                    <p:cond delay="0"/>
                                  </p:stCondLst>
                                  <p:childTnLst>
                                    <p:set>
                                      <p:cBhvr>
                                        <p:cTn id="24" dur="1" fill="hold">
                                          <p:stCondLst>
                                            <p:cond delay="0"/>
                                          </p:stCondLst>
                                        </p:cTn>
                                        <p:tgtEl>
                                          <p:spTgt spid="521"/>
                                        </p:tgtEl>
                                        <p:attrNameLst>
                                          <p:attrName>style.visibility</p:attrName>
                                        </p:attrNameLst>
                                      </p:cBhvr>
                                      <p:to>
                                        <p:strVal val="visible"/>
                                      </p:to>
                                    </p:set>
                                    <p:animEffect transition="in" filter="fade">
                                      <p:cBhvr>
                                        <p:cTn id="25" dur="500"/>
                                        <p:tgtEl>
                                          <p:spTgt spid="521"/>
                                        </p:tgtEl>
                                      </p:cBhvr>
                                    </p:animEffect>
                                  </p:childTnLst>
                                </p:cTn>
                              </p:par>
                              <p:par>
                                <p:cTn id="26" presetID="10" presetClass="entr" presetSubtype="0" fill="hold" nodeType="withEffect">
                                  <p:stCondLst>
                                    <p:cond delay="0"/>
                                  </p:stCondLst>
                                  <p:childTnLst>
                                    <p:set>
                                      <p:cBhvr>
                                        <p:cTn id="27" dur="1" fill="hold">
                                          <p:stCondLst>
                                            <p:cond delay="0"/>
                                          </p:stCondLst>
                                        </p:cTn>
                                        <p:tgtEl>
                                          <p:spTgt spid="522"/>
                                        </p:tgtEl>
                                        <p:attrNameLst>
                                          <p:attrName>style.visibility</p:attrName>
                                        </p:attrNameLst>
                                      </p:cBhvr>
                                      <p:to>
                                        <p:strVal val="visible"/>
                                      </p:to>
                                    </p:set>
                                    <p:animEffect transition="in" filter="fade">
                                      <p:cBhvr>
                                        <p:cTn id="28" dur="500"/>
                                        <p:tgtEl>
                                          <p:spTgt spid="522"/>
                                        </p:tgtEl>
                                      </p:cBhvr>
                                    </p:animEffect>
                                  </p:childTnLst>
                                </p:cTn>
                              </p:par>
                              <p:par>
                                <p:cTn id="29" presetID="10" presetClass="entr" presetSubtype="0" fill="hold" nodeType="withEffect">
                                  <p:stCondLst>
                                    <p:cond delay="0"/>
                                  </p:stCondLst>
                                  <p:childTnLst>
                                    <p:set>
                                      <p:cBhvr>
                                        <p:cTn id="30" dur="1" fill="hold">
                                          <p:stCondLst>
                                            <p:cond delay="0"/>
                                          </p:stCondLst>
                                        </p:cTn>
                                        <p:tgtEl>
                                          <p:spTgt spid="523"/>
                                        </p:tgtEl>
                                        <p:attrNameLst>
                                          <p:attrName>style.visibility</p:attrName>
                                        </p:attrNameLst>
                                      </p:cBhvr>
                                      <p:to>
                                        <p:strVal val="visible"/>
                                      </p:to>
                                    </p:set>
                                    <p:animEffect transition="in" filter="fade">
                                      <p:cBhvr>
                                        <p:cTn id="31" dur="500"/>
                                        <p:tgtEl>
                                          <p:spTgt spid="523"/>
                                        </p:tgtEl>
                                      </p:cBhvr>
                                    </p:animEffect>
                                  </p:childTnLst>
                                </p:cTn>
                              </p:par>
                              <p:par>
                                <p:cTn id="32" presetID="10" presetClass="entr" presetSubtype="0" fill="hold" nodeType="withEffect">
                                  <p:stCondLst>
                                    <p:cond delay="0"/>
                                  </p:stCondLst>
                                  <p:childTnLst>
                                    <p:set>
                                      <p:cBhvr>
                                        <p:cTn id="33" dur="1" fill="hold">
                                          <p:stCondLst>
                                            <p:cond delay="0"/>
                                          </p:stCondLst>
                                        </p:cTn>
                                        <p:tgtEl>
                                          <p:spTgt spid="524"/>
                                        </p:tgtEl>
                                        <p:attrNameLst>
                                          <p:attrName>style.visibility</p:attrName>
                                        </p:attrNameLst>
                                      </p:cBhvr>
                                      <p:to>
                                        <p:strVal val="visible"/>
                                      </p:to>
                                    </p:set>
                                    <p:animEffect transition="in" filter="fade">
                                      <p:cBhvr>
                                        <p:cTn id="34" dur="500"/>
                                        <p:tgtEl>
                                          <p:spTgt spid="524"/>
                                        </p:tgtEl>
                                      </p:cBhvr>
                                    </p:animEffect>
                                  </p:childTnLst>
                                </p:cTn>
                              </p:par>
                              <p:par>
                                <p:cTn id="35" presetID="10" presetClass="entr" presetSubtype="0" fill="hold" nodeType="withEffect">
                                  <p:stCondLst>
                                    <p:cond delay="0"/>
                                  </p:stCondLst>
                                  <p:childTnLst>
                                    <p:set>
                                      <p:cBhvr>
                                        <p:cTn id="36" dur="1" fill="hold">
                                          <p:stCondLst>
                                            <p:cond delay="0"/>
                                          </p:stCondLst>
                                        </p:cTn>
                                        <p:tgtEl>
                                          <p:spTgt spid="525"/>
                                        </p:tgtEl>
                                        <p:attrNameLst>
                                          <p:attrName>style.visibility</p:attrName>
                                        </p:attrNameLst>
                                      </p:cBhvr>
                                      <p:to>
                                        <p:strVal val="visible"/>
                                      </p:to>
                                    </p:set>
                                    <p:animEffect transition="in" filter="fade">
                                      <p:cBhvr>
                                        <p:cTn id="37" dur="500"/>
                                        <p:tgtEl>
                                          <p:spTgt spid="525"/>
                                        </p:tgtEl>
                                      </p:cBhvr>
                                    </p:animEffect>
                                  </p:childTnLst>
                                </p:cTn>
                              </p:par>
                              <p:par>
                                <p:cTn id="38" presetID="10" presetClass="entr" presetSubtype="0" fill="hold" nodeType="withEffect">
                                  <p:stCondLst>
                                    <p:cond delay="0"/>
                                  </p:stCondLst>
                                  <p:childTnLst>
                                    <p:set>
                                      <p:cBhvr>
                                        <p:cTn id="39" dur="1" fill="hold">
                                          <p:stCondLst>
                                            <p:cond delay="0"/>
                                          </p:stCondLst>
                                        </p:cTn>
                                        <p:tgtEl>
                                          <p:spTgt spid="526"/>
                                        </p:tgtEl>
                                        <p:attrNameLst>
                                          <p:attrName>style.visibility</p:attrName>
                                        </p:attrNameLst>
                                      </p:cBhvr>
                                      <p:to>
                                        <p:strVal val="visible"/>
                                      </p:to>
                                    </p:set>
                                    <p:animEffect transition="in" filter="fade">
                                      <p:cBhvr>
                                        <p:cTn id="40" dur="500"/>
                                        <p:tgtEl>
                                          <p:spTgt spid="526"/>
                                        </p:tgtEl>
                                      </p:cBhvr>
                                    </p:animEffect>
                                  </p:childTnLst>
                                </p:cTn>
                              </p:par>
                              <p:par>
                                <p:cTn id="41" presetID="10" presetClass="entr" presetSubtype="0" fill="hold" nodeType="withEffect">
                                  <p:stCondLst>
                                    <p:cond delay="0"/>
                                  </p:stCondLst>
                                  <p:childTnLst>
                                    <p:set>
                                      <p:cBhvr>
                                        <p:cTn id="42" dur="1" fill="hold">
                                          <p:stCondLst>
                                            <p:cond delay="0"/>
                                          </p:stCondLst>
                                        </p:cTn>
                                        <p:tgtEl>
                                          <p:spTgt spid="527"/>
                                        </p:tgtEl>
                                        <p:attrNameLst>
                                          <p:attrName>style.visibility</p:attrName>
                                        </p:attrNameLst>
                                      </p:cBhvr>
                                      <p:to>
                                        <p:strVal val="visible"/>
                                      </p:to>
                                    </p:set>
                                    <p:animEffect transition="in" filter="fade">
                                      <p:cBhvr>
                                        <p:cTn id="43" dur="500"/>
                                        <p:tgtEl>
                                          <p:spTgt spid="527"/>
                                        </p:tgtEl>
                                      </p:cBhvr>
                                    </p:animEffect>
                                  </p:childTnLst>
                                </p:cTn>
                              </p:par>
                              <p:par>
                                <p:cTn id="44" presetID="10" presetClass="entr" presetSubtype="0" fill="hold" nodeType="withEffect">
                                  <p:stCondLst>
                                    <p:cond delay="0"/>
                                  </p:stCondLst>
                                  <p:childTnLst>
                                    <p:set>
                                      <p:cBhvr>
                                        <p:cTn id="45" dur="1" fill="hold">
                                          <p:stCondLst>
                                            <p:cond delay="0"/>
                                          </p:stCondLst>
                                        </p:cTn>
                                        <p:tgtEl>
                                          <p:spTgt spid="528"/>
                                        </p:tgtEl>
                                        <p:attrNameLst>
                                          <p:attrName>style.visibility</p:attrName>
                                        </p:attrNameLst>
                                      </p:cBhvr>
                                      <p:to>
                                        <p:strVal val="visible"/>
                                      </p:to>
                                    </p:set>
                                    <p:animEffect transition="in" filter="fade">
                                      <p:cBhvr>
                                        <p:cTn id="46" dur="500"/>
                                        <p:tgtEl>
                                          <p:spTgt spid="528"/>
                                        </p:tgtEl>
                                      </p:cBhvr>
                                    </p:animEffect>
                                  </p:childTnLst>
                                </p:cTn>
                              </p:par>
                              <p:par>
                                <p:cTn id="47" presetID="10" presetClass="entr" presetSubtype="0" fill="hold" nodeType="withEffect">
                                  <p:stCondLst>
                                    <p:cond delay="0"/>
                                  </p:stCondLst>
                                  <p:childTnLst>
                                    <p:set>
                                      <p:cBhvr>
                                        <p:cTn id="48" dur="1" fill="hold">
                                          <p:stCondLst>
                                            <p:cond delay="0"/>
                                          </p:stCondLst>
                                        </p:cTn>
                                        <p:tgtEl>
                                          <p:spTgt spid="529"/>
                                        </p:tgtEl>
                                        <p:attrNameLst>
                                          <p:attrName>style.visibility</p:attrName>
                                        </p:attrNameLst>
                                      </p:cBhvr>
                                      <p:to>
                                        <p:strVal val="visible"/>
                                      </p:to>
                                    </p:set>
                                    <p:animEffect transition="in" filter="fade">
                                      <p:cBhvr>
                                        <p:cTn id="49" dur="500"/>
                                        <p:tgtEl>
                                          <p:spTgt spid="529"/>
                                        </p:tgtEl>
                                      </p:cBhvr>
                                    </p:animEffect>
                                  </p:childTnLst>
                                </p:cTn>
                              </p:par>
                              <p:par>
                                <p:cTn id="50" presetID="10" presetClass="entr" presetSubtype="0" fill="hold" nodeType="withEffect">
                                  <p:stCondLst>
                                    <p:cond delay="0"/>
                                  </p:stCondLst>
                                  <p:childTnLst>
                                    <p:set>
                                      <p:cBhvr>
                                        <p:cTn id="51" dur="1" fill="hold">
                                          <p:stCondLst>
                                            <p:cond delay="0"/>
                                          </p:stCondLst>
                                        </p:cTn>
                                        <p:tgtEl>
                                          <p:spTgt spid="530"/>
                                        </p:tgtEl>
                                        <p:attrNameLst>
                                          <p:attrName>style.visibility</p:attrName>
                                        </p:attrNameLst>
                                      </p:cBhvr>
                                      <p:to>
                                        <p:strVal val="visible"/>
                                      </p:to>
                                    </p:set>
                                    <p:animEffect transition="in" filter="fade">
                                      <p:cBhvr>
                                        <p:cTn id="52" dur="500"/>
                                        <p:tgtEl>
                                          <p:spTgt spid="530"/>
                                        </p:tgtEl>
                                      </p:cBhvr>
                                    </p:animEffect>
                                  </p:childTnLst>
                                </p:cTn>
                              </p:par>
                              <p:par>
                                <p:cTn id="53" presetID="10" presetClass="entr" presetSubtype="0" fill="hold" nodeType="withEffect">
                                  <p:stCondLst>
                                    <p:cond delay="0"/>
                                  </p:stCondLst>
                                  <p:childTnLst>
                                    <p:set>
                                      <p:cBhvr>
                                        <p:cTn id="54" dur="1" fill="hold">
                                          <p:stCondLst>
                                            <p:cond delay="0"/>
                                          </p:stCondLst>
                                        </p:cTn>
                                        <p:tgtEl>
                                          <p:spTgt spid="531"/>
                                        </p:tgtEl>
                                        <p:attrNameLst>
                                          <p:attrName>style.visibility</p:attrName>
                                        </p:attrNameLst>
                                      </p:cBhvr>
                                      <p:to>
                                        <p:strVal val="visible"/>
                                      </p:to>
                                    </p:set>
                                    <p:animEffect transition="in" filter="fade">
                                      <p:cBhvr>
                                        <p:cTn id="55" dur="500"/>
                                        <p:tgtEl>
                                          <p:spTgt spid="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23"/>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2</a:t>
            </a:r>
            <a:endParaRPr/>
          </a:p>
        </p:txBody>
      </p:sp>
      <p:sp>
        <p:nvSpPr>
          <p:cNvPr id="537" name="Google Shape;537;p23"/>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538" name="Google Shape;538;p23"/>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Armar un Proyecto Maven con las interfaces (Campus):</a:t>
            </a:r>
            <a:endParaRPr/>
          </a:p>
          <a:p>
            <a:pPr marL="0" lvl="0" indent="0" algn="l" rtl="0">
              <a:spcBef>
                <a:spcPts val="0"/>
              </a:spcBef>
              <a:spcAft>
                <a:spcPts val="0"/>
              </a:spcAft>
              <a:buSzPts val="1800"/>
              <a:buNone/>
            </a:pPr>
            <a:r>
              <a:rPr lang="en-US" sz="2000">
                <a:solidFill>
                  <a:schemeClr val="dk1"/>
                </a:solidFill>
              </a:rPr>
              <a:t>BSTreeInterface</a:t>
            </a:r>
            <a:endParaRPr sz="2000">
              <a:solidFill>
                <a:schemeClr val="dk1"/>
              </a:solidFill>
            </a:endParaRPr>
          </a:p>
          <a:p>
            <a:pPr marL="0" lvl="0" indent="0" algn="l" rtl="0">
              <a:spcBef>
                <a:spcPts val="0"/>
              </a:spcBef>
              <a:spcAft>
                <a:spcPts val="0"/>
              </a:spcAft>
              <a:buSzPts val="1800"/>
              <a:buNone/>
            </a:pPr>
            <a:r>
              <a:rPr lang="en-US" sz="2000">
                <a:solidFill>
                  <a:schemeClr val="dk1"/>
                </a:solidFill>
              </a:rPr>
              <a:t>NodeTreeInterface</a:t>
            </a:r>
            <a:endParaRPr sz="2000">
              <a:solidFill>
                <a:schemeClr val="dk1"/>
              </a:solidFill>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000">
                <a:solidFill>
                  <a:schemeClr val="dk1"/>
                </a:solidFill>
              </a:rPr>
              <a:t>Y la clase BST que implementa BSTreeInterface y la clase Node inner que implementa NodeTreeInterface.</a:t>
            </a:r>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000">
                <a:solidFill>
                  <a:schemeClr val="dk1"/>
                </a:solidFill>
              </a:rPr>
              <a:t>Implementar la clase BST&lt;T&gt;</a:t>
            </a:r>
            <a:endParaRPr sz="2000">
              <a:solidFill>
                <a:schemeClr val="dk1"/>
              </a:solidFill>
            </a:endParaRPr>
          </a:p>
        </p:txBody>
      </p:sp>
      <p:sp>
        <p:nvSpPr>
          <p:cNvPr id="539" name="Google Shape;539;p23"/>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215</a:t>
            </a:fld>
            <a:endParaRPr sz="1000" b="0" i="0" u="none" strike="noStrike" cap="none">
              <a:solidFill>
                <a:srgbClr val="FFFFFF"/>
              </a:solidFill>
              <a:latin typeface="Roboto"/>
              <a:ea typeface="Roboto"/>
              <a:cs typeface="Roboto"/>
              <a:sym typeface="Roboto"/>
            </a:endParaRPr>
          </a:p>
        </p:txBody>
      </p:sp>
      <p:pic>
        <p:nvPicPr>
          <p:cNvPr id="540" name="Google Shape;540;p23"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2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(bajar de campus)</a:t>
            </a:r>
            <a:endParaRPr/>
          </a:p>
        </p:txBody>
      </p:sp>
      <p:sp>
        <p:nvSpPr>
          <p:cNvPr id="546" name="Google Shape;546;p2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470"/>
              <a:buNone/>
            </a:pPr>
            <a:r>
              <a:rPr lang="en-US"/>
              <a:t>Como mínimo, tendría el siguiente contrato que ofrecer:</a:t>
            </a:r>
            <a:endParaRPr/>
          </a:p>
        </p:txBody>
      </p:sp>
      <p:sp>
        <p:nvSpPr>
          <p:cNvPr id="547" name="Google Shape;547;p2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216</a:t>
            </a:fld>
            <a:endParaRPr/>
          </a:p>
        </p:txBody>
      </p:sp>
      <p:pic>
        <p:nvPicPr>
          <p:cNvPr id="548" name="Google Shape;548;p24"/>
          <p:cNvPicPr preferRelativeResize="0"/>
          <p:nvPr/>
        </p:nvPicPr>
        <p:blipFill rotWithShape="1">
          <a:blip r:embed="rId3">
            <a:alphaModFix/>
          </a:blip>
          <a:srcRect/>
          <a:stretch/>
        </p:blipFill>
        <p:spPr>
          <a:xfrm>
            <a:off x="1810974" y="2839402"/>
            <a:ext cx="5579222" cy="314338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Shape 552"/>
        <p:cNvGrpSpPr/>
        <p:nvPr/>
      </p:nvGrpSpPr>
      <p:grpSpPr>
        <a:xfrm>
          <a:off x="0" y="0"/>
          <a:ext cx="0" cy="0"/>
          <a:chOff x="0" y="0"/>
          <a:chExt cx="0" cy="0"/>
        </a:xfrm>
      </p:grpSpPr>
      <p:sp>
        <p:nvSpPr>
          <p:cNvPr id="553" name="Google Shape;553;p2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(bajar de campus)</a:t>
            </a:r>
            <a:endParaRPr/>
          </a:p>
        </p:txBody>
      </p:sp>
      <p:sp>
        <p:nvSpPr>
          <p:cNvPr id="554" name="Google Shape;554;p2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470"/>
              <a:buNone/>
            </a:pPr>
            <a:r>
              <a:rPr lang="en-US"/>
              <a:t>Y para el nodo interno también vamos a generar un contrato (getters) para luego ofrecer su graficación</a:t>
            </a: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endParaRPr/>
          </a:p>
        </p:txBody>
      </p:sp>
      <p:sp>
        <p:nvSpPr>
          <p:cNvPr id="555" name="Google Shape;555;p2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217</a:t>
            </a:fld>
            <a:endParaRPr/>
          </a:p>
        </p:txBody>
      </p:sp>
      <p:pic>
        <p:nvPicPr>
          <p:cNvPr id="556" name="Google Shape;556;p25"/>
          <p:cNvPicPr preferRelativeResize="0"/>
          <p:nvPr/>
        </p:nvPicPr>
        <p:blipFill rotWithShape="1">
          <a:blip r:embed="rId3">
            <a:alphaModFix/>
          </a:blip>
          <a:srcRect/>
          <a:stretch/>
        </p:blipFill>
        <p:spPr>
          <a:xfrm>
            <a:off x="949642" y="3151686"/>
            <a:ext cx="6696075" cy="23050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2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562" name="Google Shape;562;p26"/>
          <p:cNvSpPr txBox="1">
            <a:spLocks noGrp="1"/>
          </p:cNvSpPr>
          <p:nvPr>
            <p:ph type="body" idx="1"/>
          </p:nvPr>
        </p:nvSpPr>
        <p:spPr>
          <a:xfrm>
            <a:off x="457200" y="1967232"/>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Implementar y chequear estas 2 técnicas para el método insert en el BST:</a:t>
            </a:r>
            <a:endParaRPr/>
          </a:p>
          <a:p>
            <a:pPr marL="274320" lvl="0" indent="-274320" algn="l" rtl="0">
              <a:spcBef>
                <a:spcPts val="400"/>
              </a:spcBef>
              <a:spcAft>
                <a:spcPts val="0"/>
              </a:spcAft>
              <a:buSzPts val="1900"/>
              <a:buChar char="⚫"/>
            </a:pPr>
            <a:r>
              <a:rPr lang="en-US" sz="2000"/>
              <a:t>Insert se lo resuelve desde BST (sin precisar métodos de Node)</a:t>
            </a:r>
            <a:endParaRPr/>
          </a:p>
          <a:p>
            <a:pPr marL="274320" lvl="0" indent="-274320" algn="l" rtl="0">
              <a:spcBef>
                <a:spcPts val="400"/>
              </a:spcBef>
              <a:spcAft>
                <a:spcPts val="0"/>
              </a:spcAft>
              <a:buSzPts val="1900"/>
              <a:buChar char="⚫"/>
            </a:pPr>
            <a:r>
              <a:rPr lang="en-US" sz="2000"/>
              <a:t>Insert se resuelve invocando desde BST al insert del Node</a:t>
            </a:r>
            <a:endParaRPr sz="2000"/>
          </a:p>
          <a:p>
            <a:pPr marL="274320" lvl="0" indent="-117475" algn="l" rtl="0">
              <a:spcBef>
                <a:spcPts val="520"/>
              </a:spcBef>
              <a:spcAft>
                <a:spcPts val="0"/>
              </a:spcAft>
              <a:buSzPts val="2470"/>
              <a:buNone/>
            </a:pPr>
            <a:endParaRPr/>
          </a:p>
          <a:p>
            <a:pPr marL="274320" lvl="0" indent="-117475" algn="l" rtl="0">
              <a:spcBef>
                <a:spcPts val="520"/>
              </a:spcBef>
              <a:spcAft>
                <a:spcPts val="0"/>
              </a:spcAft>
              <a:buSzPts val="2470"/>
              <a:buNone/>
            </a:pPr>
            <a:endParaRPr/>
          </a:p>
          <a:p>
            <a:pPr marL="274320" lvl="0" indent="-117475" algn="l" rtl="0">
              <a:spcBef>
                <a:spcPts val="520"/>
              </a:spcBef>
              <a:spcAft>
                <a:spcPts val="0"/>
              </a:spcAft>
              <a:buSzPts val="2470"/>
              <a:buNone/>
            </a:pPr>
            <a:endParaRPr/>
          </a:p>
          <a:p>
            <a:pPr marL="274320" lvl="0" indent="-117475" algn="l" rtl="0">
              <a:spcBef>
                <a:spcPts val="520"/>
              </a:spcBef>
              <a:spcAft>
                <a:spcPts val="0"/>
              </a:spcAft>
              <a:buSzPts val="2470"/>
              <a:buNone/>
            </a:pPr>
            <a:endParaRPr/>
          </a:p>
        </p:txBody>
      </p:sp>
      <p:sp>
        <p:nvSpPr>
          <p:cNvPr id="563" name="Google Shape;563;p2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218</a:t>
            </a:fld>
            <a:endParaRPr/>
          </a:p>
        </p:txBody>
      </p:sp>
      <p:pic>
        <p:nvPicPr>
          <p:cNvPr id="564" name="Google Shape;564;p26"/>
          <p:cNvPicPr preferRelativeResize="0"/>
          <p:nvPr/>
        </p:nvPicPr>
        <p:blipFill rotWithShape="1">
          <a:blip r:embed="rId3">
            <a:alphaModFix/>
          </a:blip>
          <a:srcRect/>
          <a:stretch/>
        </p:blipFill>
        <p:spPr>
          <a:xfrm>
            <a:off x="951002" y="4161792"/>
            <a:ext cx="6654041" cy="214320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2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570" name="Google Shape;570;p2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0"/>
              </a:spcBef>
              <a:spcAft>
                <a:spcPts val="0"/>
              </a:spcAft>
              <a:buSzPct val="95000"/>
              <a:buNone/>
            </a:pPr>
            <a:r>
              <a:rPr lang="en-US"/>
              <a:t>Caso de uso:</a:t>
            </a:r>
            <a:endParaRPr/>
          </a:p>
          <a:p>
            <a:pPr marL="0" lvl="0" indent="0" algn="l" rtl="0">
              <a:spcBef>
                <a:spcPts val="325"/>
              </a:spcBef>
              <a:spcAft>
                <a:spcPts val="0"/>
              </a:spcAft>
              <a:buSzPct val="95000"/>
              <a:buNone/>
            </a:pPr>
            <a:endParaRPr/>
          </a:p>
          <a:p>
            <a:pPr marL="0" lvl="0" indent="0" algn="l" rtl="0">
              <a:spcBef>
                <a:spcPts val="325"/>
              </a:spcBef>
              <a:spcAft>
                <a:spcPts val="0"/>
              </a:spcAft>
              <a:buSzPct val="95000"/>
              <a:buNone/>
            </a:pPr>
            <a:r>
              <a:rPr lang="en-US" b="1">
                <a:latin typeface="Consolas"/>
                <a:ea typeface="Consolas"/>
                <a:cs typeface="Consolas"/>
                <a:sym typeface="Consolas"/>
              </a:rPr>
              <a:t>public static void main(String[] args) {</a:t>
            </a:r>
            <a:endParaRPr/>
          </a:p>
          <a:p>
            <a:pPr marL="0" lvl="0" indent="0" algn="l" rtl="0">
              <a:spcBef>
                <a:spcPts val="325"/>
              </a:spcBef>
              <a:spcAft>
                <a:spcPts val="0"/>
              </a:spcAft>
              <a:buSzPct val="95000"/>
              <a:buNone/>
            </a:pPr>
            <a:r>
              <a:rPr lang="en-US">
                <a:latin typeface="Consolas"/>
                <a:ea typeface="Consolas"/>
                <a:cs typeface="Consolas"/>
                <a:sym typeface="Consolas"/>
              </a:rPr>
              <a:t>BST&lt;Integer&gt; myTree = </a:t>
            </a:r>
            <a:r>
              <a:rPr lang="en-US" b="1">
                <a:latin typeface="Consolas"/>
                <a:ea typeface="Consolas"/>
                <a:cs typeface="Consolas"/>
                <a:sym typeface="Consolas"/>
              </a:rPr>
              <a:t>new BST&lt;&gt;();</a:t>
            </a:r>
            <a:endParaRPr/>
          </a:p>
          <a:p>
            <a:pPr marL="0" lvl="0" indent="0" algn="l" rtl="0">
              <a:spcBef>
                <a:spcPts val="325"/>
              </a:spcBef>
              <a:spcAft>
                <a:spcPts val="0"/>
              </a:spcAft>
              <a:buSzPct val="95000"/>
              <a:buNone/>
            </a:pPr>
            <a:r>
              <a:rPr lang="en-US">
                <a:latin typeface="Consolas"/>
                <a:ea typeface="Consolas"/>
                <a:cs typeface="Consolas"/>
                <a:sym typeface="Consolas"/>
              </a:rPr>
              <a:t>myTree.insert(50);</a:t>
            </a:r>
            <a:endParaRPr/>
          </a:p>
          <a:p>
            <a:pPr marL="0" lvl="0" indent="0" algn="l" rtl="0">
              <a:spcBef>
                <a:spcPts val="325"/>
              </a:spcBef>
              <a:spcAft>
                <a:spcPts val="0"/>
              </a:spcAft>
              <a:buSzPct val="95000"/>
              <a:buNone/>
            </a:pPr>
            <a:r>
              <a:rPr lang="en-US">
                <a:latin typeface="Consolas"/>
                <a:ea typeface="Consolas"/>
                <a:cs typeface="Consolas"/>
                <a:sym typeface="Consolas"/>
              </a:rPr>
              <a:t>myTree.insert(60);</a:t>
            </a:r>
            <a:endParaRPr/>
          </a:p>
          <a:p>
            <a:pPr marL="0" lvl="0" indent="0" algn="l" rtl="0">
              <a:spcBef>
                <a:spcPts val="325"/>
              </a:spcBef>
              <a:spcAft>
                <a:spcPts val="0"/>
              </a:spcAft>
              <a:buSzPct val="95000"/>
              <a:buNone/>
            </a:pPr>
            <a:r>
              <a:rPr lang="en-US">
                <a:latin typeface="Consolas"/>
                <a:ea typeface="Consolas"/>
                <a:cs typeface="Consolas"/>
                <a:sym typeface="Consolas"/>
              </a:rPr>
              <a:t>myTree.insert(80);</a:t>
            </a:r>
            <a:endParaRPr/>
          </a:p>
          <a:p>
            <a:pPr marL="0" lvl="0" indent="0" algn="l" rtl="0">
              <a:spcBef>
                <a:spcPts val="325"/>
              </a:spcBef>
              <a:spcAft>
                <a:spcPts val="0"/>
              </a:spcAft>
              <a:buSzPct val="95000"/>
              <a:buNone/>
            </a:pPr>
            <a:r>
              <a:rPr lang="en-US">
                <a:latin typeface="Consolas"/>
                <a:ea typeface="Consolas"/>
                <a:cs typeface="Consolas"/>
                <a:sym typeface="Consolas"/>
              </a:rPr>
              <a:t>myTree.insert(20);</a:t>
            </a:r>
            <a:endParaRPr/>
          </a:p>
          <a:p>
            <a:pPr marL="0" lvl="0" indent="0" algn="l" rtl="0">
              <a:spcBef>
                <a:spcPts val="325"/>
              </a:spcBef>
              <a:spcAft>
                <a:spcPts val="0"/>
              </a:spcAft>
              <a:buSzPct val="95000"/>
              <a:buNone/>
            </a:pPr>
            <a:r>
              <a:rPr lang="en-US">
                <a:latin typeface="Consolas"/>
                <a:ea typeface="Consolas"/>
                <a:cs typeface="Consolas"/>
                <a:sym typeface="Consolas"/>
              </a:rPr>
              <a:t>myTree.insert(70);</a:t>
            </a:r>
            <a:endParaRPr/>
          </a:p>
          <a:p>
            <a:pPr marL="0" lvl="0" indent="0" algn="l" rtl="0">
              <a:spcBef>
                <a:spcPts val="325"/>
              </a:spcBef>
              <a:spcAft>
                <a:spcPts val="0"/>
              </a:spcAft>
              <a:buSzPct val="95000"/>
              <a:buNone/>
            </a:pPr>
            <a:r>
              <a:rPr lang="en-US">
                <a:latin typeface="Consolas"/>
                <a:ea typeface="Consolas"/>
                <a:cs typeface="Consolas"/>
                <a:sym typeface="Consolas"/>
              </a:rPr>
              <a:t>myTree.insert(40);</a:t>
            </a:r>
            <a:endParaRPr/>
          </a:p>
          <a:p>
            <a:pPr marL="0" lvl="0" indent="0" algn="l" rtl="0">
              <a:spcBef>
                <a:spcPts val="325"/>
              </a:spcBef>
              <a:spcAft>
                <a:spcPts val="0"/>
              </a:spcAft>
              <a:buSzPct val="95000"/>
              <a:buNone/>
            </a:pPr>
            <a:r>
              <a:rPr lang="en-US">
                <a:latin typeface="Consolas"/>
                <a:ea typeface="Consolas"/>
                <a:cs typeface="Consolas"/>
                <a:sym typeface="Consolas"/>
              </a:rPr>
              <a:t>myTree.insert(44);</a:t>
            </a:r>
            <a:endParaRPr/>
          </a:p>
          <a:p>
            <a:pPr marL="0" lvl="0" indent="0" algn="l" rtl="0">
              <a:spcBef>
                <a:spcPts val="325"/>
              </a:spcBef>
              <a:spcAft>
                <a:spcPts val="0"/>
              </a:spcAft>
              <a:buSzPct val="95000"/>
              <a:buNone/>
            </a:pPr>
            <a:r>
              <a:rPr lang="en-US">
                <a:latin typeface="Consolas"/>
                <a:ea typeface="Consolas"/>
                <a:cs typeface="Consolas"/>
                <a:sym typeface="Consolas"/>
              </a:rPr>
              <a:t>myTree.insert(10);</a:t>
            </a:r>
            <a:endParaRPr/>
          </a:p>
          <a:p>
            <a:pPr marL="0" lvl="0" indent="0" algn="l" rtl="0">
              <a:spcBef>
                <a:spcPts val="325"/>
              </a:spcBef>
              <a:spcAft>
                <a:spcPts val="0"/>
              </a:spcAft>
              <a:buSzPct val="95000"/>
              <a:buNone/>
            </a:pPr>
            <a:r>
              <a:rPr lang="en-US">
                <a:latin typeface="Consolas"/>
                <a:ea typeface="Consolas"/>
                <a:cs typeface="Consolas"/>
                <a:sym typeface="Consolas"/>
              </a:rPr>
              <a:t>myTree.insert(40);</a:t>
            </a:r>
            <a:endParaRPr/>
          </a:p>
          <a:p>
            <a:pPr marL="0" lvl="0" indent="0" algn="l" rtl="0">
              <a:spcBef>
                <a:spcPts val="325"/>
              </a:spcBef>
              <a:spcAft>
                <a:spcPts val="0"/>
              </a:spcAft>
              <a:buSzPct val="95000"/>
              <a:buNone/>
            </a:pPr>
            <a:endParaRPr>
              <a:latin typeface="Consolas"/>
              <a:ea typeface="Consolas"/>
              <a:cs typeface="Consolas"/>
              <a:sym typeface="Consolas"/>
            </a:endParaRPr>
          </a:p>
          <a:p>
            <a:pPr marL="0" lvl="0" indent="0" algn="l" rtl="0">
              <a:spcBef>
                <a:spcPts val="325"/>
              </a:spcBef>
              <a:spcAft>
                <a:spcPts val="0"/>
              </a:spcAft>
              <a:buSzPct val="95000"/>
              <a:buNone/>
            </a:pPr>
            <a:r>
              <a:rPr lang="en-US">
                <a:solidFill>
                  <a:srgbClr val="C00000"/>
                </a:solidFill>
                <a:latin typeface="Consolas"/>
                <a:ea typeface="Consolas"/>
                <a:cs typeface="Consolas"/>
                <a:sym typeface="Consolas"/>
              </a:rPr>
              <a:t>myTree.inOrder();</a:t>
            </a:r>
            <a:endParaRPr/>
          </a:p>
          <a:p>
            <a:pPr marL="0" lvl="0" indent="0" algn="l" rtl="0">
              <a:spcBef>
                <a:spcPts val="325"/>
              </a:spcBef>
              <a:spcAft>
                <a:spcPts val="0"/>
              </a:spcAft>
              <a:buSzPct val="95000"/>
              <a:buNone/>
            </a:pPr>
            <a:r>
              <a:rPr lang="en-US">
                <a:solidFill>
                  <a:schemeClr val="accent6"/>
                </a:solidFill>
                <a:latin typeface="Consolas"/>
                <a:ea typeface="Consolas"/>
                <a:cs typeface="Consolas"/>
                <a:sym typeface="Consolas"/>
              </a:rPr>
              <a:t>myTree.preOrder();</a:t>
            </a:r>
            <a:endParaRPr/>
          </a:p>
          <a:p>
            <a:pPr marL="0" lvl="0" indent="0" algn="l" rtl="0">
              <a:spcBef>
                <a:spcPts val="325"/>
              </a:spcBef>
              <a:spcAft>
                <a:spcPts val="0"/>
              </a:spcAft>
              <a:buSzPct val="95000"/>
              <a:buNone/>
            </a:pPr>
            <a:r>
              <a:rPr lang="en-US">
                <a:solidFill>
                  <a:schemeClr val="accent1"/>
                </a:solidFill>
                <a:latin typeface="Consolas"/>
                <a:ea typeface="Consolas"/>
                <a:cs typeface="Consolas"/>
                <a:sym typeface="Consolas"/>
              </a:rPr>
              <a:t>myTree.postOrder();</a:t>
            </a:r>
            <a:endParaRPr/>
          </a:p>
          <a:p>
            <a:pPr marL="0" lvl="0" indent="0" algn="l" rtl="0">
              <a:spcBef>
                <a:spcPts val="325"/>
              </a:spcBef>
              <a:spcAft>
                <a:spcPts val="0"/>
              </a:spcAft>
              <a:buSzPct val="95000"/>
              <a:buNone/>
            </a:pPr>
            <a:endParaRPr/>
          </a:p>
        </p:txBody>
      </p:sp>
      <p:sp>
        <p:nvSpPr>
          <p:cNvPr id="571" name="Google Shape;571;p2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219</a:t>
            </a:fld>
            <a:endParaRPr/>
          </a:p>
        </p:txBody>
      </p:sp>
      <p:sp>
        <p:nvSpPr>
          <p:cNvPr id="572" name="Google Shape;572;p27"/>
          <p:cNvSpPr/>
          <p:nvPr/>
        </p:nvSpPr>
        <p:spPr>
          <a:xfrm>
            <a:off x="2584100" y="4907696"/>
            <a:ext cx="3483430" cy="482139"/>
          </a:xfrm>
          <a:prstGeom prst="roundRect">
            <a:avLst>
              <a:gd name="adj" fmla="val 16667"/>
            </a:avLst>
          </a:prstGeom>
          <a:gradFill>
            <a:gsLst>
              <a:gs pos="0">
                <a:srgbClr val="E98A8A"/>
              </a:gs>
              <a:gs pos="50000">
                <a:srgbClr val="F0B8B8"/>
              </a:gs>
              <a:gs pos="100000">
                <a:srgbClr val="F6DDDD"/>
              </a:gs>
            </a:gsLst>
            <a:lin ang="189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10  20  40  40  44  50  60  70  80 </a:t>
            </a:r>
            <a:endParaRPr/>
          </a:p>
        </p:txBody>
      </p:sp>
      <p:sp>
        <p:nvSpPr>
          <p:cNvPr id="573" name="Google Shape;573;p27"/>
          <p:cNvSpPr/>
          <p:nvPr/>
        </p:nvSpPr>
        <p:spPr>
          <a:xfrm>
            <a:off x="5826034" y="2390503"/>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50</a:t>
            </a:r>
            <a:endParaRPr sz="1600">
              <a:solidFill>
                <a:schemeClr val="dk1"/>
              </a:solidFill>
              <a:latin typeface="Palatino Linotype"/>
              <a:ea typeface="Palatino Linotype"/>
              <a:cs typeface="Palatino Linotype"/>
              <a:sym typeface="Palatino Linotype"/>
            </a:endParaRPr>
          </a:p>
        </p:txBody>
      </p:sp>
      <p:sp>
        <p:nvSpPr>
          <p:cNvPr id="574" name="Google Shape;574;p27"/>
          <p:cNvSpPr/>
          <p:nvPr/>
        </p:nvSpPr>
        <p:spPr>
          <a:xfrm>
            <a:off x="6707777" y="2895600"/>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60</a:t>
            </a:r>
            <a:endParaRPr sz="1600">
              <a:solidFill>
                <a:schemeClr val="dk1"/>
              </a:solidFill>
              <a:latin typeface="Palatino Linotype"/>
              <a:ea typeface="Palatino Linotype"/>
              <a:cs typeface="Palatino Linotype"/>
              <a:sym typeface="Palatino Linotype"/>
            </a:endParaRPr>
          </a:p>
        </p:txBody>
      </p:sp>
      <p:sp>
        <p:nvSpPr>
          <p:cNvPr id="575" name="Google Shape;575;p27"/>
          <p:cNvSpPr/>
          <p:nvPr/>
        </p:nvSpPr>
        <p:spPr>
          <a:xfrm>
            <a:off x="7493725" y="361764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80</a:t>
            </a:r>
            <a:endParaRPr sz="1600">
              <a:solidFill>
                <a:schemeClr val="dk1"/>
              </a:solidFill>
              <a:latin typeface="Palatino Linotype"/>
              <a:ea typeface="Palatino Linotype"/>
              <a:cs typeface="Palatino Linotype"/>
              <a:sym typeface="Palatino Linotype"/>
            </a:endParaRPr>
          </a:p>
        </p:txBody>
      </p:sp>
      <p:sp>
        <p:nvSpPr>
          <p:cNvPr id="576" name="Google Shape;576;p27"/>
          <p:cNvSpPr/>
          <p:nvPr/>
        </p:nvSpPr>
        <p:spPr>
          <a:xfrm>
            <a:off x="4922519" y="282593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577" name="Google Shape;577;p27"/>
          <p:cNvSpPr/>
          <p:nvPr/>
        </p:nvSpPr>
        <p:spPr>
          <a:xfrm>
            <a:off x="6982097" y="433827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70</a:t>
            </a:r>
            <a:endParaRPr sz="1600">
              <a:solidFill>
                <a:schemeClr val="dk1"/>
              </a:solidFill>
              <a:latin typeface="Palatino Linotype"/>
              <a:ea typeface="Palatino Linotype"/>
              <a:cs typeface="Palatino Linotype"/>
              <a:sym typeface="Palatino Linotype"/>
            </a:endParaRPr>
          </a:p>
        </p:txBody>
      </p:sp>
      <p:sp>
        <p:nvSpPr>
          <p:cNvPr id="578" name="Google Shape;578;p27"/>
          <p:cNvSpPr/>
          <p:nvPr/>
        </p:nvSpPr>
        <p:spPr>
          <a:xfrm>
            <a:off x="5399313" y="368590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40</a:t>
            </a:r>
            <a:endParaRPr sz="1600">
              <a:solidFill>
                <a:schemeClr val="dk1"/>
              </a:solidFill>
              <a:latin typeface="Palatino Linotype"/>
              <a:ea typeface="Palatino Linotype"/>
              <a:cs typeface="Palatino Linotype"/>
              <a:sym typeface="Palatino Linotype"/>
            </a:endParaRPr>
          </a:p>
        </p:txBody>
      </p:sp>
      <p:sp>
        <p:nvSpPr>
          <p:cNvPr id="579" name="Google Shape;579;p27"/>
          <p:cNvSpPr/>
          <p:nvPr/>
        </p:nvSpPr>
        <p:spPr>
          <a:xfrm>
            <a:off x="5913117" y="435274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44</a:t>
            </a:r>
            <a:endParaRPr sz="1600">
              <a:solidFill>
                <a:schemeClr val="dk1"/>
              </a:solidFill>
              <a:latin typeface="Palatino Linotype"/>
              <a:ea typeface="Palatino Linotype"/>
              <a:cs typeface="Palatino Linotype"/>
              <a:sym typeface="Palatino Linotype"/>
            </a:endParaRPr>
          </a:p>
        </p:txBody>
      </p:sp>
      <p:sp>
        <p:nvSpPr>
          <p:cNvPr id="580" name="Google Shape;580;p27"/>
          <p:cNvSpPr/>
          <p:nvPr/>
        </p:nvSpPr>
        <p:spPr>
          <a:xfrm>
            <a:off x="4352107" y="3639413"/>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10</a:t>
            </a:r>
            <a:endParaRPr sz="1600">
              <a:solidFill>
                <a:schemeClr val="dk1"/>
              </a:solidFill>
              <a:latin typeface="Palatino Linotype"/>
              <a:ea typeface="Palatino Linotype"/>
              <a:cs typeface="Palatino Linotype"/>
              <a:sym typeface="Palatino Linotype"/>
            </a:endParaRPr>
          </a:p>
        </p:txBody>
      </p:sp>
      <p:sp>
        <p:nvSpPr>
          <p:cNvPr id="581" name="Google Shape;581;p27"/>
          <p:cNvSpPr/>
          <p:nvPr/>
        </p:nvSpPr>
        <p:spPr>
          <a:xfrm>
            <a:off x="4900747" y="4337403"/>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40</a:t>
            </a:r>
            <a:endParaRPr sz="1600">
              <a:solidFill>
                <a:schemeClr val="dk1"/>
              </a:solidFill>
              <a:latin typeface="Palatino Linotype"/>
              <a:ea typeface="Palatino Linotype"/>
              <a:cs typeface="Palatino Linotype"/>
              <a:sym typeface="Palatino Linotype"/>
            </a:endParaRPr>
          </a:p>
        </p:txBody>
      </p:sp>
      <p:cxnSp>
        <p:nvCxnSpPr>
          <p:cNvPr id="582" name="Google Shape;582;p27"/>
          <p:cNvCxnSpPr>
            <a:stCxn id="573" idx="3"/>
            <a:endCxn id="576" idx="7"/>
          </p:cNvCxnSpPr>
          <p:nvPr/>
        </p:nvCxnSpPr>
        <p:spPr>
          <a:xfrm flipH="1">
            <a:off x="5390680" y="2736148"/>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3" name="Google Shape;583;p27"/>
          <p:cNvCxnSpPr>
            <a:stCxn id="573" idx="5"/>
            <a:endCxn id="574" idx="1"/>
          </p:cNvCxnSpPr>
          <p:nvPr/>
        </p:nvCxnSpPr>
        <p:spPr>
          <a:xfrm>
            <a:off x="6294328" y="2736148"/>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4" name="Google Shape;584;p27"/>
          <p:cNvCxnSpPr>
            <a:stCxn id="576" idx="4"/>
            <a:endCxn id="580" idx="0"/>
          </p:cNvCxnSpPr>
          <p:nvPr/>
        </p:nvCxnSpPr>
        <p:spPr>
          <a:xfrm flipH="1">
            <a:off x="4626539" y="3230879"/>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5" name="Google Shape;585;p27"/>
          <p:cNvCxnSpPr>
            <a:stCxn id="576" idx="4"/>
            <a:endCxn id="578" idx="0"/>
          </p:cNvCxnSpPr>
          <p:nvPr/>
        </p:nvCxnSpPr>
        <p:spPr>
          <a:xfrm>
            <a:off x="5196839" y="3230879"/>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6" name="Google Shape;586;p27"/>
          <p:cNvCxnSpPr>
            <a:stCxn id="574" idx="5"/>
          </p:cNvCxnSpPr>
          <p:nvPr/>
        </p:nvCxnSpPr>
        <p:spPr>
          <a:xfrm>
            <a:off x="7176071" y="3241245"/>
            <a:ext cx="493800" cy="53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7" name="Google Shape;587;p27"/>
          <p:cNvCxnSpPr>
            <a:stCxn id="575" idx="4"/>
            <a:endCxn id="577" idx="7"/>
          </p:cNvCxnSpPr>
          <p:nvPr/>
        </p:nvCxnSpPr>
        <p:spPr>
          <a:xfrm flipH="1">
            <a:off x="7450345" y="4022590"/>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8" name="Google Shape;588;p27"/>
          <p:cNvCxnSpPr>
            <a:stCxn id="578" idx="4"/>
            <a:endCxn id="581" idx="7"/>
          </p:cNvCxnSpPr>
          <p:nvPr/>
        </p:nvCxnSpPr>
        <p:spPr>
          <a:xfrm flipH="1">
            <a:off x="5369133" y="4090850"/>
            <a:ext cx="304500" cy="306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589" name="Google Shape;589;p27"/>
          <p:cNvCxnSpPr>
            <a:stCxn id="578" idx="4"/>
          </p:cNvCxnSpPr>
          <p:nvPr/>
        </p:nvCxnSpPr>
        <p:spPr>
          <a:xfrm>
            <a:off x="5673633" y="4090850"/>
            <a:ext cx="232800" cy="261900"/>
          </a:xfrm>
          <a:prstGeom prst="straightConnector1">
            <a:avLst/>
          </a:prstGeom>
          <a:noFill/>
          <a:ln w="9525" cap="flat" cmpd="sng">
            <a:solidFill>
              <a:schemeClr val="accent1"/>
            </a:solidFill>
            <a:prstDash val="solid"/>
            <a:miter lim="800000"/>
            <a:headEnd type="none" w="sm" len="sm"/>
            <a:tailEnd type="triangle" w="med" len="med"/>
          </a:ln>
        </p:spPr>
      </p:cxnSp>
      <p:sp>
        <p:nvSpPr>
          <p:cNvPr id="590" name="Google Shape;590;p27"/>
          <p:cNvSpPr/>
          <p:nvPr/>
        </p:nvSpPr>
        <p:spPr>
          <a:xfrm>
            <a:off x="3306872" y="5488693"/>
            <a:ext cx="3481251" cy="374136"/>
          </a:xfrm>
          <a:prstGeom prst="roundRect">
            <a:avLst>
              <a:gd name="adj" fmla="val 16667"/>
            </a:avLst>
          </a:prstGeom>
          <a:solidFill>
            <a:srgbClr val="00B0F0"/>
          </a:soli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50  20  10  40  40  44  60  80  70 </a:t>
            </a:r>
            <a:endParaRPr/>
          </a:p>
        </p:txBody>
      </p:sp>
      <p:sp>
        <p:nvSpPr>
          <p:cNvPr id="591" name="Google Shape;591;p27"/>
          <p:cNvSpPr/>
          <p:nvPr/>
        </p:nvSpPr>
        <p:spPr>
          <a:xfrm>
            <a:off x="2570031" y="5951977"/>
            <a:ext cx="3483430" cy="503571"/>
          </a:xfrm>
          <a:prstGeom prst="roundRect">
            <a:avLst>
              <a:gd name="adj" fmla="val 16667"/>
            </a:avLst>
          </a:prstGeom>
          <a:gradFill>
            <a:gsLst>
              <a:gs pos="0">
                <a:srgbClr val="92CF7C"/>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10  40  44  40  20  70  80  60  50</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a:p>
            <a:pPr marL="0" indent="0">
              <a:buNone/>
            </a:pPr>
            <a:r>
              <a:rPr lang="en-US" dirty="0" err="1"/>
              <a:t>Aplico</a:t>
            </a:r>
            <a:r>
              <a:rPr lang="en-US" dirty="0"/>
              <a:t> </a:t>
            </a:r>
          </a:p>
          <a:p>
            <a:pPr marL="0" indent="0">
              <a:buNone/>
            </a:pPr>
            <a:r>
              <a:rPr lang="en-US" dirty="0"/>
              <a:t>E -&gt; ( E op E )</a:t>
            </a:r>
          </a:p>
          <a:p>
            <a:pPr marL="0" indent="0">
              <a:buNone/>
            </a:pPr>
            <a:r>
              <a:rPr lang="en-US" dirty="0"/>
              <a:t>El primer E se </a:t>
            </a:r>
            <a:r>
              <a:rPr lang="en-US" dirty="0" err="1"/>
              <a:t>expande</a:t>
            </a:r>
            <a:endParaRPr lang="en-US" dirty="0"/>
          </a:p>
          <a:p>
            <a:pPr marL="0" indent="0">
              <a:buNone/>
            </a:pPr>
            <a:r>
              <a:rPr lang="en-US" dirty="0"/>
              <a:t>   E-&gt; ( E op E )</a:t>
            </a:r>
          </a:p>
          <a:p>
            <a:pPr marL="0" indent="0">
              <a:buNone/>
            </a:pPr>
            <a:r>
              <a:rPr lang="en-US" dirty="0"/>
              <a:t>Ambos 2 </a:t>
            </a:r>
            <a:r>
              <a:rPr lang="en-US" dirty="0" err="1"/>
              <a:t>aplican</a:t>
            </a:r>
            <a:endParaRPr lang="en-US" dirty="0"/>
          </a:p>
          <a:p>
            <a:pPr marL="0" indent="0">
              <a:buNone/>
            </a:pPr>
            <a:r>
              <a:rPr lang="en-US" dirty="0"/>
              <a:t>  E -&gt; </a:t>
            </a:r>
            <a:r>
              <a:rPr lang="en-US" dirty="0" err="1"/>
              <a:t>Cte</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22</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a:endCxn id="7"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878270" y="533454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9" name="Rectangle 18"/>
          <p:cNvSpPr/>
          <p:nvPr/>
        </p:nvSpPr>
        <p:spPr>
          <a:xfrm>
            <a:off x="3316406" y="2415654"/>
            <a:ext cx="300251"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0" name="Rectangle 19"/>
          <p:cNvSpPr/>
          <p:nvPr/>
        </p:nvSpPr>
        <p:spPr>
          <a:xfrm>
            <a:off x="3878270" y="2415653"/>
            <a:ext cx="391886"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1" name="Rounded Rectangle 15"/>
          <p:cNvSpPr/>
          <p:nvPr/>
        </p:nvSpPr>
        <p:spPr>
          <a:xfrm>
            <a:off x="7071896" y="1935480"/>
            <a:ext cx="2059907"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1341349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barn(inVertical)">
                                      <p:cBhvr>
                                        <p:cTn id="1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lnSpc>
                <a:spcPct val="100000"/>
              </a:lnSpc>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lnSpc>
                <a:spcPct val="100000"/>
              </a:lnSpc>
              <a:spcBef>
                <a:spcPts val="0"/>
              </a:spcBef>
              <a:spcAft>
                <a:spcPts val="0"/>
              </a:spcAft>
              <a:buSzPts val="3420"/>
              <a:buNone/>
            </a:pPr>
            <a:r>
              <a:rPr lang="en-US" sz="3600">
                <a:solidFill>
                  <a:schemeClr val="dk2"/>
                </a:solidFill>
              </a:rPr>
              <a:t>ITBA     2024-Q1</a:t>
            </a:r>
            <a:endParaRPr sz="360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dk2"/>
              </a:buClr>
              <a:buSzPts val="4200"/>
              <a:buFont typeface="Century Gothic"/>
              <a:buNone/>
            </a:pPr>
            <a:r>
              <a:rPr lang="en-US"/>
              <a:t>TP 5C – Ejer 3</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US" sz="2000">
                <a:solidFill>
                  <a:schemeClr val="dk1"/>
                </a:solidFill>
              </a:rPr>
              <a:t>Visualización </a:t>
            </a:r>
            <a:r>
              <a:rPr lang="en-US">
                <a:solidFill>
                  <a:schemeClr val="dk1"/>
                </a:solidFill>
              </a:rPr>
              <a:t>javafx con </a:t>
            </a:r>
            <a:r>
              <a:rPr lang="en-US" sz="2000">
                <a:solidFill>
                  <a:schemeClr val="dk1"/>
                </a:solidFill>
              </a:rPr>
              <a:t>MVC</a:t>
            </a:r>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221</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r>
              <a:rPr lang="en-US"/>
              <a:t>BST</a:t>
            </a:r>
            <a:endParaRPr/>
          </a:p>
        </p:txBody>
      </p:sp>
      <p:sp>
        <p:nvSpPr>
          <p:cNvPr id="128" name="Google Shape;128;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222</a:t>
            </a:fld>
            <a:endParaRPr/>
          </a:p>
        </p:txBody>
      </p:sp>
      <p:pic>
        <p:nvPicPr>
          <p:cNvPr id="129" name="Google Shape;129;p3"/>
          <p:cNvPicPr preferRelativeResize="0"/>
          <p:nvPr/>
        </p:nvPicPr>
        <p:blipFill rotWithShape="1">
          <a:blip r:embed="rId3">
            <a:alphaModFix/>
          </a:blip>
          <a:srcRect/>
          <a:stretch/>
        </p:blipFill>
        <p:spPr>
          <a:xfrm>
            <a:off x="2264637" y="1847088"/>
            <a:ext cx="3848780" cy="40783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r>
              <a:rPr lang="en-US"/>
              <a:t>BST</a:t>
            </a:r>
            <a:endParaRPr/>
          </a:p>
        </p:txBody>
      </p:sp>
      <p:sp>
        <p:nvSpPr>
          <p:cNvPr id="135" name="Google Shape;135;p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ct val="95000"/>
              <a:buNone/>
            </a:pPr>
            <a:r>
              <a:rPr lang="en-US"/>
              <a:t>Asegurarse que tiene implementado los métodos (insert) y</a:t>
            </a:r>
            <a:endParaRPr/>
          </a:p>
          <a:p>
            <a:pPr marL="0" lvl="0" indent="0" algn="l" rtl="0">
              <a:lnSpc>
                <a:spcPct val="100000"/>
              </a:lnSpc>
              <a:spcBef>
                <a:spcPts val="481"/>
              </a:spcBef>
              <a:spcAft>
                <a:spcPts val="0"/>
              </a:spcAft>
              <a:buSzPct val="95000"/>
              <a:buNone/>
            </a:pPr>
            <a:r>
              <a:rPr lang="en-US"/>
              <a:t>@Override</a:t>
            </a:r>
            <a:endParaRPr/>
          </a:p>
          <a:p>
            <a:pPr marL="0" lvl="0" indent="0" algn="l" rtl="0">
              <a:lnSpc>
                <a:spcPct val="100000"/>
              </a:lnSpc>
              <a:spcBef>
                <a:spcPts val="481"/>
              </a:spcBef>
              <a:spcAft>
                <a:spcPts val="0"/>
              </a:spcAft>
              <a:buSzPct val="95000"/>
              <a:buNone/>
            </a:pPr>
            <a:r>
              <a:rPr lang="en-US"/>
              <a:t>	</a:t>
            </a:r>
            <a:r>
              <a:rPr lang="en-US" b="1"/>
              <a:t>public</a:t>
            </a:r>
            <a:r>
              <a:rPr lang="en-US"/>
              <a:t> NodeTreeInterface&lt;T&gt; getRoot() {</a:t>
            </a:r>
            <a:endParaRPr/>
          </a:p>
          <a:p>
            <a:pPr marL="0" lvl="0" indent="0" algn="l" rtl="0">
              <a:lnSpc>
                <a:spcPct val="100000"/>
              </a:lnSpc>
              <a:spcBef>
                <a:spcPts val="481"/>
              </a:spcBef>
              <a:spcAft>
                <a:spcPts val="0"/>
              </a:spcAft>
              <a:buSzPct val="95000"/>
              <a:buNone/>
            </a:pPr>
            <a:r>
              <a:rPr lang="en-US"/>
              <a:t>		</a:t>
            </a:r>
            <a:r>
              <a:rPr lang="en-US" b="1"/>
              <a:t>…</a:t>
            </a:r>
            <a:endParaRPr/>
          </a:p>
          <a:p>
            <a:pPr marL="0" lvl="0" indent="0" algn="l" rtl="0">
              <a:lnSpc>
                <a:spcPct val="100000"/>
              </a:lnSpc>
              <a:spcBef>
                <a:spcPts val="481"/>
              </a:spcBef>
              <a:spcAft>
                <a:spcPts val="0"/>
              </a:spcAft>
              <a:buSzPct val="95000"/>
              <a:buNone/>
            </a:pPr>
            <a:r>
              <a:rPr lang="en-US"/>
              <a:t>	}</a:t>
            </a:r>
            <a:endParaRPr/>
          </a:p>
          <a:p>
            <a:pPr marL="0" lvl="0" indent="0" algn="l" rtl="0">
              <a:lnSpc>
                <a:spcPct val="100000"/>
              </a:lnSpc>
              <a:spcBef>
                <a:spcPts val="481"/>
              </a:spcBef>
              <a:spcAft>
                <a:spcPts val="0"/>
              </a:spcAft>
              <a:buSzPct val="95000"/>
              <a:buNone/>
            </a:pPr>
            <a:r>
              <a:rPr lang="en-US"/>
              <a:t> </a:t>
            </a:r>
            <a:endParaRPr/>
          </a:p>
          <a:p>
            <a:pPr marL="0" lvl="0" indent="0" algn="l" rtl="0">
              <a:lnSpc>
                <a:spcPct val="100000"/>
              </a:lnSpc>
              <a:spcBef>
                <a:spcPts val="481"/>
              </a:spcBef>
              <a:spcAft>
                <a:spcPts val="0"/>
              </a:spcAft>
              <a:buSzPct val="95000"/>
              <a:buNone/>
            </a:pPr>
            <a:r>
              <a:rPr lang="en-US"/>
              <a:t> </a:t>
            </a:r>
            <a:endParaRPr/>
          </a:p>
          <a:p>
            <a:pPr marL="0" lvl="0" indent="0" algn="l" rtl="0">
              <a:lnSpc>
                <a:spcPct val="100000"/>
              </a:lnSpc>
              <a:spcBef>
                <a:spcPts val="481"/>
              </a:spcBef>
              <a:spcAft>
                <a:spcPts val="0"/>
              </a:spcAft>
              <a:buSzPct val="95000"/>
              <a:buNone/>
            </a:pPr>
            <a:r>
              <a:rPr lang="en-US"/>
              <a:t>@Override</a:t>
            </a:r>
            <a:endParaRPr/>
          </a:p>
          <a:p>
            <a:pPr marL="0" lvl="0" indent="0" algn="l" rtl="0">
              <a:lnSpc>
                <a:spcPct val="100000"/>
              </a:lnSpc>
              <a:spcBef>
                <a:spcPts val="481"/>
              </a:spcBef>
              <a:spcAft>
                <a:spcPts val="0"/>
              </a:spcAft>
              <a:buSzPct val="95000"/>
              <a:buNone/>
            </a:pPr>
            <a:r>
              <a:rPr lang="en-US"/>
              <a:t>	</a:t>
            </a:r>
            <a:r>
              <a:rPr lang="en-US" b="1"/>
              <a:t>public</a:t>
            </a:r>
            <a:r>
              <a:rPr lang="en-US"/>
              <a:t> </a:t>
            </a:r>
            <a:r>
              <a:rPr lang="en-US" b="1"/>
              <a:t>int</a:t>
            </a:r>
            <a:r>
              <a:rPr lang="en-US"/>
              <a:t> getHeight() {</a:t>
            </a:r>
            <a:endParaRPr/>
          </a:p>
          <a:p>
            <a:pPr marL="0" lvl="0" indent="0" algn="l" rtl="0">
              <a:lnSpc>
                <a:spcPct val="100000"/>
              </a:lnSpc>
              <a:spcBef>
                <a:spcPts val="481"/>
              </a:spcBef>
              <a:spcAft>
                <a:spcPts val="0"/>
              </a:spcAft>
              <a:buSzPct val="95000"/>
              <a:buNone/>
            </a:pPr>
            <a:r>
              <a:rPr lang="en-US"/>
              <a:t>		</a:t>
            </a:r>
            <a:r>
              <a:rPr lang="en-US" b="1"/>
              <a:t>…</a:t>
            </a:r>
            <a:endParaRPr/>
          </a:p>
          <a:p>
            <a:pPr marL="0" lvl="0" indent="0" algn="l" rtl="0">
              <a:lnSpc>
                <a:spcPct val="100000"/>
              </a:lnSpc>
              <a:spcBef>
                <a:spcPts val="481"/>
              </a:spcBef>
              <a:spcAft>
                <a:spcPts val="0"/>
              </a:spcAft>
              <a:buSzPct val="95000"/>
              <a:buNone/>
            </a:pPr>
            <a:r>
              <a:rPr lang="en-US"/>
              <a:t>	}</a:t>
            </a:r>
            <a:endParaRPr/>
          </a:p>
          <a:p>
            <a:pPr marL="0" lvl="0" indent="0" algn="l" rtl="0">
              <a:lnSpc>
                <a:spcPct val="100000"/>
              </a:lnSpc>
              <a:spcBef>
                <a:spcPts val="481"/>
              </a:spcBef>
              <a:spcAft>
                <a:spcPts val="0"/>
              </a:spcAft>
              <a:buSzPct val="95000"/>
              <a:buNone/>
            </a:pPr>
            <a:endParaRPr/>
          </a:p>
        </p:txBody>
      </p:sp>
      <p:sp>
        <p:nvSpPr>
          <p:cNvPr id="136" name="Google Shape;136;p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r>
              <a:rPr lang="en-US"/>
              <a:t>BST</a:t>
            </a:r>
            <a:endParaRPr/>
          </a:p>
        </p:txBody>
      </p:sp>
      <p:sp>
        <p:nvSpPr>
          <p:cNvPr id="142" name="Google Shape;142;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47500" lnSpcReduction="20000"/>
          </a:bodyPr>
          <a:lstStyle/>
          <a:p>
            <a:pPr marL="0" lvl="0" indent="0" algn="l" rtl="0">
              <a:lnSpc>
                <a:spcPct val="100000"/>
              </a:lnSpc>
              <a:spcBef>
                <a:spcPts val="0"/>
              </a:spcBef>
              <a:spcAft>
                <a:spcPts val="0"/>
              </a:spcAft>
              <a:buSzPct val="95000"/>
              <a:buNone/>
            </a:pPr>
            <a:r>
              <a:rPr lang="en-US" sz="4500"/>
              <a:t>Agregar al pom las dependencias:</a:t>
            </a:r>
            <a:endParaRPr/>
          </a:p>
          <a:p>
            <a:pPr marL="0" lvl="0" indent="0" algn="l" rtl="0">
              <a:lnSpc>
                <a:spcPct val="100000"/>
              </a:lnSpc>
              <a:spcBef>
                <a:spcPts val="208"/>
              </a:spcBef>
              <a:spcAft>
                <a:spcPts val="0"/>
              </a:spcAft>
              <a:buSzPct val="95000"/>
              <a:buNone/>
            </a:pPr>
            <a:endParaRPr/>
          </a:p>
          <a:p>
            <a:pPr marL="0" lvl="0" indent="0" algn="l" rtl="0">
              <a:lnSpc>
                <a:spcPct val="100000"/>
              </a:lnSpc>
              <a:spcBef>
                <a:spcPts val="208"/>
              </a:spcBef>
              <a:spcAft>
                <a:spcPts val="0"/>
              </a:spcAft>
              <a:buSzPct val="95000"/>
              <a:buNone/>
            </a:pPr>
            <a:r>
              <a:rPr lang="en-US"/>
              <a:t> &lt;dependencies&gt;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&lt;groupId&gt;org.openjfx&lt;/groupId&gt;</a:t>
            </a:r>
            <a:endParaRPr/>
          </a:p>
          <a:p>
            <a:pPr marL="0" lvl="0" indent="0" algn="l" rtl="0">
              <a:lnSpc>
                <a:spcPct val="100000"/>
              </a:lnSpc>
              <a:spcBef>
                <a:spcPts val="208"/>
              </a:spcBef>
              <a:spcAft>
                <a:spcPts val="0"/>
              </a:spcAft>
              <a:buSzPct val="95000"/>
              <a:buNone/>
            </a:pPr>
            <a:r>
              <a:rPr lang="en-US"/>
              <a:t>        &lt;artifactId&gt;javafx-fxml&lt;/artifactId&gt;</a:t>
            </a:r>
            <a:endParaRPr/>
          </a:p>
          <a:p>
            <a:pPr marL="0" lvl="0" indent="0" algn="l" rtl="0">
              <a:lnSpc>
                <a:spcPct val="100000"/>
              </a:lnSpc>
              <a:spcBef>
                <a:spcPts val="208"/>
              </a:spcBef>
              <a:spcAft>
                <a:spcPts val="0"/>
              </a:spcAft>
              <a:buSzPct val="95000"/>
              <a:buNone/>
            </a:pPr>
            <a:r>
              <a:rPr lang="en-US"/>
              <a:t>        &lt;version&gt;11&lt;/version&gt;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&lt;groupId&gt;org.openjfx&lt;/groupId&gt;</a:t>
            </a:r>
            <a:endParaRPr/>
          </a:p>
          <a:p>
            <a:pPr marL="0" lvl="0" indent="0" algn="l" rtl="0">
              <a:lnSpc>
                <a:spcPct val="100000"/>
              </a:lnSpc>
              <a:spcBef>
                <a:spcPts val="208"/>
              </a:spcBef>
              <a:spcAft>
                <a:spcPts val="0"/>
              </a:spcAft>
              <a:buSzPct val="95000"/>
              <a:buNone/>
            </a:pPr>
            <a:r>
              <a:rPr lang="en-US"/>
              <a:t>        &lt;artifactId&gt;javafx-base&lt;/artifactId&gt;</a:t>
            </a:r>
            <a:endParaRPr/>
          </a:p>
          <a:p>
            <a:pPr marL="0" lvl="0" indent="0" algn="l" rtl="0">
              <a:lnSpc>
                <a:spcPct val="100000"/>
              </a:lnSpc>
              <a:spcBef>
                <a:spcPts val="208"/>
              </a:spcBef>
              <a:spcAft>
                <a:spcPts val="0"/>
              </a:spcAft>
              <a:buSzPct val="95000"/>
              <a:buNone/>
            </a:pPr>
            <a:r>
              <a:rPr lang="en-US"/>
              <a:t>        &lt;version&gt;11&lt;/version&gt;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&lt;groupId&gt;org.openjfx&lt;/groupId&gt;</a:t>
            </a:r>
            <a:endParaRPr/>
          </a:p>
          <a:p>
            <a:pPr marL="0" lvl="0" indent="0" algn="l" rtl="0">
              <a:lnSpc>
                <a:spcPct val="100000"/>
              </a:lnSpc>
              <a:spcBef>
                <a:spcPts val="208"/>
              </a:spcBef>
              <a:spcAft>
                <a:spcPts val="0"/>
              </a:spcAft>
              <a:buSzPct val="95000"/>
              <a:buNone/>
            </a:pPr>
            <a:r>
              <a:rPr lang="en-US"/>
              <a:t>        &lt;artifactId&gt;javafx-controls&lt;/artifactId&gt;</a:t>
            </a:r>
            <a:endParaRPr/>
          </a:p>
          <a:p>
            <a:pPr marL="0" lvl="0" indent="0" algn="l" rtl="0">
              <a:lnSpc>
                <a:spcPct val="100000"/>
              </a:lnSpc>
              <a:spcBef>
                <a:spcPts val="208"/>
              </a:spcBef>
              <a:spcAft>
                <a:spcPts val="0"/>
              </a:spcAft>
              <a:buSzPct val="95000"/>
              <a:buNone/>
            </a:pPr>
            <a:r>
              <a:rPr lang="en-US"/>
              <a:t>        &lt;version&gt;11&lt;/version&gt;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&lt;dependency&gt;</a:t>
            </a:r>
            <a:endParaRPr/>
          </a:p>
          <a:p>
            <a:pPr marL="0" lvl="0" indent="0" algn="l" rtl="0">
              <a:lnSpc>
                <a:spcPct val="100000"/>
              </a:lnSpc>
              <a:spcBef>
                <a:spcPts val="208"/>
              </a:spcBef>
              <a:spcAft>
                <a:spcPts val="0"/>
              </a:spcAft>
              <a:buSzPct val="95000"/>
              <a:buNone/>
            </a:pPr>
            <a:r>
              <a:rPr lang="en-US"/>
              <a:t>        &lt;groupId&gt;org.openjfx&lt;/groupId&gt;</a:t>
            </a:r>
            <a:endParaRPr/>
          </a:p>
          <a:p>
            <a:pPr marL="0" lvl="0" indent="0" algn="l" rtl="0">
              <a:lnSpc>
                <a:spcPct val="100000"/>
              </a:lnSpc>
              <a:spcBef>
                <a:spcPts val="208"/>
              </a:spcBef>
              <a:spcAft>
                <a:spcPts val="0"/>
              </a:spcAft>
              <a:buSzPct val="95000"/>
              <a:buNone/>
            </a:pPr>
            <a:r>
              <a:rPr lang="en-US"/>
              <a:t>        &lt;artifactId&gt;javafx-graphics&lt;/artifactId&gt;</a:t>
            </a:r>
            <a:endParaRPr/>
          </a:p>
          <a:p>
            <a:pPr marL="0" lvl="0" indent="0" algn="l" rtl="0">
              <a:lnSpc>
                <a:spcPct val="100000"/>
              </a:lnSpc>
              <a:spcBef>
                <a:spcPts val="208"/>
              </a:spcBef>
              <a:spcAft>
                <a:spcPts val="0"/>
              </a:spcAft>
              <a:buSzPct val="95000"/>
              <a:buNone/>
            </a:pPr>
            <a:r>
              <a:rPr lang="en-US"/>
              <a:t>        &lt;version&gt;11&lt;/version&gt;</a:t>
            </a:r>
            <a:endParaRPr/>
          </a:p>
          <a:p>
            <a:pPr marL="0" lvl="0" indent="0" algn="l" rtl="0">
              <a:lnSpc>
                <a:spcPct val="100000"/>
              </a:lnSpc>
              <a:spcBef>
                <a:spcPts val="208"/>
              </a:spcBef>
              <a:spcAft>
                <a:spcPts val="0"/>
              </a:spcAft>
              <a:buSzPct val="95000"/>
              <a:buNone/>
            </a:pPr>
            <a:r>
              <a:rPr lang="en-US"/>
              <a:t>    &lt;/dependency&gt;    </a:t>
            </a:r>
            <a:endParaRPr/>
          </a:p>
          <a:p>
            <a:pPr marL="0" lvl="0" indent="0" algn="l" rtl="0">
              <a:lnSpc>
                <a:spcPct val="100000"/>
              </a:lnSpc>
              <a:spcBef>
                <a:spcPts val="208"/>
              </a:spcBef>
              <a:spcAft>
                <a:spcPts val="0"/>
              </a:spcAft>
              <a:buSzPct val="95000"/>
              <a:buNone/>
            </a:pPr>
            <a:r>
              <a:rPr lang="en-US"/>
              <a:t> &lt;/dependencies&gt;</a:t>
            </a:r>
            <a:endParaRPr/>
          </a:p>
        </p:txBody>
      </p:sp>
      <p:sp>
        <p:nvSpPr>
          <p:cNvPr id="143" name="Google Shape;143;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r>
              <a:rPr lang="en-US"/>
              <a:t>BST</a:t>
            </a:r>
            <a:endParaRPr/>
          </a:p>
        </p:txBody>
      </p:sp>
      <p:sp>
        <p:nvSpPr>
          <p:cNvPr id="149" name="Google Shape;149;p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70"/>
              <a:buNone/>
            </a:pPr>
            <a:r>
              <a:rPr lang="en-US"/>
              <a:t>Las interfaces deben estar dentro del package core</a:t>
            </a:r>
            <a:endParaRPr/>
          </a:p>
          <a:p>
            <a:pPr marL="0" lvl="0" indent="0" algn="l" rtl="0">
              <a:lnSpc>
                <a:spcPct val="100000"/>
              </a:lnSpc>
              <a:spcBef>
                <a:spcPts val="520"/>
              </a:spcBef>
              <a:spcAft>
                <a:spcPts val="0"/>
              </a:spcAft>
              <a:buSzPts val="2470"/>
              <a:buNone/>
            </a:pPr>
            <a:endParaRPr b="1" i="1"/>
          </a:p>
          <a:p>
            <a:pPr marL="0" lvl="0" indent="0" algn="l" rtl="0">
              <a:lnSpc>
                <a:spcPct val="100000"/>
              </a:lnSpc>
              <a:spcBef>
                <a:spcPts val="520"/>
              </a:spcBef>
              <a:spcAft>
                <a:spcPts val="0"/>
              </a:spcAft>
              <a:buSzPts val="2470"/>
              <a:buNone/>
            </a:pPr>
            <a:r>
              <a:rPr lang="en-US"/>
              <a:t>Ahora agregar al proyecto (Bajar de Campus):</a:t>
            </a:r>
            <a:endParaRPr/>
          </a:p>
          <a:p>
            <a:pPr marL="274320" lvl="0" indent="-117475" algn="l" rtl="0">
              <a:lnSpc>
                <a:spcPct val="100000"/>
              </a:lnSpc>
              <a:spcBef>
                <a:spcPts val="520"/>
              </a:spcBef>
              <a:spcAft>
                <a:spcPts val="0"/>
              </a:spcAft>
              <a:buSzPts val="2470"/>
              <a:buNone/>
            </a:pPr>
            <a:endParaRPr/>
          </a:p>
          <a:p>
            <a:pPr marL="274320" lvl="0" indent="-274320" algn="l" rtl="0">
              <a:lnSpc>
                <a:spcPct val="100000"/>
              </a:lnSpc>
              <a:spcBef>
                <a:spcPts val="520"/>
              </a:spcBef>
              <a:spcAft>
                <a:spcPts val="0"/>
              </a:spcAft>
              <a:buSzPts val="2470"/>
              <a:buChar char="⚫"/>
            </a:pPr>
            <a:r>
              <a:rPr lang="en-US"/>
              <a:t>GraphicsTree.java  (en package controller)</a:t>
            </a:r>
            <a:endParaRPr/>
          </a:p>
          <a:p>
            <a:pPr marL="274320" lvl="0" indent="-274320" algn="l" rtl="0">
              <a:lnSpc>
                <a:spcPct val="100000"/>
              </a:lnSpc>
              <a:spcBef>
                <a:spcPts val="520"/>
              </a:spcBef>
              <a:spcAft>
                <a:spcPts val="0"/>
              </a:spcAft>
              <a:buSzPts val="2470"/>
              <a:buChar char="⚫"/>
            </a:pPr>
            <a:r>
              <a:rPr lang="en-US"/>
              <a:t>Circle.java y Line.java (en package shape) </a:t>
            </a:r>
            <a:endParaRPr/>
          </a:p>
          <a:p>
            <a:pPr marL="274320" lvl="0" indent="-274320" algn="l" rtl="0">
              <a:lnSpc>
                <a:spcPct val="100000"/>
              </a:lnSpc>
              <a:spcBef>
                <a:spcPts val="520"/>
              </a:spcBef>
              <a:spcAft>
                <a:spcPts val="0"/>
              </a:spcAft>
              <a:buSzPts val="2470"/>
              <a:buChar char="⚫"/>
            </a:pPr>
            <a:r>
              <a:rPr lang="en-US"/>
              <a:t>TestGUI.java   (podría estar en package default). Es la aplicación de ejemplo javafx.</a:t>
            </a:r>
            <a:endParaRPr/>
          </a:p>
          <a:p>
            <a:pPr marL="0" lvl="0" indent="0" algn="l" rtl="0">
              <a:lnSpc>
                <a:spcPct val="100000"/>
              </a:lnSpc>
              <a:spcBef>
                <a:spcPts val="520"/>
              </a:spcBef>
              <a:spcAft>
                <a:spcPts val="0"/>
              </a:spcAft>
              <a:buSzPts val="2470"/>
              <a:buNone/>
            </a:pPr>
            <a:endParaRPr/>
          </a:p>
        </p:txBody>
      </p:sp>
      <p:sp>
        <p:nvSpPr>
          <p:cNvPr id="150" name="Google Shape;150;p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endParaRPr/>
          </a:p>
        </p:txBody>
      </p:sp>
      <p:sp>
        <p:nvSpPr>
          <p:cNvPr id="156" name="Google Shape;156;p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274320" lvl="0" indent="-117475" algn="l" rtl="0">
              <a:lnSpc>
                <a:spcPct val="100000"/>
              </a:lnSpc>
              <a:spcBef>
                <a:spcPts val="0"/>
              </a:spcBef>
              <a:spcAft>
                <a:spcPts val="0"/>
              </a:spcAft>
              <a:buSzPts val="2470"/>
              <a:buNone/>
            </a:pPr>
            <a:endParaRPr/>
          </a:p>
        </p:txBody>
      </p:sp>
      <p:sp>
        <p:nvSpPr>
          <p:cNvPr id="157" name="Google Shape;157;p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226</a:t>
            </a:fld>
            <a:endParaRPr/>
          </a:p>
        </p:txBody>
      </p:sp>
      <p:pic>
        <p:nvPicPr>
          <p:cNvPr id="158" name="Google Shape;158;p7"/>
          <p:cNvPicPr preferRelativeResize="0"/>
          <p:nvPr/>
        </p:nvPicPr>
        <p:blipFill rotWithShape="1">
          <a:blip r:embed="rId3">
            <a:alphaModFix/>
          </a:blip>
          <a:srcRect/>
          <a:stretch/>
        </p:blipFill>
        <p:spPr>
          <a:xfrm>
            <a:off x="605655" y="2630397"/>
            <a:ext cx="2924175" cy="22764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endParaRPr/>
          </a:p>
        </p:txBody>
      </p:sp>
      <p:sp>
        <p:nvSpPr>
          <p:cNvPr id="164" name="Google Shape;164;p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274320" lvl="0" indent="-274320" algn="l" rtl="0">
              <a:lnSpc>
                <a:spcPct val="100000"/>
              </a:lnSpc>
              <a:spcBef>
                <a:spcPts val="0"/>
              </a:spcBef>
              <a:spcAft>
                <a:spcPts val="0"/>
              </a:spcAft>
              <a:buSzPts val="2470"/>
              <a:buChar char="⚫"/>
            </a:pPr>
            <a:r>
              <a:rPr lang="en-US"/>
              <a:t>Bajar </a:t>
            </a:r>
            <a:r>
              <a:rPr lang="en-US" u="sng">
                <a:solidFill>
                  <a:schemeClr val="hlink"/>
                </a:solidFill>
                <a:hlinkClick r:id="rId3"/>
              </a:rPr>
              <a:t>https://gluonhq.com/products/javafx/</a:t>
            </a:r>
            <a:r>
              <a:rPr lang="en-US"/>
              <a:t>   la versión 17.0.11</a:t>
            </a:r>
            <a:endParaRPr/>
          </a:p>
          <a:p>
            <a:pPr marL="274320" lvl="0" indent="-274320" algn="l" rtl="0">
              <a:lnSpc>
                <a:spcPct val="100000"/>
              </a:lnSpc>
              <a:spcBef>
                <a:spcPts val="520"/>
              </a:spcBef>
              <a:spcAft>
                <a:spcPts val="0"/>
              </a:spcAft>
              <a:buSzPts val="2470"/>
              <a:buChar char="⚫"/>
            </a:pPr>
            <a:r>
              <a:rPr lang="en-US"/>
              <a:t>Descompactar, por ejemplo en  </a:t>
            </a:r>
            <a:endParaRPr/>
          </a:p>
          <a:p>
            <a:pPr marL="0" lvl="0" indent="0" algn="l" rtl="0">
              <a:lnSpc>
                <a:spcPct val="100000"/>
              </a:lnSpc>
              <a:spcBef>
                <a:spcPts val="520"/>
              </a:spcBef>
              <a:spcAft>
                <a:spcPts val="0"/>
              </a:spcAft>
              <a:buSzPts val="2470"/>
              <a:buNone/>
            </a:pPr>
            <a:endParaRPr/>
          </a:p>
          <a:p>
            <a:pPr marL="0" lvl="0" indent="0" algn="l" rtl="0">
              <a:lnSpc>
                <a:spcPct val="100000"/>
              </a:lnSpc>
              <a:spcBef>
                <a:spcPts val="520"/>
              </a:spcBef>
              <a:spcAft>
                <a:spcPts val="0"/>
              </a:spcAft>
              <a:buSzPts val="2470"/>
              <a:buNone/>
            </a:pPr>
            <a:r>
              <a:rPr lang="en-US"/>
              <a:t>C:\Users\lgomez\Downloads\</a:t>
            </a:r>
            <a:r>
              <a:rPr lang="en-US" sz="2800">
                <a:solidFill>
                  <a:srgbClr val="080808"/>
                </a:solidFill>
                <a:latin typeface="JetBrains Mono"/>
                <a:ea typeface="JetBrains Mono"/>
                <a:cs typeface="JetBrains Mono"/>
                <a:sym typeface="JetBrains Mono"/>
              </a:rPr>
              <a:t>javafx-sdk-17.0.11 </a:t>
            </a:r>
            <a:r>
              <a:rPr lang="en-US"/>
              <a:t> </a:t>
            </a:r>
            <a:endParaRPr/>
          </a:p>
          <a:p>
            <a:pPr marL="0" lvl="0" indent="0" algn="l" rtl="0">
              <a:lnSpc>
                <a:spcPct val="100000"/>
              </a:lnSpc>
              <a:spcBef>
                <a:spcPts val="520"/>
              </a:spcBef>
              <a:spcAft>
                <a:spcPts val="0"/>
              </a:spcAft>
              <a:buSzPts val="2470"/>
              <a:buNone/>
            </a:pPr>
            <a:r>
              <a:rPr lang="en-US"/>
              <a:t>O para Linux/Mac:</a:t>
            </a:r>
            <a:endParaRPr/>
          </a:p>
          <a:p>
            <a:pPr marL="274320" lvl="0" indent="-117475" algn="l" rtl="0">
              <a:lnSpc>
                <a:spcPct val="100000"/>
              </a:lnSpc>
              <a:spcBef>
                <a:spcPts val="520"/>
              </a:spcBef>
              <a:spcAft>
                <a:spcPts val="0"/>
              </a:spcAft>
              <a:buSzPts val="2470"/>
              <a:buNone/>
            </a:pPr>
            <a:endParaRPr/>
          </a:p>
          <a:p>
            <a:pPr marL="0" lvl="0" indent="0" algn="l" rtl="0">
              <a:lnSpc>
                <a:spcPct val="100000"/>
              </a:lnSpc>
              <a:spcBef>
                <a:spcPts val="520"/>
              </a:spcBef>
              <a:spcAft>
                <a:spcPts val="0"/>
              </a:spcAft>
              <a:buSzPts val="2470"/>
              <a:buNone/>
            </a:pPr>
            <a:r>
              <a:rPr lang="en-US"/>
              <a:t>/Users/jabu/Downloads/</a:t>
            </a:r>
            <a:r>
              <a:rPr lang="en-US" sz="2800">
                <a:solidFill>
                  <a:srgbClr val="080808"/>
                </a:solidFill>
                <a:latin typeface="JetBrains Mono"/>
                <a:ea typeface="JetBrains Mono"/>
                <a:cs typeface="JetBrains Mono"/>
                <a:sym typeface="JetBrains Mono"/>
              </a:rPr>
              <a:t>javafx-sdk-17.0.11</a:t>
            </a:r>
            <a:endParaRPr/>
          </a:p>
          <a:p>
            <a:pPr marL="0" lvl="0" indent="0" algn="l" rtl="0">
              <a:lnSpc>
                <a:spcPct val="100000"/>
              </a:lnSpc>
              <a:spcBef>
                <a:spcPts val="520"/>
              </a:spcBef>
              <a:spcAft>
                <a:spcPts val="0"/>
              </a:spcAft>
              <a:buSzPts val="2470"/>
              <a:buNone/>
            </a:pPr>
            <a:endParaRPr/>
          </a:p>
        </p:txBody>
      </p:sp>
      <p:sp>
        <p:nvSpPr>
          <p:cNvPr id="165" name="Google Shape;165;p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endParaRPr/>
          </a:p>
        </p:txBody>
      </p:sp>
      <p:sp>
        <p:nvSpPr>
          <p:cNvPr id="171" name="Google Shape;171;p9"/>
          <p:cNvSpPr txBox="1">
            <a:spLocks noGrp="1"/>
          </p:cNvSpPr>
          <p:nvPr>
            <p:ph type="body" idx="1"/>
          </p:nvPr>
        </p:nvSpPr>
        <p:spPr>
          <a:xfrm>
            <a:off x="457200" y="1935480"/>
            <a:ext cx="8229600" cy="43890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70"/>
              <a:buNone/>
            </a:pPr>
            <a:r>
              <a:rPr lang="en-US"/>
              <a:t>Setear VM options la ejecutar  (a donde está el lib):</a:t>
            </a:r>
            <a:endParaRPr/>
          </a:p>
          <a:p>
            <a:pPr marL="0" lvl="0" indent="0" algn="l" rtl="0">
              <a:lnSpc>
                <a:spcPct val="100000"/>
              </a:lnSpc>
              <a:spcBef>
                <a:spcPts val="520"/>
              </a:spcBef>
              <a:spcAft>
                <a:spcPts val="0"/>
              </a:spcAft>
              <a:buSzPts val="2470"/>
              <a:buNone/>
            </a:pPr>
            <a:endParaRPr/>
          </a:p>
          <a:p>
            <a:pPr marL="0" lvl="0" indent="0" algn="l" rtl="0">
              <a:lnSpc>
                <a:spcPct val="100000"/>
              </a:lnSpc>
              <a:spcBef>
                <a:spcPts val="520"/>
              </a:spcBef>
              <a:spcAft>
                <a:spcPts val="0"/>
              </a:spcAft>
              <a:buSzPts val="2470"/>
              <a:buNone/>
            </a:pPr>
            <a:r>
              <a:rPr lang="en-US" sz="2400" b="1"/>
              <a:t>--module-path</a:t>
            </a:r>
            <a:r>
              <a:rPr lang="en-US" sz="2400"/>
              <a:t> C:\Users\lgomez\Downloads\</a:t>
            </a:r>
            <a:r>
              <a:rPr lang="en-US" sz="2400">
                <a:solidFill>
                  <a:srgbClr val="080808"/>
                </a:solidFill>
                <a:latin typeface="JetBrains Mono"/>
                <a:ea typeface="JetBrains Mono"/>
                <a:cs typeface="JetBrains Mono"/>
                <a:sym typeface="JetBrains Mono"/>
              </a:rPr>
              <a:t>javafx-sdk-17.0.9</a:t>
            </a:r>
            <a:r>
              <a:rPr lang="en-US" sz="2400"/>
              <a:t>\lib </a:t>
            </a:r>
            <a:r>
              <a:rPr lang="en-US" sz="2400" b="1"/>
              <a:t>--add-modules</a:t>
            </a:r>
            <a:r>
              <a:rPr lang="en-US" sz="2400"/>
              <a:t> javafx.fxml,javafx.controls</a:t>
            </a:r>
            <a:endParaRPr sz="2400"/>
          </a:p>
          <a:p>
            <a:pPr marL="0" lvl="0" indent="0" algn="l" rtl="0">
              <a:lnSpc>
                <a:spcPct val="100000"/>
              </a:lnSpc>
              <a:spcBef>
                <a:spcPts val="520"/>
              </a:spcBef>
              <a:spcAft>
                <a:spcPts val="0"/>
              </a:spcAft>
              <a:buSzPts val="2470"/>
              <a:buNone/>
            </a:pPr>
            <a:endParaRPr/>
          </a:p>
        </p:txBody>
      </p:sp>
      <p:sp>
        <p:nvSpPr>
          <p:cNvPr id="172" name="Google Shape;172;p9"/>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1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1800"/>
              <a:buNone/>
            </a:pPr>
            <a:endParaRPr/>
          </a:p>
        </p:txBody>
      </p:sp>
      <p:sp>
        <p:nvSpPr>
          <p:cNvPr id="178" name="Google Shape;178;p1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457200" lvl="0" indent="-228600" algn="l" rtl="0">
              <a:lnSpc>
                <a:spcPct val="100000"/>
              </a:lnSpc>
              <a:spcBef>
                <a:spcPts val="360"/>
              </a:spcBef>
              <a:spcAft>
                <a:spcPts val="0"/>
              </a:spcAft>
              <a:buSzPts val="1710"/>
              <a:buNone/>
            </a:pPr>
            <a:endParaRPr/>
          </a:p>
        </p:txBody>
      </p:sp>
      <p:sp>
        <p:nvSpPr>
          <p:cNvPr id="179" name="Google Shape;179;p1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229</a:t>
            </a:fld>
            <a:endParaRPr/>
          </a:p>
        </p:txBody>
      </p:sp>
      <p:pic>
        <p:nvPicPr>
          <p:cNvPr id="180" name="Google Shape;180;p14"/>
          <p:cNvPicPr preferRelativeResize="0"/>
          <p:nvPr/>
        </p:nvPicPr>
        <p:blipFill rotWithShape="1">
          <a:blip r:embed="rId3">
            <a:alphaModFix/>
          </a:blip>
          <a:srcRect/>
          <a:stretch/>
        </p:blipFill>
        <p:spPr>
          <a:xfrm>
            <a:off x="113913" y="921802"/>
            <a:ext cx="8916173" cy="501439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a:p>
            <a:pPr marL="0" indent="0">
              <a:buNone/>
            </a:pPr>
            <a:r>
              <a:rPr lang="en-US" dirty="0" err="1"/>
              <a:t>Aplico</a:t>
            </a:r>
            <a:r>
              <a:rPr lang="en-US" dirty="0"/>
              <a:t> </a:t>
            </a:r>
          </a:p>
          <a:p>
            <a:pPr marL="0" indent="0">
              <a:buNone/>
            </a:pPr>
            <a:r>
              <a:rPr lang="en-US" dirty="0"/>
              <a:t>E -&gt; ( E op E )</a:t>
            </a:r>
          </a:p>
          <a:p>
            <a:pPr marL="0" indent="0">
              <a:buNone/>
            </a:pPr>
            <a:r>
              <a:rPr lang="en-US" dirty="0"/>
              <a:t>El primer E se </a:t>
            </a:r>
            <a:r>
              <a:rPr lang="en-US" dirty="0" err="1"/>
              <a:t>expande</a:t>
            </a:r>
            <a:endParaRPr lang="en-US" dirty="0"/>
          </a:p>
          <a:p>
            <a:pPr marL="0" indent="0">
              <a:buNone/>
            </a:pPr>
            <a:r>
              <a:rPr lang="en-US" dirty="0"/>
              <a:t>   E-&gt; ( E op E )</a:t>
            </a:r>
          </a:p>
          <a:p>
            <a:pPr marL="0" indent="0">
              <a:buNone/>
            </a:pPr>
            <a:r>
              <a:rPr lang="en-US" dirty="0"/>
              <a:t>Ambos 2 </a:t>
            </a:r>
            <a:r>
              <a:rPr lang="en-US" dirty="0" err="1"/>
              <a:t>aplican</a:t>
            </a:r>
            <a:endParaRPr lang="en-US" dirty="0"/>
          </a:p>
          <a:p>
            <a:pPr marL="0" indent="0">
              <a:buNone/>
            </a:pPr>
            <a:r>
              <a:rPr lang="en-US" dirty="0"/>
              <a:t>  E -&gt; </a:t>
            </a:r>
            <a:r>
              <a:rPr lang="en-US" dirty="0" err="1"/>
              <a:t>Cte</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23</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a:endCxn id="7"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p:cNvSpPr/>
          <p:nvPr/>
        </p:nvSpPr>
        <p:spPr>
          <a:xfrm>
            <a:off x="3878270" y="533454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8" name="Oval 1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sp>
        <p:nvSpPr>
          <p:cNvPr id="19" name="Rectangle 18"/>
          <p:cNvSpPr/>
          <p:nvPr/>
        </p:nvSpPr>
        <p:spPr>
          <a:xfrm>
            <a:off x="3316406" y="2415654"/>
            <a:ext cx="300251"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0" name="Rectangle 19"/>
          <p:cNvSpPr/>
          <p:nvPr/>
        </p:nvSpPr>
        <p:spPr>
          <a:xfrm>
            <a:off x="3878270" y="2415653"/>
            <a:ext cx="391886" cy="485389"/>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1" name="Rounded Rectangle 15"/>
          <p:cNvSpPr/>
          <p:nvPr/>
        </p:nvSpPr>
        <p:spPr>
          <a:xfrm>
            <a:off x="7071896" y="1935480"/>
            <a:ext cx="2059907"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1037380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barn(inVertical)">
                                      <p:cBhvr>
                                        <p:cTn id="10" dur="500"/>
                                        <p:tgtEl>
                                          <p:spTgt spid="1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barn(inVertical)">
                                      <p:cBhvr>
                                        <p:cTn id="1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endParaRPr/>
          </a:p>
        </p:txBody>
      </p:sp>
      <p:sp>
        <p:nvSpPr>
          <p:cNvPr id="186" name="Google Shape;186;p10"/>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70"/>
              <a:buNone/>
            </a:pPr>
            <a:r>
              <a:rPr lang="en-US"/>
              <a:t>Ejecutarlo.</a:t>
            </a:r>
            <a:endParaRPr/>
          </a:p>
        </p:txBody>
      </p:sp>
      <p:sp>
        <p:nvSpPr>
          <p:cNvPr id="187" name="Google Shape;187;p10"/>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230</a:t>
            </a:fld>
            <a:endParaRPr/>
          </a:p>
        </p:txBody>
      </p:sp>
      <p:pic>
        <p:nvPicPr>
          <p:cNvPr id="188" name="Google Shape;188;p10"/>
          <p:cNvPicPr preferRelativeResize="0"/>
          <p:nvPr/>
        </p:nvPicPr>
        <p:blipFill rotWithShape="1">
          <a:blip r:embed="rId3">
            <a:alphaModFix/>
          </a:blip>
          <a:srcRect/>
          <a:stretch/>
        </p:blipFill>
        <p:spPr>
          <a:xfrm>
            <a:off x="2473642" y="2090862"/>
            <a:ext cx="3848780" cy="407835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1"/>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0"/>
              </a:spcBef>
              <a:spcAft>
                <a:spcPts val="0"/>
              </a:spcAft>
              <a:buClr>
                <a:schemeClr val="dk2"/>
              </a:buClr>
              <a:buSzPts val="4200"/>
              <a:buFont typeface="Century Gothic"/>
              <a:buNone/>
            </a:pPr>
            <a:r>
              <a:rPr lang="en-US"/>
              <a:t>TP 5C – Ejer 4</a:t>
            </a:r>
            <a:endParaRPr/>
          </a:p>
        </p:txBody>
      </p:sp>
      <p:sp>
        <p:nvSpPr>
          <p:cNvPr id="194" name="Google Shape;194;p11"/>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95" name="Google Shape;195;p11"/>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800"/>
              <a:buNone/>
            </a:pPr>
            <a:r>
              <a:rPr lang="en-US" sz="2000">
                <a:solidFill>
                  <a:schemeClr val="dk1"/>
                </a:solidFill>
              </a:rPr>
              <a:t>El método createModel() nos permite cambiar lo que queremos visualizar.</a:t>
            </a:r>
            <a:endParaRPr sz="2000">
              <a:solidFill>
                <a:schemeClr val="dk1"/>
              </a:solidFill>
            </a:endParaRPr>
          </a:p>
        </p:txBody>
      </p:sp>
      <p:sp>
        <p:nvSpPr>
          <p:cNvPr id="196" name="Google Shape;196;p11"/>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231</a:t>
            </a:fld>
            <a:endParaRPr sz="1000" b="0" i="0" u="none" strike="noStrike" cap="none">
              <a:solidFill>
                <a:srgbClr val="FFFFFF"/>
              </a:solidFill>
              <a:latin typeface="Roboto"/>
              <a:ea typeface="Roboto"/>
              <a:cs typeface="Roboto"/>
              <a:sym typeface="Roboto"/>
            </a:endParaRPr>
          </a:p>
        </p:txBody>
      </p:sp>
      <p:pic>
        <p:nvPicPr>
          <p:cNvPr id="197" name="Google Shape;197;p11"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1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endParaRPr/>
          </a:p>
        </p:txBody>
      </p:sp>
      <p:sp>
        <p:nvSpPr>
          <p:cNvPr id="203" name="Google Shape;203;p1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274320" lvl="0" indent="-274320" algn="l" rtl="0">
              <a:lnSpc>
                <a:spcPct val="100000"/>
              </a:lnSpc>
              <a:spcBef>
                <a:spcPts val="0"/>
              </a:spcBef>
              <a:spcAft>
                <a:spcPts val="0"/>
              </a:spcAft>
              <a:buSzPts val="2470"/>
              <a:buChar char="⚫"/>
            </a:pPr>
            <a:r>
              <a:rPr lang="en-US"/>
              <a:t>Crear un TAD  Person: legajo, nombre.  Participará del BST ordenado por legajo</a:t>
            </a:r>
            <a:endParaRPr/>
          </a:p>
          <a:p>
            <a:pPr marL="0" lvl="0" indent="0" algn="l" rtl="0">
              <a:lnSpc>
                <a:spcPct val="100000"/>
              </a:lnSpc>
              <a:spcBef>
                <a:spcPts val="520"/>
              </a:spcBef>
              <a:spcAft>
                <a:spcPts val="0"/>
              </a:spcAft>
              <a:buSzPts val="2470"/>
              <a:buNone/>
            </a:pPr>
            <a:endParaRPr/>
          </a:p>
          <a:p>
            <a:pPr marL="0" lvl="0" indent="0" algn="l" rtl="0">
              <a:lnSpc>
                <a:spcPct val="100000"/>
              </a:lnSpc>
              <a:spcBef>
                <a:spcPts val="520"/>
              </a:spcBef>
              <a:spcAft>
                <a:spcPts val="0"/>
              </a:spcAft>
              <a:buSzPts val="2470"/>
              <a:buNone/>
            </a:pPr>
            <a:endParaRPr/>
          </a:p>
        </p:txBody>
      </p:sp>
      <p:sp>
        <p:nvSpPr>
          <p:cNvPr id="204" name="Google Shape;204;p1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232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lnSpc>
                <a:spcPct val="100000"/>
              </a:lnSpc>
              <a:spcBef>
                <a:spcPts val="0"/>
              </a:spcBef>
              <a:spcAft>
                <a:spcPts val="0"/>
              </a:spcAft>
              <a:buClr>
                <a:schemeClr val="dk2"/>
              </a:buClr>
              <a:buSzPts val="5000"/>
              <a:buFont typeface="Century Gothic"/>
              <a:buNone/>
            </a:pPr>
            <a:r>
              <a:rPr lang="en-US"/>
              <a:t>BST</a:t>
            </a:r>
            <a:endParaRPr/>
          </a:p>
        </p:txBody>
      </p:sp>
      <p:sp>
        <p:nvSpPr>
          <p:cNvPr id="210" name="Google Shape;210;p1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2470"/>
              <a:buNone/>
            </a:pPr>
            <a:r>
              <a:rPr lang="en-US" b="1"/>
              <a:t>Caso de uso. Se crea el modelo y se lo invoca desde el GUI</a:t>
            </a:r>
            <a:endParaRPr/>
          </a:p>
          <a:p>
            <a:pPr marL="0" lvl="0" indent="0" algn="l" rtl="0">
              <a:lnSpc>
                <a:spcPct val="100000"/>
              </a:lnSpc>
              <a:spcBef>
                <a:spcPts val="520"/>
              </a:spcBef>
              <a:spcAft>
                <a:spcPts val="0"/>
              </a:spcAft>
              <a:buSzPts val="2470"/>
              <a:buNone/>
            </a:pPr>
            <a:endParaRPr b="1"/>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private BST&lt;Person&gt; </a:t>
            </a:r>
            <a:r>
              <a:rPr lang="en-US" sz="1600" b="1">
                <a:latin typeface="Consolas"/>
                <a:ea typeface="Consolas"/>
                <a:cs typeface="Consolas"/>
                <a:sym typeface="Consolas"/>
              </a:rPr>
              <a:t>createModel</a:t>
            </a:r>
            <a:r>
              <a:rPr lang="en-US" sz="1600">
                <a:latin typeface="Consolas"/>
                <a:ea typeface="Consolas"/>
                <a:cs typeface="Consolas"/>
                <a:sym typeface="Consolas"/>
              </a:rPr>
              <a:t>() {</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BST&lt;Person&gt; myTree = new BST&lt;&gt;();</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myTree.insert(new Person(50, "Ana"));</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myTree.insert(new Person(60, "Juan"));</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myTree.insert(new Person(80, "Sergio"));</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myTree.insert(new Person(20, "Lila"));</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myTree.insert(new Person(77, "Ana"));</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   return myTree;</a:t>
            </a:r>
            <a:endParaRPr/>
          </a:p>
          <a:p>
            <a:pPr marL="0" lvl="0" indent="0" algn="l" rtl="0">
              <a:lnSpc>
                <a:spcPct val="100000"/>
              </a:lnSpc>
              <a:spcBef>
                <a:spcPts val="320"/>
              </a:spcBef>
              <a:spcAft>
                <a:spcPts val="0"/>
              </a:spcAft>
              <a:buSzPts val="1520"/>
              <a:buNone/>
            </a:pPr>
            <a:r>
              <a:rPr lang="en-US" sz="1600">
                <a:latin typeface="Consolas"/>
                <a:ea typeface="Consolas"/>
                <a:cs typeface="Consolas"/>
                <a:sym typeface="Consolas"/>
              </a:rPr>
              <a:t>}</a:t>
            </a:r>
            <a:endParaRPr>
              <a:latin typeface="Consolas"/>
              <a:ea typeface="Consolas"/>
              <a:cs typeface="Consolas"/>
              <a:sym typeface="Consolas"/>
            </a:endParaRPr>
          </a:p>
          <a:p>
            <a:pPr marL="0" lvl="0" indent="0" algn="l" rtl="0">
              <a:lnSpc>
                <a:spcPct val="100000"/>
              </a:lnSpc>
              <a:spcBef>
                <a:spcPts val="520"/>
              </a:spcBef>
              <a:spcAft>
                <a:spcPts val="0"/>
              </a:spcAft>
              <a:buSzPts val="2470"/>
              <a:buNone/>
            </a:pPr>
            <a:endParaRPr b="1"/>
          </a:p>
        </p:txBody>
      </p:sp>
      <p:sp>
        <p:nvSpPr>
          <p:cNvPr id="211" name="Google Shape;211;p1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lnSpc>
                <a:spcPct val="100000"/>
              </a:lnSpc>
              <a:spcBef>
                <a:spcPts val="0"/>
              </a:spcBef>
              <a:spcAft>
                <a:spcPts val="0"/>
              </a:spcAft>
              <a:buSzPts val="1100"/>
              <a:buNone/>
            </a:pPr>
            <a:fld id="{00000000-1234-1234-1234-123412341234}" type="slidenum">
              <a:rPr lang="en-US"/>
              <a:t>233</a:t>
            </a:fld>
            <a:endParaRPr/>
          </a:p>
        </p:txBody>
      </p:sp>
      <p:pic>
        <p:nvPicPr>
          <p:cNvPr id="212" name="Google Shape;212;p13"/>
          <p:cNvPicPr preferRelativeResize="0"/>
          <p:nvPr/>
        </p:nvPicPr>
        <p:blipFill rotWithShape="1">
          <a:blip r:embed="rId3">
            <a:alphaModFix/>
          </a:blip>
          <a:srcRect/>
          <a:stretch/>
        </p:blipFill>
        <p:spPr>
          <a:xfrm>
            <a:off x="5321323" y="2517109"/>
            <a:ext cx="3580901" cy="38392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a:solidFill>
                  <a:schemeClr val="dk2"/>
                </a:solidFill>
              </a:rPr>
              <a:t>ITBA     2024-Q1</a:t>
            </a:r>
            <a:endParaRPr sz="360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19" name="Google Shape;119;p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Operaciones sobre un BST</a:t>
            </a:r>
            <a:endParaRPr/>
          </a:p>
          <a:p>
            <a:pPr marL="0" lvl="0" indent="0" algn="l" rtl="0">
              <a:spcBef>
                <a:spcPts val="520"/>
              </a:spcBef>
              <a:spcAft>
                <a:spcPts val="0"/>
              </a:spcAft>
              <a:buSzPts val="2470"/>
              <a:buNone/>
            </a:pPr>
            <a:endParaRPr/>
          </a:p>
          <a:p>
            <a:pPr marL="0" lvl="0" indent="0" algn="just" rtl="0">
              <a:spcBef>
                <a:spcPts val="520"/>
              </a:spcBef>
              <a:spcAft>
                <a:spcPts val="0"/>
              </a:spcAft>
              <a:buSzPts val="2470"/>
              <a:buNone/>
            </a:pPr>
            <a:r>
              <a:rPr lang="en-US" b="1"/>
              <a:t>2)  Borrar:  no basta con eliminar un elemento, se debe mantener la forma del original (no deformarse)</a:t>
            </a:r>
            <a:endParaRPr/>
          </a:p>
          <a:p>
            <a:pPr marL="0" lvl="0" indent="0" algn="l" rtl="0">
              <a:spcBef>
                <a:spcPts val="520"/>
              </a:spcBef>
              <a:spcAft>
                <a:spcPts val="0"/>
              </a:spcAft>
              <a:buSzPts val="2470"/>
              <a:buNone/>
            </a:pPr>
            <a:endParaRPr b="1"/>
          </a:p>
          <a:p>
            <a:pPr marL="0" lvl="0" indent="0" algn="l" rtl="0">
              <a:spcBef>
                <a:spcPts val="520"/>
              </a:spcBef>
              <a:spcAft>
                <a:spcPts val="0"/>
              </a:spcAft>
              <a:buSzPts val="2470"/>
              <a:buNone/>
            </a:pPr>
            <a:r>
              <a:rPr lang="en-US" b="1"/>
              <a:t>El algoritmo es el siguiente:</a:t>
            </a:r>
            <a:endParaRPr/>
          </a:p>
        </p:txBody>
      </p:sp>
      <p:sp>
        <p:nvSpPr>
          <p:cNvPr id="120" name="Google Shape;120;p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26" name="Google Shape;126;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77500" lnSpcReduction="20000"/>
          </a:bodyPr>
          <a:lstStyle/>
          <a:p>
            <a:pPr marL="274320" lvl="0" indent="-274320" algn="just" rtl="0">
              <a:spcBef>
                <a:spcPts val="0"/>
              </a:spcBef>
              <a:spcAft>
                <a:spcPts val="0"/>
              </a:spcAft>
              <a:buSzPct val="95000"/>
              <a:buChar char="⚫"/>
            </a:pPr>
            <a:r>
              <a:rPr lang="en-US" b="1"/>
              <a:t>R1</a:t>
            </a:r>
            <a:r>
              <a:rPr lang="en-US"/>
              <a:t>: Si el nodo a eliminar es hoja, actualizar quien lo apunta a él (puntero a raíz o su antecesor inmediato) para que ya no lo apunte más a él y pase a apuntar a </a:t>
            </a:r>
            <a:r>
              <a:rPr lang="en-US">
                <a:latin typeface="Consolas"/>
                <a:ea typeface="Consolas"/>
                <a:cs typeface="Consolas"/>
                <a:sym typeface="Consolas"/>
              </a:rPr>
              <a:t>NULL</a:t>
            </a:r>
            <a:r>
              <a:rPr lang="en-US"/>
              <a:t>.</a:t>
            </a:r>
            <a:endParaRPr/>
          </a:p>
          <a:p>
            <a:pPr marL="0" lvl="0" indent="0" algn="just" rtl="0">
              <a:spcBef>
                <a:spcPts val="403"/>
              </a:spcBef>
              <a:spcAft>
                <a:spcPts val="0"/>
              </a:spcAft>
              <a:buSzPct val="95000"/>
              <a:buNone/>
            </a:pPr>
            <a:endParaRPr/>
          </a:p>
          <a:p>
            <a:pPr marL="274320" lvl="0" indent="-274320" algn="just" rtl="0">
              <a:spcBef>
                <a:spcPts val="403"/>
              </a:spcBef>
              <a:spcAft>
                <a:spcPts val="0"/>
              </a:spcAft>
              <a:buSzPct val="95000"/>
              <a:buChar char="⚫"/>
            </a:pPr>
            <a:r>
              <a:rPr lang="en-US" b="1"/>
              <a:t>R2</a:t>
            </a:r>
            <a:r>
              <a:rPr lang="en-US"/>
              <a:t>: Si el nodo a eliminar tiene un solo hijo, actualizar quien lo apunta a él (puntero a raíz o su antecesor inmediato) para que en vez de apuntarlo a él lo haga al hijo del que se borra.</a:t>
            </a:r>
            <a:endParaRPr/>
          </a:p>
          <a:p>
            <a:pPr marL="274320" lvl="0" indent="-152765" algn="just" rtl="0">
              <a:spcBef>
                <a:spcPts val="403"/>
              </a:spcBef>
              <a:spcAft>
                <a:spcPts val="0"/>
              </a:spcAft>
              <a:buSzPct val="95000"/>
              <a:buNone/>
            </a:pPr>
            <a:endParaRPr/>
          </a:p>
          <a:p>
            <a:pPr marL="274320" lvl="0" indent="-274320" algn="just" rtl="0">
              <a:spcBef>
                <a:spcPts val="403"/>
              </a:spcBef>
              <a:spcAft>
                <a:spcPts val="0"/>
              </a:spcAft>
              <a:buSzPct val="95000"/>
              <a:buChar char="⚫"/>
            </a:pPr>
            <a:r>
              <a:rPr lang="en-US" b="1"/>
              <a:t>R3</a:t>
            </a:r>
            <a:r>
              <a:rPr lang="en-US"/>
              <a:t>: Si el nodo a eliminar tiene dos hijos se procede en dos pasos: primero se lo </a:t>
            </a:r>
            <a:r>
              <a:rPr lang="en-US" b="1"/>
              <a:t>reemplaza</a:t>
            </a:r>
            <a:r>
              <a:rPr lang="en-US"/>
              <a:t> por un </a:t>
            </a:r>
            <a:r>
              <a:rPr lang="en-US" b="1" i="1"/>
              <a:t>nodo lexicográficamente adyacente</a:t>
            </a:r>
            <a:r>
              <a:rPr lang="en-US"/>
              <a:t> (su </a:t>
            </a:r>
            <a:r>
              <a:rPr lang="en-US" b="1" i="1"/>
              <a:t>predecesor  inorder</a:t>
            </a:r>
            <a:r>
              <a:rPr lang="en-US"/>
              <a:t> o sea el más grande de los nodos de su subárbol izquierdo, o bien su </a:t>
            </a:r>
            <a:r>
              <a:rPr lang="en-US" b="1" i="1"/>
              <a:t>sucesor inorder</a:t>
            </a:r>
            <a:r>
              <a:rPr lang="en-US"/>
              <a:t> o sea el más chico de los nodos de su subárbol derecho), y finalmente se borra al nodo que lo reemplazó (seguro que dicho nodo tiene a lo sumo un solo hijo, sino no sería el lexicográficamente adyacente, y por lo tanto es fácil de borrar)</a:t>
            </a:r>
            <a:endParaRPr/>
          </a:p>
          <a:p>
            <a:pPr marL="274320" lvl="0" indent="-152765" algn="l" rtl="0">
              <a:spcBef>
                <a:spcPts val="403"/>
              </a:spcBef>
              <a:spcAft>
                <a:spcPts val="0"/>
              </a:spcAft>
              <a:buSzPct val="95000"/>
              <a:buNone/>
            </a:pPr>
            <a:endParaRPr/>
          </a:p>
        </p:txBody>
      </p:sp>
      <p:sp>
        <p:nvSpPr>
          <p:cNvPr id="127" name="Google Shape;127;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33" name="Google Shape;133;p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Ej: Se quiere borrar el 80  (R1) </a:t>
            </a: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p:txBody>
      </p:sp>
      <p:sp>
        <p:nvSpPr>
          <p:cNvPr id="134" name="Google Shape;134;p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237</a:t>
            </a:fld>
            <a:endParaRPr/>
          </a:p>
        </p:txBody>
      </p:sp>
      <p:pic>
        <p:nvPicPr>
          <p:cNvPr id="135" name="Google Shape;135;p4"/>
          <p:cNvPicPr preferRelativeResize="0"/>
          <p:nvPr/>
        </p:nvPicPr>
        <p:blipFill rotWithShape="1">
          <a:blip r:embed="rId3">
            <a:alphaModFix/>
          </a:blip>
          <a:srcRect/>
          <a:stretch/>
        </p:blipFill>
        <p:spPr>
          <a:xfrm>
            <a:off x="837713" y="2596751"/>
            <a:ext cx="3277088" cy="3317381"/>
          </a:xfrm>
          <a:prstGeom prst="rect">
            <a:avLst/>
          </a:prstGeom>
          <a:noFill/>
          <a:ln>
            <a:noFill/>
          </a:ln>
        </p:spPr>
      </p:pic>
      <p:sp>
        <p:nvSpPr>
          <p:cNvPr id="136" name="Google Shape;136;p4"/>
          <p:cNvSpPr/>
          <p:nvPr/>
        </p:nvSpPr>
        <p:spPr>
          <a:xfrm>
            <a:off x="4276165" y="3859306"/>
            <a:ext cx="1008529" cy="822480"/>
          </a:xfrm>
          <a:prstGeom prst="right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37" name="Google Shape;137;p4"/>
          <p:cNvPicPr preferRelativeResize="0"/>
          <p:nvPr/>
        </p:nvPicPr>
        <p:blipFill rotWithShape="1">
          <a:blip r:embed="rId4">
            <a:alphaModFix/>
          </a:blip>
          <a:srcRect/>
          <a:stretch/>
        </p:blipFill>
        <p:spPr>
          <a:xfrm>
            <a:off x="5392271" y="2683115"/>
            <a:ext cx="3191773" cy="3231017"/>
          </a:xfrm>
          <a:prstGeom prst="rect">
            <a:avLst/>
          </a:prstGeom>
          <a:noFill/>
          <a:ln>
            <a:noFill/>
          </a:ln>
        </p:spPr>
      </p:pic>
      <p:sp>
        <p:nvSpPr>
          <p:cNvPr id="138" name="Google Shape;138;p4"/>
          <p:cNvSpPr/>
          <p:nvPr/>
        </p:nvSpPr>
        <p:spPr>
          <a:xfrm>
            <a:off x="2662518" y="3859306"/>
            <a:ext cx="1129553" cy="726141"/>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37"/>
                                        </p:tgtEl>
                                        <p:attrNameLst>
                                          <p:attrName>style.visibility</p:attrName>
                                        </p:attrNameLst>
                                      </p:cBhvr>
                                      <p:to>
                                        <p:strVal val="visible"/>
                                      </p:to>
                                    </p:set>
                                    <p:animEffect transition="in" filter="fade">
                                      <p:cBhvr>
                                        <p:cTn id="15" dur="500"/>
                                        <p:tgtEl>
                                          <p:spTgt spid="1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44" name="Google Shape;144;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A partir de lo obtenido se quiere borrar 10  (R2)</a:t>
            </a: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p:txBody>
      </p:sp>
      <p:sp>
        <p:nvSpPr>
          <p:cNvPr id="145" name="Google Shape;145;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238</a:t>
            </a:fld>
            <a:endParaRPr/>
          </a:p>
        </p:txBody>
      </p:sp>
      <p:sp>
        <p:nvSpPr>
          <p:cNvPr id="146" name="Google Shape;146;p5"/>
          <p:cNvSpPr/>
          <p:nvPr/>
        </p:nvSpPr>
        <p:spPr>
          <a:xfrm>
            <a:off x="4276165" y="3859306"/>
            <a:ext cx="1008529" cy="822480"/>
          </a:xfrm>
          <a:prstGeom prst="right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47" name="Google Shape;147;p5"/>
          <p:cNvPicPr preferRelativeResize="0"/>
          <p:nvPr/>
        </p:nvPicPr>
        <p:blipFill rotWithShape="1">
          <a:blip r:embed="rId3">
            <a:alphaModFix/>
          </a:blip>
          <a:srcRect/>
          <a:stretch/>
        </p:blipFill>
        <p:spPr>
          <a:xfrm>
            <a:off x="770796" y="2606867"/>
            <a:ext cx="3191773" cy="3231017"/>
          </a:xfrm>
          <a:prstGeom prst="rect">
            <a:avLst/>
          </a:prstGeom>
          <a:noFill/>
          <a:ln>
            <a:noFill/>
          </a:ln>
        </p:spPr>
      </p:pic>
      <p:sp>
        <p:nvSpPr>
          <p:cNvPr id="148" name="Google Shape;148;p5"/>
          <p:cNvSpPr/>
          <p:nvPr/>
        </p:nvSpPr>
        <p:spPr>
          <a:xfrm>
            <a:off x="510989" y="3133165"/>
            <a:ext cx="1129553" cy="726141"/>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49" name="Google Shape;149;p5"/>
          <p:cNvPicPr preferRelativeResize="0"/>
          <p:nvPr/>
        </p:nvPicPr>
        <p:blipFill rotWithShape="1">
          <a:blip r:embed="rId4">
            <a:alphaModFix/>
          </a:blip>
          <a:srcRect/>
          <a:stretch/>
        </p:blipFill>
        <p:spPr>
          <a:xfrm>
            <a:off x="5686788" y="2555215"/>
            <a:ext cx="3053801" cy="260818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8"/>
                                        </p:tgtEl>
                                        <p:attrNameLst>
                                          <p:attrName>style.visibility</p:attrName>
                                        </p:attrNameLst>
                                      </p:cBhvr>
                                      <p:to>
                                        <p:strVal val="visible"/>
                                      </p:to>
                                    </p:set>
                                    <p:animEffect transition="in" filter="fade">
                                      <p:cBhvr>
                                        <p:cTn id="7" dur="500"/>
                                        <p:tgtEl>
                                          <p:spTgt spid="1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6"/>
                                        </p:tgtEl>
                                        <p:attrNameLst>
                                          <p:attrName>style.visibility</p:attrName>
                                        </p:attrNameLst>
                                      </p:cBhvr>
                                      <p:to>
                                        <p:strVal val="visible"/>
                                      </p:to>
                                    </p:set>
                                    <p:animEffect transition="in" filter="fade">
                                      <p:cBhvr>
                                        <p:cTn id="12" dur="500"/>
                                        <p:tgtEl>
                                          <p:spTgt spid="1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155" name="Google Shape;155;p6"/>
          <p:cNvSpPr txBox="1">
            <a:spLocks noGrp="1"/>
          </p:cNvSpPr>
          <p:nvPr>
            <p:ph type="body" idx="1"/>
          </p:nvPr>
        </p:nvSpPr>
        <p:spPr>
          <a:xfrm>
            <a:off x="457200" y="1847088"/>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A partir de lo obtenido se quiere borrar 70  (R3). Supongamos que usamos su predecessor inorder</a:t>
            </a: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endParaRPr/>
          </a:p>
        </p:txBody>
      </p:sp>
      <p:sp>
        <p:nvSpPr>
          <p:cNvPr id="156" name="Google Shape;156;p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239</a:t>
            </a:fld>
            <a:endParaRPr/>
          </a:p>
        </p:txBody>
      </p:sp>
      <p:sp>
        <p:nvSpPr>
          <p:cNvPr id="157" name="Google Shape;157;p6"/>
          <p:cNvSpPr/>
          <p:nvPr/>
        </p:nvSpPr>
        <p:spPr>
          <a:xfrm>
            <a:off x="4067735" y="3859306"/>
            <a:ext cx="1008529" cy="822480"/>
          </a:xfrm>
          <a:prstGeom prst="right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58" name="Google Shape;158;p6"/>
          <p:cNvSpPr/>
          <p:nvPr/>
        </p:nvSpPr>
        <p:spPr>
          <a:xfrm>
            <a:off x="1344706" y="2708751"/>
            <a:ext cx="1129553" cy="726141"/>
          </a:xfrm>
          <a:prstGeom prst="rect">
            <a:avLst/>
          </a:prstGeom>
          <a:noFill/>
          <a:ln w="38100" cap="flat" cmpd="sng">
            <a:solidFill>
              <a:srgbClr val="00B05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59" name="Google Shape;159;p6"/>
          <p:cNvPicPr preferRelativeResize="0"/>
          <p:nvPr/>
        </p:nvPicPr>
        <p:blipFill rotWithShape="1">
          <a:blip r:embed="rId3">
            <a:alphaModFix/>
          </a:blip>
          <a:srcRect/>
          <a:stretch/>
        </p:blipFill>
        <p:spPr>
          <a:xfrm>
            <a:off x="537882" y="2854144"/>
            <a:ext cx="3053801" cy="2608181"/>
          </a:xfrm>
          <a:prstGeom prst="rect">
            <a:avLst/>
          </a:prstGeom>
          <a:noFill/>
          <a:ln>
            <a:noFill/>
          </a:ln>
        </p:spPr>
      </p:pic>
      <p:cxnSp>
        <p:nvCxnSpPr>
          <p:cNvPr id="160" name="Google Shape;160;p6"/>
          <p:cNvCxnSpPr/>
          <p:nvPr/>
        </p:nvCxnSpPr>
        <p:spPr>
          <a:xfrm rot="10800000" flipH="1">
            <a:off x="1627094" y="3213847"/>
            <a:ext cx="282388" cy="1056699"/>
          </a:xfrm>
          <a:prstGeom prst="straightConnector1">
            <a:avLst/>
          </a:prstGeom>
          <a:noFill/>
          <a:ln w="38100" cap="flat" cmpd="sng">
            <a:solidFill>
              <a:schemeClr val="accent1"/>
            </a:solidFill>
            <a:prstDash val="dash"/>
            <a:miter lim="800000"/>
            <a:headEnd type="none" w="sm" len="sm"/>
            <a:tailEnd type="triangle" w="med" len="med"/>
          </a:ln>
        </p:spPr>
      </p:cxnSp>
      <p:pic>
        <p:nvPicPr>
          <p:cNvPr id="161" name="Google Shape;161;p6"/>
          <p:cNvPicPr preferRelativeResize="0"/>
          <p:nvPr/>
        </p:nvPicPr>
        <p:blipFill rotWithShape="1">
          <a:blip r:embed="rId4">
            <a:alphaModFix/>
          </a:blip>
          <a:srcRect/>
          <a:stretch/>
        </p:blipFill>
        <p:spPr>
          <a:xfrm>
            <a:off x="5552316" y="2880532"/>
            <a:ext cx="3081816" cy="195754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500"/>
                                        <p:tgtEl>
                                          <p:spTgt spid="15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7"/>
                                        </p:tgtEl>
                                        <p:attrNameLst>
                                          <p:attrName>style.visibility</p:attrName>
                                        </p:attrNameLst>
                                      </p:cBhvr>
                                      <p:to>
                                        <p:strVal val="visible"/>
                                      </p:to>
                                    </p:set>
                                    <p:animEffect transition="in" filter="fade">
                                      <p:cBhvr>
                                        <p:cTn id="17" dur="500"/>
                                        <p:tgtEl>
                                          <p:spTgt spid="15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1"/>
                                        </p:tgtEl>
                                        <p:attrNameLst>
                                          <p:attrName>style.visibility</p:attrName>
                                        </p:attrNameLst>
                                      </p:cBhvr>
                                      <p:to>
                                        <p:strVal val="visible"/>
                                      </p:to>
                                    </p:set>
                                    <p:animEffect transition="in" filter="fade">
                                      <p:cBhvr>
                                        <p:cTn id="22" dur="5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D</a:t>
            </a:r>
          </a:p>
          <a:p>
            <a:r>
              <a:rPr lang="en-US" dirty="0"/>
              <a:t>new </a:t>
            </a:r>
            <a:r>
              <a:rPr lang="en-US" dirty="0" err="1"/>
              <a:t>ExpTree</a:t>
            </a:r>
            <a:r>
              <a:rPr lang="en-US" dirty="0"/>
              <a:t>(“( ( 2 + 3.5 ) * ( -5 / -1) )\n");</a:t>
            </a:r>
          </a:p>
          <a:p>
            <a:endParaRPr lang="en-US" dirty="0"/>
          </a:p>
          <a:p>
            <a:pPr marL="0" indent="0">
              <a:buNone/>
            </a:pPr>
            <a:r>
              <a:rPr lang="en-US" dirty="0"/>
              <a:t>Idem </a:t>
            </a:r>
            <a:r>
              <a:rPr lang="en-US" dirty="0" err="1"/>
              <a:t>en</a:t>
            </a:r>
            <a:r>
              <a:rPr lang="en-US" dirty="0"/>
              <a:t> la </a:t>
            </a:r>
            <a:r>
              <a:rPr lang="en-US" dirty="0" err="1"/>
              <a:t>otra</a:t>
            </a:r>
            <a:r>
              <a:rPr lang="en-US" dirty="0"/>
              <a:t> parte con</a:t>
            </a:r>
          </a:p>
          <a:p>
            <a:pPr marL="0" indent="0">
              <a:buNone/>
            </a:pPr>
            <a:r>
              <a:rPr lang="en-US" dirty="0"/>
              <a:t>E -&gt; ( E op E )</a:t>
            </a:r>
          </a:p>
          <a:p>
            <a:pPr marL="0" indent="0">
              <a:buNone/>
            </a:pPr>
            <a:r>
              <a:rPr lang="en-US" dirty="0"/>
              <a:t>Y ambos 2 </a:t>
            </a:r>
            <a:r>
              <a:rPr lang="en-US" dirty="0" err="1"/>
              <a:t>por</a:t>
            </a:r>
            <a:r>
              <a:rPr lang="en-US" dirty="0"/>
              <a:t> </a:t>
            </a:r>
          </a:p>
          <a:p>
            <a:pPr marL="0" indent="0">
              <a:buNone/>
            </a:pPr>
            <a:r>
              <a:rPr lang="en-US" dirty="0"/>
              <a:t>E -&gt; </a:t>
            </a:r>
            <a:r>
              <a:rPr lang="en-US" dirty="0" err="1"/>
              <a:t>cte</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24</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7" name="Oval 6"/>
          <p:cNvSpPr/>
          <p:nvPr/>
        </p:nvSpPr>
        <p:spPr>
          <a:xfrm>
            <a:off x="3878270" y="533454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8"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0" name="Straight Arrow Connector 9"/>
          <p:cNvCxnSpPr>
            <a:endCxn id="7"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6594746" y="5391552"/>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sp>
        <p:nvSpPr>
          <p:cNvPr id="19" name="Oval 18"/>
          <p:cNvSpPr/>
          <p:nvPr/>
        </p:nvSpPr>
        <p:spPr>
          <a:xfrm>
            <a:off x="7977173" y="5426311"/>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a:t>
            </a:r>
            <a:endParaRPr lang="es-AR" dirty="0"/>
          </a:p>
        </p:txBody>
      </p:sp>
      <p:cxnSp>
        <p:nvCxnSpPr>
          <p:cNvPr id="20" name="Straight Arrow Connector 19"/>
          <p:cNvCxnSpPr>
            <a:endCxn id="18" idx="0"/>
          </p:cNvCxnSpPr>
          <p:nvPr/>
        </p:nvCxnSpPr>
        <p:spPr>
          <a:xfrm flipH="1">
            <a:off x="6986632" y="5093826"/>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7729473" y="5043132"/>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3" name="Straight Arrow Connector 22"/>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4784878" y="2373611"/>
            <a:ext cx="1108279" cy="615532"/>
          </a:xfrm>
          <a:prstGeom prst="rect">
            <a:avLst/>
          </a:prstGeom>
          <a:solidFill>
            <a:schemeClr val="accent2">
              <a:alpha val="3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ounded Rectangle 15"/>
          <p:cNvSpPr/>
          <p:nvPr/>
        </p:nvSpPr>
        <p:spPr>
          <a:xfrm>
            <a:off x="6892368" y="1935480"/>
            <a:ext cx="2029563"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3205567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Vertical)">
                                      <p:cBhvr>
                                        <p:cTn id="12" dur="500"/>
                                        <p:tgtEl>
                                          <p:spTgt spid="1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par>
                                <p:cTn id="16" presetID="16" presetClass="entr" presetSubtype="2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barn(inVertical)">
                                      <p:cBhvr>
                                        <p:cTn id="18" dur="500"/>
                                        <p:tgtEl>
                                          <p:spTgt spid="20"/>
                                        </p:tgtEl>
                                      </p:cBhvr>
                                    </p:animEffect>
                                  </p:childTnLst>
                                </p:cTn>
                              </p:par>
                              <p:par>
                                <p:cTn id="19" presetID="16" presetClass="entr" presetSubtype="2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barn(inVertical)">
                                      <p:cBhvr>
                                        <p:cTn id="21" dur="500"/>
                                        <p:tgtEl>
                                          <p:spTgt spid="2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barn(inVertical)">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2" grpId="0" animBg="1"/>
      <p:bldP spid="24" grpId="0" animBg="1"/>
    </p:bld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7"/>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6.1</a:t>
            </a:r>
            <a:endParaRPr/>
          </a:p>
        </p:txBody>
      </p:sp>
      <p:sp>
        <p:nvSpPr>
          <p:cNvPr id="167" name="Google Shape;167;p7"/>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68" name="Google Shape;168;p7"/>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just" rtl="0">
              <a:spcBef>
                <a:spcPts val="0"/>
              </a:spcBef>
              <a:spcAft>
                <a:spcPts val="0"/>
              </a:spcAft>
              <a:buSzPts val="1800"/>
              <a:buNone/>
            </a:pPr>
            <a:r>
              <a:rPr lang="en-US" sz="2000">
                <a:solidFill>
                  <a:schemeClr val="dk1"/>
                </a:solidFill>
              </a:rPr>
              <a:t>A partir del siguiente BST, mostrar gráficamente cómo queda paso a paso el BST luego de aplicar las siguientes operaciones y qué reglas se usaron. </a:t>
            </a:r>
            <a:endParaRPr sz="2000">
              <a:solidFill>
                <a:schemeClr val="dk1"/>
              </a:solidFill>
            </a:endParaRPr>
          </a:p>
          <a:p>
            <a:pPr marL="0" lvl="0" indent="0" algn="just" rtl="0">
              <a:spcBef>
                <a:spcPts val="0"/>
              </a:spcBef>
              <a:spcAft>
                <a:spcPts val="0"/>
              </a:spcAft>
              <a:buSzPts val="1800"/>
              <a:buNone/>
            </a:pPr>
            <a:r>
              <a:rPr lang="en-US" sz="2000">
                <a:solidFill>
                  <a:schemeClr val="dk1"/>
                </a:solidFill>
              </a:rPr>
              <a:t>Usar predecesor inorder:  40, 35 y 8 (en ese orden)</a:t>
            </a:r>
            <a:endParaRPr sz="2000">
              <a:solidFill>
                <a:schemeClr val="dk1"/>
              </a:solidFill>
            </a:endParaRPr>
          </a:p>
        </p:txBody>
      </p:sp>
      <p:sp>
        <p:nvSpPr>
          <p:cNvPr id="169" name="Google Shape;169;p7"/>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240</a:t>
            </a:fld>
            <a:endParaRPr sz="1000" b="0" i="0" u="none" strike="noStrike" cap="none">
              <a:solidFill>
                <a:srgbClr val="FFFFFF"/>
              </a:solidFill>
              <a:latin typeface="Roboto"/>
              <a:ea typeface="Roboto"/>
              <a:cs typeface="Roboto"/>
              <a:sym typeface="Roboto"/>
            </a:endParaRPr>
          </a:p>
        </p:txBody>
      </p:sp>
      <p:pic>
        <p:nvPicPr>
          <p:cNvPr id="170" name="Google Shape;170;p7"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76" name="Google Shape;176;p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Borrar 40</a:t>
            </a:r>
            <a:endParaRPr/>
          </a:p>
        </p:txBody>
      </p:sp>
      <p:sp>
        <p:nvSpPr>
          <p:cNvPr id="177" name="Google Shape;177;p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241</a:t>
            </a:fld>
            <a:endParaRPr/>
          </a:p>
        </p:txBody>
      </p:sp>
      <p:sp>
        <p:nvSpPr>
          <p:cNvPr id="178" name="Google Shape;178;p8"/>
          <p:cNvSpPr/>
          <p:nvPr/>
        </p:nvSpPr>
        <p:spPr>
          <a:xfrm>
            <a:off x="2304893" y="265669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35</a:t>
            </a:r>
            <a:endParaRPr sz="1600">
              <a:solidFill>
                <a:schemeClr val="dk1"/>
              </a:solidFill>
              <a:latin typeface="Palatino Linotype"/>
              <a:ea typeface="Palatino Linotype"/>
              <a:cs typeface="Palatino Linotype"/>
              <a:sym typeface="Palatino Linotype"/>
            </a:endParaRPr>
          </a:p>
        </p:txBody>
      </p:sp>
      <p:sp>
        <p:nvSpPr>
          <p:cNvPr id="179" name="Google Shape;179;p8"/>
          <p:cNvSpPr/>
          <p:nvPr/>
        </p:nvSpPr>
        <p:spPr>
          <a:xfrm>
            <a:off x="3186636" y="316179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40</a:t>
            </a:r>
            <a:endParaRPr sz="1600">
              <a:solidFill>
                <a:schemeClr val="dk1"/>
              </a:solidFill>
              <a:latin typeface="Palatino Linotype"/>
              <a:ea typeface="Palatino Linotype"/>
              <a:cs typeface="Palatino Linotype"/>
              <a:sym typeface="Palatino Linotype"/>
            </a:endParaRPr>
          </a:p>
        </p:txBody>
      </p:sp>
      <p:sp>
        <p:nvSpPr>
          <p:cNvPr id="180" name="Google Shape;180;p8"/>
          <p:cNvSpPr/>
          <p:nvPr/>
        </p:nvSpPr>
        <p:spPr>
          <a:xfrm>
            <a:off x="3972584" y="388383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181" name="Google Shape;181;p8"/>
          <p:cNvSpPr/>
          <p:nvPr/>
        </p:nvSpPr>
        <p:spPr>
          <a:xfrm>
            <a:off x="1401378" y="309212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182" name="Google Shape;182;p8"/>
          <p:cNvSpPr/>
          <p:nvPr/>
        </p:nvSpPr>
        <p:spPr>
          <a:xfrm>
            <a:off x="3460956" y="460447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183" name="Google Shape;183;p8"/>
          <p:cNvSpPr/>
          <p:nvPr/>
        </p:nvSpPr>
        <p:spPr>
          <a:xfrm>
            <a:off x="1878172" y="395209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184" name="Google Shape;184;p8"/>
          <p:cNvSpPr/>
          <p:nvPr/>
        </p:nvSpPr>
        <p:spPr>
          <a:xfrm>
            <a:off x="2391976" y="461894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185" name="Google Shape;185;p8"/>
          <p:cNvSpPr/>
          <p:nvPr/>
        </p:nvSpPr>
        <p:spPr>
          <a:xfrm>
            <a:off x="830966" y="390560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186" name="Google Shape;186;p8"/>
          <p:cNvSpPr/>
          <p:nvPr/>
        </p:nvSpPr>
        <p:spPr>
          <a:xfrm>
            <a:off x="1756253" y="535186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187" name="Google Shape;187;p8"/>
          <p:cNvCxnSpPr>
            <a:stCxn id="178" idx="3"/>
            <a:endCxn id="181" idx="7"/>
          </p:cNvCxnSpPr>
          <p:nvPr/>
        </p:nvCxnSpPr>
        <p:spPr>
          <a:xfrm flipH="1">
            <a:off x="1869539" y="3002344"/>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8" name="Google Shape;188;p8"/>
          <p:cNvCxnSpPr>
            <a:stCxn id="178" idx="5"/>
            <a:endCxn id="179" idx="1"/>
          </p:cNvCxnSpPr>
          <p:nvPr/>
        </p:nvCxnSpPr>
        <p:spPr>
          <a:xfrm>
            <a:off x="2773187" y="3002344"/>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9" name="Google Shape;189;p8"/>
          <p:cNvCxnSpPr>
            <a:stCxn id="181" idx="4"/>
            <a:endCxn id="185" idx="0"/>
          </p:cNvCxnSpPr>
          <p:nvPr/>
        </p:nvCxnSpPr>
        <p:spPr>
          <a:xfrm flipH="1">
            <a:off x="1105398" y="3497075"/>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0" name="Google Shape;190;p8"/>
          <p:cNvCxnSpPr>
            <a:stCxn id="181" idx="4"/>
            <a:endCxn id="183" idx="0"/>
          </p:cNvCxnSpPr>
          <p:nvPr/>
        </p:nvCxnSpPr>
        <p:spPr>
          <a:xfrm>
            <a:off x="1675698" y="3497075"/>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1" name="Google Shape;191;p8"/>
          <p:cNvCxnSpPr>
            <a:stCxn id="179" idx="5"/>
          </p:cNvCxnSpPr>
          <p:nvPr/>
        </p:nvCxnSpPr>
        <p:spPr>
          <a:xfrm>
            <a:off x="3654929" y="3507441"/>
            <a:ext cx="493800" cy="5343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2" name="Google Shape;192;p8"/>
          <p:cNvCxnSpPr>
            <a:stCxn id="180" idx="4"/>
            <a:endCxn id="182" idx="7"/>
          </p:cNvCxnSpPr>
          <p:nvPr/>
        </p:nvCxnSpPr>
        <p:spPr>
          <a:xfrm flipH="1">
            <a:off x="3929204" y="4288786"/>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3" name="Google Shape;193;p8"/>
          <p:cNvCxnSpPr/>
          <p:nvPr/>
        </p:nvCxnSpPr>
        <p:spPr>
          <a:xfrm flipH="1">
            <a:off x="2127455" y="5003799"/>
            <a:ext cx="378676" cy="368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4" name="Google Shape;194;p8"/>
          <p:cNvCxnSpPr/>
          <p:nvPr/>
        </p:nvCxnSpPr>
        <p:spPr>
          <a:xfrm>
            <a:off x="2297518" y="4357046"/>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195" name="Google Shape;195;p8"/>
          <p:cNvSpPr/>
          <p:nvPr/>
        </p:nvSpPr>
        <p:spPr>
          <a:xfrm>
            <a:off x="182880" y="460359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196" name="Google Shape;196;p8"/>
          <p:cNvCxnSpPr/>
          <p:nvPr/>
        </p:nvCxnSpPr>
        <p:spPr>
          <a:xfrm flipH="1">
            <a:off x="422751" y="4283727"/>
            <a:ext cx="570412" cy="408534"/>
          </a:xfrm>
          <a:prstGeom prst="straightConnector1">
            <a:avLst/>
          </a:prstGeom>
          <a:noFill/>
          <a:ln w="9525" cap="flat" cmpd="sng">
            <a:solidFill>
              <a:schemeClr val="accent1"/>
            </a:solidFill>
            <a:prstDash val="solid"/>
            <a:miter lim="800000"/>
            <a:headEnd type="none" w="sm" len="sm"/>
            <a:tailEnd type="triangle" w="med" len="med"/>
          </a:ln>
        </p:spPr>
      </p:cxnSp>
      <p:sp>
        <p:nvSpPr>
          <p:cNvPr id="197" name="Google Shape;197;p8"/>
          <p:cNvSpPr/>
          <p:nvPr/>
        </p:nvSpPr>
        <p:spPr>
          <a:xfrm>
            <a:off x="4724495" y="4201410"/>
            <a:ext cx="1008529" cy="822480"/>
          </a:xfrm>
          <a:prstGeom prst="right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98" name="Google Shape;198;p8"/>
          <p:cNvSpPr/>
          <p:nvPr/>
        </p:nvSpPr>
        <p:spPr>
          <a:xfrm>
            <a:off x="6947617" y="338962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35</a:t>
            </a:r>
            <a:endParaRPr sz="1600">
              <a:solidFill>
                <a:schemeClr val="dk1"/>
              </a:solidFill>
              <a:latin typeface="Palatino Linotype"/>
              <a:ea typeface="Palatino Linotype"/>
              <a:cs typeface="Palatino Linotype"/>
              <a:sym typeface="Palatino Linotype"/>
            </a:endParaRPr>
          </a:p>
        </p:txBody>
      </p:sp>
      <p:sp>
        <p:nvSpPr>
          <p:cNvPr id="199" name="Google Shape;199;p8"/>
          <p:cNvSpPr/>
          <p:nvPr/>
        </p:nvSpPr>
        <p:spPr>
          <a:xfrm>
            <a:off x="7874060" y="394389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200" name="Google Shape;200;p8"/>
          <p:cNvSpPr/>
          <p:nvPr/>
        </p:nvSpPr>
        <p:spPr>
          <a:xfrm>
            <a:off x="6044102" y="3825053"/>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201" name="Google Shape;201;p8"/>
          <p:cNvSpPr/>
          <p:nvPr/>
        </p:nvSpPr>
        <p:spPr>
          <a:xfrm>
            <a:off x="7362432" y="466452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202" name="Google Shape;202;p8"/>
          <p:cNvSpPr/>
          <p:nvPr/>
        </p:nvSpPr>
        <p:spPr>
          <a:xfrm>
            <a:off x="6520896" y="4685024"/>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203" name="Google Shape;203;p8"/>
          <p:cNvSpPr/>
          <p:nvPr/>
        </p:nvSpPr>
        <p:spPr>
          <a:xfrm>
            <a:off x="7034700" y="535186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204" name="Google Shape;204;p8"/>
          <p:cNvSpPr/>
          <p:nvPr/>
        </p:nvSpPr>
        <p:spPr>
          <a:xfrm>
            <a:off x="5473690" y="463853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205" name="Google Shape;205;p8"/>
          <p:cNvSpPr/>
          <p:nvPr/>
        </p:nvSpPr>
        <p:spPr>
          <a:xfrm>
            <a:off x="6398977" y="6084794"/>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206" name="Google Shape;206;p8"/>
          <p:cNvCxnSpPr>
            <a:stCxn id="198" idx="3"/>
            <a:endCxn id="200" idx="7"/>
          </p:cNvCxnSpPr>
          <p:nvPr/>
        </p:nvCxnSpPr>
        <p:spPr>
          <a:xfrm flipH="1">
            <a:off x="6512264" y="3735270"/>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07" name="Google Shape;207;p8"/>
          <p:cNvCxnSpPr>
            <a:stCxn id="198" idx="5"/>
          </p:cNvCxnSpPr>
          <p:nvPr/>
        </p:nvCxnSpPr>
        <p:spPr>
          <a:xfrm>
            <a:off x="7415911" y="3735270"/>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08" name="Google Shape;208;p8"/>
          <p:cNvCxnSpPr>
            <a:stCxn id="200" idx="4"/>
            <a:endCxn id="204" idx="0"/>
          </p:cNvCxnSpPr>
          <p:nvPr/>
        </p:nvCxnSpPr>
        <p:spPr>
          <a:xfrm flipH="1">
            <a:off x="5748122" y="4230001"/>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09" name="Google Shape;209;p8"/>
          <p:cNvCxnSpPr>
            <a:stCxn id="200" idx="4"/>
            <a:endCxn id="202" idx="0"/>
          </p:cNvCxnSpPr>
          <p:nvPr/>
        </p:nvCxnSpPr>
        <p:spPr>
          <a:xfrm>
            <a:off x="6318422" y="4230001"/>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0" name="Google Shape;210;p8"/>
          <p:cNvCxnSpPr>
            <a:stCxn id="199" idx="4"/>
            <a:endCxn id="201" idx="7"/>
          </p:cNvCxnSpPr>
          <p:nvPr/>
        </p:nvCxnSpPr>
        <p:spPr>
          <a:xfrm flipH="1">
            <a:off x="7830680" y="4348844"/>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1" name="Google Shape;211;p8"/>
          <p:cNvCxnSpPr/>
          <p:nvPr/>
        </p:nvCxnSpPr>
        <p:spPr>
          <a:xfrm flipH="1">
            <a:off x="6770179" y="5736725"/>
            <a:ext cx="378676" cy="368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212" name="Google Shape;212;p8"/>
          <p:cNvCxnSpPr/>
          <p:nvPr/>
        </p:nvCxnSpPr>
        <p:spPr>
          <a:xfrm>
            <a:off x="6940242" y="5089972"/>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213" name="Google Shape;213;p8"/>
          <p:cNvSpPr/>
          <p:nvPr/>
        </p:nvSpPr>
        <p:spPr>
          <a:xfrm>
            <a:off x="4825604" y="533652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214" name="Google Shape;214;p8"/>
          <p:cNvCxnSpPr/>
          <p:nvPr/>
        </p:nvCxnSpPr>
        <p:spPr>
          <a:xfrm flipH="1">
            <a:off x="5065475" y="5016653"/>
            <a:ext cx="570412" cy="408534"/>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par>
                                <p:cTn id="8" presetID="10" presetClass="entr" presetSubtype="0" fill="hold" nodeType="withEffect">
                                  <p:stCondLst>
                                    <p:cond delay="0"/>
                                  </p:stCondLst>
                                  <p:childTnLst>
                                    <p:set>
                                      <p:cBhvr>
                                        <p:cTn id="9" dur="1" fill="hold">
                                          <p:stCondLst>
                                            <p:cond delay="0"/>
                                          </p:stCondLst>
                                        </p:cTn>
                                        <p:tgtEl>
                                          <p:spTgt spid="197"/>
                                        </p:tgtEl>
                                        <p:attrNameLst>
                                          <p:attrName>style.visibility</p:attrName>
                                        </p:attrNameLst>
                                      </p:cBhvr>
                                      <p:to>
                                        <p:strVal val="visible"/>
                                      </p:to>
                                    </p:set>
                                    <p:animEffect transition="in" filter="fade">
                                      <p:cBhvr>
                                        <p:cTn id="10" dur="500"/>
                                        <p:tgtEl>
                                          <p:spTgt spid="197"/>
                                        </p:tgtEl>
                                      </p:cBhvr>
                                    </p:animEffect>
                                  </p:childTnLst>
                                </p:cTn>
                              </p:par>
                              <p:par>
                                <p:cTn id="11" presetID="10" presetClass="entr" presetSubtype="0" fill="hold" nodeType="withEffect">
                                  <p:stCondLst>
                                    <p:cond delay="0"/>
                                  </p:stCondLst>
                                  <p:childTnLst>
                                    <p:set>
                                      <p:cBhvr>
                                        <p:cTn id="12" dur="1" fill="hold">
                                          <p:stCondLst>
                                            <p:cond delay="0"/>
                                          </p:stCondLst>
                                        </p:cTn>
                                        <p:tgtEl>
                                          <p:spTgt spid="198"/>
                                        </p:tgtEl>
                                        <p:attrNameLst>
                                          <p:attrName>style.visibility</p:attrName>
                                        </p:attrNameLst>
                                      </p:cBhvr>
                                      <p:to>
                                        <p:strVal val="visible"/>
                                      </p:to>
                                    </p:set>
                                    <p:animEffect transition="in" filter="fade">
                                      <p:cBhvr>
                                        <p:cTn id="13" dur="500"/>
                                        <p:tgtEl>
                                          <p:spTgt spid="198"/>
                                        </p:tgtEl>
                                      </p:cBhvr>
                                    </p:animEffect>
                                  </p:childTnLst>
                                </p:cTn>
                              </p:par>
                              <p:par>
                                <p:cTn id="14" presetID="10" presetClass="entr" presetSubtype="0" fill="hold" nodeType="withEffect">
                                  <p:stCondLst>
                                    <p:cond delay="0"/>
                                  </p:stCondLst>
                                  <p:childTnLst>
                                    <p:set>
                                      <p:cBhvr>
                                        <p:cTn id="15" dur="1" fill="hold">
                                          <p:stCondLst>
                                            <p:cond delay="0"/>
                                          </p:stCondLst>
                                        </p:cTn>
                                        <p:tgtEl>
                                          <p:spTgt spid="199"/>
                                        </p:tgtEl>
                                        <p:attrNameLst>
                                          <p:attrName>style.visibility</p:attrName>
                                        </p:attrNameLst>
                                      </p:cBhvr>
                                      <p:to>
                                        <p:strVal val="visible"/>
                                      </p:to>
                                    </p:set>
                                    <p:animEffect transition="in" filter="fade">
                                      <p:cBhvr>
                                        <p:cTn id="16" dur="500"/>
                                        <p:tgtEl>
                                          <p:spTgt spid="199"/>
                                        </p:tgtEl>
                                      </p:cBhvr>
                                    </p:animEffect>
                                  </p:childTnLst>
                                </p:cTn>
                              </p:par>
                              <p:par>
                                <p:cTn id="17" presetID="10" presetClass="entr" presetSubtype="0" fill="hold" nodeType="withEffect">
                                  <p:stCondLst>
                                    <p:cond delay="0"/>
                                  </p:stCondLst>
                                  <p:childTnLst>
                                    <p:set>
                                      <p:cBhvr>
                                        <p:cTn id="18" dur="1" fill="hold">
                                          <p:stCondLst>
                                            <p:cond delay="0"/>
                                          </p:stCondLst>
                                        </p:cTn>
                                        <p:tgtEl>
                                          <p:spTgt spid="200"/>
                                        </p:tgtEl>
                                        <p:attrNameLst>
                                          <p:attrName>style.visibility</p:attrName>
                                        </p:attrNameLst>
                                      </p:cBhvr>
                                      <p:to>
                                        <p:strVal val="visible"/>
                                      </p:to>
                                    </p:set>
                                    <p:animEffect transition="in" filter="fade">
                                      <p:cBhvr>
                                        <p:cTn id="19" dur="500"/>
                                        <p:tgtEl>
                                          <p:spTgt spid="200"/>
                                        </p:tgtEl>
                                      </p:cBhvr>
                                    </p:animEffect>
                                  </p:childTnLst>
                                </p:cTn>
                              </p:par>
                              <p:par>
                                <p:cTn id="20" presetID="10" presetClass="entr" presetSubtype="0" fill="hold" nodeType="withEffect">
                                  <p:stCondLst>
                                    <p:cond delay="0"/>
                                  </p:stCondLst>
                                  <p:childTnLst>
                                    <p:set>
                                      <p:cBhvr>
                                        <p:cTn id="21" dur="1" fill="hold">
                                          <p:stCondLst>
                                            <p:cond delay="0"/>
                                          </p:stCondLst>
                                        </p:cTn>
                                        <p:tgtEl>
                                          <p:spTgt spid="201"/>
                                        </p:tgtEl>
                                        <p:attrNameLst>
                                          <p:attrName>style.visibility</p:attrName>
                                        </p:attrNameLst>
                                      </p:cBhvr>
                                      <p:to>
                                        <p:strVal val="visible"/>
                                      </p:to>
                                    </p:set>
                                    <p:animEffect transition="in" filter="fade">
                                      <p:cBhvr>
                                        <p:cTn id="22" dur="500"/>
                                        <p:tgtEl>
                                          <p:spTgt spid="201"/>
                                        </p:tgtEl>
                                      </p:cBhvr>
                                    </p:animEffect>
                                  </p:childTnLst>
                                </p:cTn>
                              </p:par>
                              <p:par>
                                <p:cTn id="23" presetID="10" presetClass="entr" presetSubtype="0" fill="hold" nodeType="withEffect">
                                  <p:stCondLst>
                                    <p:cond delay="0"/>
                                  </p:stCondLst>
                                  <p:childTnLst>
                                    <p:set>
                                      <p:cBhvr>
                                        <p:cTn id="24" dur="1" fill="hold">
                                          <p:stCondLst>
                                            <p:cond delay="0"/>
                                          </p:stCondLst>
                                        </p:cTn>
                                        <p:tgtEl>
                                          <p:spTgt spid="202"/>
                                        </p:tgtEl>
                                        <p:attrNameLst>
                                          <p:attrName>style.visibility</p:attrName>
                                        </p:attrNameLst>
                                      </p:cBhvr>
                                      <p:to>
                                        <p:strVal val="visible"/>
                                      </p:to>
                                    </p:set>
                                    <p:animEffect transition="in" filter="fade">
                                      <p:cBhvr>
                                        <p:cTn id="25" dur="500"/>
                                        <p:tgtEl>
                                          <p:spTgt spid="202"/>
                                        </p:tgtEl>
                                      </p:cBhvr>
                                    </p:animEffect>
                                  </p:childTnLst>
                                </p:cTn>
                              </p:par>
                              <p:par>
                                <p:cTn id="26" presetID="10" presetClass="entr" presetSubtype="0" fill="hold" nodeType="with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fade">
                                      <p:cBhvr>
                                        <p:cTn id="28" dur="500"/>
                                        <p:tgtEl>
                                          <p:spTgt spid="203"/>
                                        </p:tgtEl>
                                      </p:cBhvr>
                                    </p:animEffect>
                                  </p:childTnLst>
                                </p:cTn>
                              </p:par>
                              <p:par>
                                <p:cTn id="29" presetID="10" presetClass="entr" presetSubtype="0" fill="hold" nodeType="withEffect">
                                  <p:stCondLst>
                                    <p:cond delay="0"/>
                                  </p:stCondLst>
                                  <p:childTnLst>
                                    <p:set>
                                      <p:cBhvr>
                                        <p:cTn id="30" dur="1" fill="hold">
                                          <p:stCondLst>
                                            <p:cond delay="0"/>
                                          </p:stCondLst>
                                        </p:cTn>
                                        <p:tgtEl>
                                          <p:spTgt spid="204"/>
                                        </p:tgtEl>
                                        <p:attrNameLst>
                                          <p:attrName>style.visibility</p:attrName>
                                        </p:attrNameLst>
                                      </p:cBhvr>
                                      <p:to>
                                        <p:strVal val="visible"/>
                                      </p:to>
                                    </p:set>
                                    <p:animEffect transition="in" filter="fade">
                                      <p:cBhvr>
                                        <p:cTn id="31" dur="500"/>
                                        <p:tgtEl>
                                          <p:spTgt spid="204"/>
                                        </p:tgtEl>
                                      </p:cBhvr>
                                    </p:animEffect>
                                  </p:childTnLst>
                                </p:cTn>
                              </p:par>
                              <p:par>
                                <p:cTn id="32" presetID="10" presetClass="entr" presetSubtype="0" fill="hold" nodeType="withEffect">
                                  <p:stCondLst>
                                    <p:cond delay="0"/>
                                  </p:stCondLst>
                                  <p:childTnLst>
                                    <p:set>
                                      <p:cBhvr>
                                        <p:cTn id="33" dur="1" fill="hold">
                                          <p:stCondLst>
                                            <p:cond delay="0"/>
                                          </p:stCondLst>
                                        </p:cTn>
                                        <p:tgtEl>
                                          <p:spTgt spid="205"/>
                                        </p:tgtEl>
                                        <p:attrNameLst>
                                          <p:attrName>style.visibility</p:attrName>
                                        </p:attrNameLst>
                                      </p:cBhvr>
                                      <p:to>
                                        <p:strVal val="visible"/>
                                      </p:to>
                                    </p:set>
                                    <p:animEffect transition="in" filter="fade">
                                      <p:cBhvr>
                                        <p:cTn id="34" dur="500"/>
                                        <p:tgtEl>
                                          <p:spTgt spid="205"/>
                                        </p:tgtEl>
                                      </p:cBhvr>
                                    </p:animEffect>
                                  </p:childTnLst>
                                </p:cTn>
                              </p:par>
                              <p:par>
                                <p:cTn id="35" presetID="10" presetClass="entr" presetSubtype="0" fill="hold" nodeType="withEffect">
                                  <p:stCondLst>
                                    <p:cond delay="0"/>
                                  </p:stCondLst>
                                  <p:childTnLst>
                                    <p:set>
                                      <p:cBhvr>
                                        <p:cTn id="36" dur="1" fill="hold">
                                          <p:stCondLst>
                                            <p:cond delay="0"/>
                                          </p:stCondLst>
                                        </p:cTn>
                                        <p:tgtEl>
                                          <p:spTgt spid="206"/>
                                        </p:tgtEl>
                                        <p:attrNameLst>
                                          <p:attrName>style.visibility</p:attrName>
                                        </p:attrNameLst>
                                      </p:cBhvr>
                                      <p:to>
                                        <p:strVal val="visible"/>
                                      </p:to>
                                    </p:set>
                                    <p:animEffect transition="in" filter="fade">
                                      <p:cBhvr>
                                        <p:cTn id="37" dur="500"/>
                                        <p:tgtEl>
                                          <p:spTgt spid="206"/>
                                        </p:tgtEl>
                                      </p:cBhvr>
                                    </p:animEffect>
                                  </p:childTnLst>
                                </p:cTn>
                              </p:par>
                              <p:par>
                                <p:cTn id="38" presetID="10" presetClass="entr" presetSubtype="0" fill="hold" nodeType="with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500"/>
                                        <p:tgtEl>
                                          <p:spTgt spid="207"/>
                                        </p:tgtEl>
                                      </p:cBhvr>
                                    </p:animEffect>
                                  </p:childTnLst>
                                </p:cTn>
                              </p:par>
                              <p:par>
                                <p:cTn id="41" presetID="10" presetClass="entr" presetSubtype="0" fill="hold" nodeType="withEffect">
                                  <p:stCondLst>
                                    <p:cond delay="0"/>
                                  </p:stCondLst>
                                  <p:childTnLst>
                                    <p:set>
                                      <p:cBhvr>
                                        <p:cTn id="42" dur="1" fill="hold">
                                          <p:stCondLst>
                                            <p:cond delay="0"/>
                                          </p:stCondLst>
                                        </p:cTn>
                                        <p:tgtEl>
                                          <p:spTgt spid="208"/>
                                        </p:tgtEl>
                                        <p:attrNameLst>
                                          <p:attrName>style.visibility</p:attrName>
                                        </p:attrNameLst>
                                      </p:cBhvr>
                                      <p:to>
                                        <p:strVal val="visible"/>
                                      </p:to>
                                    </p:set>
                                    <p:animEffect transition="in" filter="fade">
                                      <p:cBhvr>
                                        <p:cTn id="43" dur="500"/>
                                        <p:tgtEl>
                                          <p:spTgt spid="208"/>
                                        </p:tgtEl>
                                      </p:cBhvr>
                                    </p:animEffect>
                                  </p:childTnLst>
                                </p:cTn>
                              </p:par>
                              <p:par>
                                <p:cTn id="44" presetID="10" presetClass="entr" presetSubtype="0" fill="hold" nodeType="withEffect">
                                  <p:stCondLst>
                                    <p:cond delay="0"/>
                                  </p:stCondLst>
                                  <p:childTnLst>
                                    <p:set>
                                      <p:cBhvr>
                                        <p:cTn id="45" dur="1" fill="hold">
                                          <p:stCondLst>
                                            <p:cond delay="0"/>
                                          </p:stCondLst>
                                        </p:cTn>
                                        <p:tgtEl>
                                          <p:spTgt spid="209"/>
                                        </p:tgtEl>
                                        <p:attrNameLst>
                                          <p:attrName>style.visibility</p:attrName>
                                        </p:attrNameLst>
                                      </p:cBhvr>
                                      <p:to>
                                        <p:strVal val="visible"/>
                                      </p:to>
                                    </p:set>
                                    <p:animEffect transition="in" filter="fade">
                                      <p:cBhvr>
                                        <p:cTn id="46" dur="500"/>
                                        <p:tgtEl>
                                          <p:spTgt spid="209"/>
                                        </p:tgtEl>
                                      </p:cBhvr>
                                    </p:animEffect>
                                  </p:childTnLst>
                                </p:cTn>
                              </p:par>
                              <p:par>
                                <p:cTn id="47" presetID="10" presetClass="entr" presetSubtype="0" fill="hold" nodeType="withEffect">
                                  <p:stCondLst>
                                    <p:cond delay="0"/>
                                  </p:stCondLst>
                                  <p:childTnLst>
                                    <p:set>
                                      <p:cBhvr>
                                        <p:cTn id="48" dur="1" fill="hold">
                                          <p:stCondLst>
                                            <p:cond delay="0"/>
                                          </p:stCondLst>
                                        </p:cTn>
                                        <p:tgtEl>
                                          <p:spTgt spid="210"/>
                                        </p:tgtEl>
                                        <p:attrNameLst>
                                          <p:attrName>style.visibility</p:attrName>
                                        </p:attrNameLst>
                                      </p:cBhvr>
                                      <p:to>
                                        <p:strVal val="visible"/>
                                      </p:to>
                                    </p:set>
                                    <p:animEffect transition="in" filter="fade">
                                      <p:cBhvr>
                                        <p:cTn id="49" dur="500"/>
                                        <p:tgtEl>
                                          <p:spTgt spid="210"/>
                                        </p:tgtEl>
                                      </p:cBhvr>
                                    </p:animEffect>
                                  </p:childTnLst>
                                </p:cTn>
                              </p:par>
                              <p:par>
                                <p:cTn id="50" presetID="10" presetClass="entr" presetSubtype="0" fill="hold" nodeType="withEffect">
                                  <p:stCondLst>
                                    <p:cond delay="0"/>
                                  </p:stCondLst>
                                  <p:childTnLst>
                                    <p:set>
                                      <p:cBhvr>
                                        <p:cTn id="51" dur="1" fill="hold">
                                          <p:stCondLst>
                                            <p:cond delay="0"/>
                                          </p:stCondLst>
                                        </p:cTn>
                                        <p:tgtEl>
                                          <p:spTgt spid="211"/>
                                        </p:tgtEl>
                                        <p:attrNameLst>
                                          <p:attrName>style.visibility</p:attrName>
                                        </p:attrNameLst>
                                      </p:cBhvr>
                                      <p:to>
                                        <p:strVal val="visible"/>
                                      </p:to>
                                    </p:set>
                                    <p:animEffect transition="in" filter="fade">
                                      <p:cBhvr>
                                        <p:cTn id="52" dur="500"/>
                                        <p:tgtEl>
                                          <p:spTgt spid="211"/>
                                        </p:tgtEl>
                                      </p:cBhvr>
                                    </p:animEffect>
                                  </p:childTnLst>
                                </p:cTn>
                              </p:par>
                              <p:par>
                                <p:cTn id="53" presetID="10" presetClass="entr" presetSubtype="0" fill="hold" nodeType="withEffect">
                                  <p:stCondLst>
                                    <p:cond delay="0"/>
                                  </p:stCondLst>
                                  <p:childTnLst>
                                    <p:set>
                                      <p:cBhvr>
                                        <p:cTn id="54" dur="1" fill="hold">
                                          <p:stCondLst>
                                            <p:cond delay="0"/>
                                          </p:stCondLst>
                                        </p:cTn>
                                        <p:tgtEl>
                                          <p:spTgt spid="212"/>
                                        </p:tgtEl>
                                        <p:attrNameLst>
                                          <p:attrName>style.visibility</p:attrName>
                                        </p:attrNameLst>
                                      </p:cBhvr>
                                      <p:to>
                                        <p:strVal val="visible"/>
                                      </p:to>
                                    </p:set>
                                    <p:animEffect transition="in" filter="fade">
                                      <p:cBhvr>
                                        <p:cTn id="55" dur="500"/>
                                        <p:tgtEl>
                                          <p:spTgt spid="212"/>
                                        </p:tgtEl>
                                      </p:cBhvr>
                                    </p:animEffect>
                                  </p:childTnLst>
                                </p:cTn>
                              </p:par>
                              <p:par>
                                <p:cTn id="56" presetID="10" presetClass="entr" presetSubtype="0" fill="hold" nodeType="withEffect">
                                  <p:stCondLst>
                                    <p:cond delay="0"/>
                                  </p:stCondLst>
                                  <p:childTnLst>
                                    <p:set>
                                      <p:cBhvr>
                                        <p:cTn id="57" dur="1" fill="hold">
                                          <p:stCondLst>
                                            <p:cond delay="0"/>
                                          </p:stCondLst>
                                        </p:cTn>
                                        <p:tgtEl>
                                          <p:spTgt spid="213"/>
                                        </p:tgtEl>
                                        <p:attrNameLst>
                                          <p:attrName>style.visibility</p:attrName>
                                        </p:attrNameLst>
                                      </p:cBhvr>
                                      <p:to>
                                        <p:strVal val="visible"/>
                                      </p:to>
                                    </p:set>
                                    <p:animEffect transition="in" filter="fade">
                                      <p:cBhvr>
                                        <p:cTn id="58" dur="500"/>
                                        <p:tgtEl>
                                          <p:spTgt spid="213"/>
                                        </p:tgtEl>
                                      </p:cBhvr>
                                    </p:animEffect>
                                  </p:childTnLst>
                                </p:cTn>
                              </p:par>
                              <p:par>
                                <p:cTn id="59" presetID="10" presetClass="entr" presetSubtype="0" fill="hold" nodeType="withEffect">
                                  <p:stCondLst>
                                    <p:cond delay="0"/>
                                  </p:stCondLst>
                                  <p:childTnLst>
                                    <p:set>
                                      <p:cBhvr>
                                        <p:cTn id="60" dur="1" fill="hold">
                                          <p:stCondLst>
                                            <p:cond delay="0"/>
                                          </p:stCondLst>
                                        </p:cTn>
                                        <p:tgtEl>
                                          <p:spTgt spid="214"/>
                                        </p:tgtEl>
                                        <p:attrNameLst>
                                          <p:attrName>style.visibility</p:attrName>
                                        </p:attrNameLst>
                                      </p:cBhvr>
                                      <p:to>
                                        <p:strVal val="visible"/>
                                      </p:to>
                                    </p:set>
                                    <p:animEffect transition="in" filter="fade">
                                      <p:cBhvr>
                                        <p:cTn id="61"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9"/>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220" name="Google Shape;220;p9"/>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Borrar 35</a:t>
            </a:r>
            <a:endParaRPr/>
          </a:p>
        </p:txBody>
      </p:sp>
      <p:sp>
        <p:nvSpPr>
          <p:cNvPr id="221" name="Google Shape;221;p9"/>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242</a:t>
            </a:fld>
            <a:endParaRPr/>
          </a:p>
        </p:txBody>
      </p:sp>
      <p:sp>
        <p:nvSpPr>
          <p:cNvPr id="222" name="Google Shape;222;p9"/>
          <p:cNvSpPr/>
          <p:nvPr/>
        </p:nvSpPr>
        <p:spPr>
          <a:xfrm>
            <a:off x="4259171" y="3845152"/>
            <a:ext cx="1008529" cy="822480"/>
          </a:xfrm>
          <a:prstGeom prst="right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23" name="Google Shape;223;p9"/>
          <p:cNvSpPr/>
          <p:nvPr/>
        </p:nvSpPr>
        <p:spPr>
          <a:xfrm>
            <a:off x="2345637" y="280500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35</a:t>
            </a:r>
            <a:endParaRPr sz="1600">
              <a:solidFill>
                <a:schemeClr val="dk1"/>
              </a:solidFill>
              <a:latin typeface="Palatino Linotype"/>
              <a:ea typeface="Palatino Linotype"/>
              <a:cs typeface="Palatino Linotype"/>
              <a:sym typeface="Palatino Linotype"/>
            </a:endParaRPr>
          </a:p>
        </p:txBody>
      </p:sp>
      <p:sp>
        <p:nvSpPr>
          <p:cNvPr id="224" name="Google Shape;224;p9"/>
          <p:cNvSpPr/>
          <p:nvPr/>
        </p:nvSpPr>
        <p:spPr>
          <a:xfrm>
            <a:off x="3272080" y="335927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225" name="Google Shape;225;p9"/>
          <p:cNvSpPr/>
          <p:nvPr/>
        </p:nvSpPr>
        <p:spPr>
          <a:xfrm>
            <a:off x="1442122" y="324043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226" name="Google Shape;226;p9"/>
          <p:cNvSpPr/>
          <p:nvPr/>
        </p:nvSpPr>
        <p:spPr>
          <a:xfrm>
            <a:off x="2760452" y="407991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227" name="Google Shape;227;p9"/>
          <p:cNvSpPr/>
          <p:nvPr/>
        </p:nvSpPr>
        <p:spPr>
          <a:xfrm>
            <a:off x="1918916" y="410040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228" name="Google Shape;228;p9"/>
          <p:cNvSpPr/>
          <p:nvPr/>
        </p:nvSpPr>
        <p:spPr>
          <a:xfrm>
            <a:off x="2432720" y="476725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229" name="Google Shape;229;p9"/>
          <p:cNvSpPr/>
          <p:nvPr/>
        </p:nvSpPr>
        <p:spPr>
          <a:xfrm>
            <a:off x="871710" y="405391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230" name="Google Shape;230;p9"/>
          <p:cNvSpPr/>
          <p:nvPr/>
        </p:nvSpPr>
        <p:spPr>
          <a:xfrm>
            <a:off x="1796997" y="550017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231" name="Google Shape;231;p9"/>
          <p:cNvCxnSpPr>
            <a:stCxn id="223" idx="3"/>
            <a:endCxn id="225" idx="7"/>
          </p:cNvCxnSpPr>
          <p:nvPr/>
        </p:nvCxnSpPr>
        <p:spPr>
          <a:xfrm flipH="1">
            <a:off x="1910283" y="3150653"/>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2" name="Google Shape;232;p9"/>
          <p:cNvCxnSpPr>
            <a:stCxn id="223" idx="5"/>
          </p:cNvCxnSpPr>
          <p:nvPr/>
        </p:nvCxnSpPr>
        <p:spPr>
          <a:xfrm>
            <a:off x="2813930" y="3150653"/>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3" name="Google Shape;233;p9"/>
          <p:cNvCxnSpPr>
            <a:stCxn id="225" idx="4"/>
            <a:endCxn id="229" idx="0"/>
          </p:cNvCxnSpPr>
          <p:nvPr/>
        </p:nvCxnSpPr>
        <p:spPr>
          <a:xfrm flipH="1">
            <a:off x="1146142" y="3645384"/>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4" name="Google Shape;234;p9"/>
          <p:cNvCxnSpPr>
            <a:stCxn id="225" idx="4"/>
            <a:endCxn id="227" idx="0"/>
          </p:cNvCxnSpPr>
          <p:nvPr/>
        </p:nvCxnSpPr>
        <p:spPr>
          <a:xfrm>
            <a:off x="1716442" y="3645384"/>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5" name="Google Shape;235;p9"/>
          <p:cNvCxnSpPr>
            <a:stCxn id="224" idx="4"/>
            <a:endCxn id="226" idx="7"/>
          </p:cNvCxnSpPr>
          <p:nvPr/>
        </p:nvCxnSpPr>
        <p:spPr>
          <a:xfrm flipH="1">
            <a:off x="3228700" y="3764227"/>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6" name="Google Shape;236;p9"/>
          <p:cNvCxnSpPr/>
          <p:nvPr/>
        </p:nvCxnSpPr>
        <p:spPr>
          <a:xfrm flipH="1">
            <a:off x="2168199" y="5152108"/>
            <a:ext cx="378676" cy="368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7" name="Google Shape;237;p9"/>
          <p:cNvCxnSpPr/>
          <p:nvPr/>
        </p:nvCxnSpPr>
        <p:spPr>
          <a:xfrm>
            <a:off x="2338262" y="4505355"/>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238" name="Google Shape;238;p9"/>
          <p:cNvSpPr/>
          <p:nvPr/>
        </p:nvSpPr>
        <p:spPr>
          <a:xfrm>
            <a:off x="223624" y="475190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239" name="Google Shape;239;p9"/>
          <p:cNvCxnSpPr/>
          <p:nvPr/>
        </p:nvCxnSpPr>
        <p:spPr>
          <a:xfrm flipH="1">
            <a:off x="463495" y="4432036"/>
            <a:ext cx="570412" cy="408534"/>
          </a:xfrm>
          <a:prstGeom prst="straightConnector1">
            <a:avLst/>
          </a:prstGeom>
          <a:noFill/>
          <a:ln w="9525" cap="flat" cmpd="sng">
            <a:solidFill>
              <a:schemeClr val="accent1"/>
            </a:solidFill>
            <a:prstDash val="solid"/>
            <a:miter lim="800000"/>
            <a:headEnd type="none" w="sm" len="sm"/>
            <a:tailEnd type="triangle" w="med" len="med"/>
          </a:ln>
        </p:spPr>
      </p:cxnSp>
      <p:sp>
        <p:nvSpPr>
          <p:cNvPr id="240" name="Google Shape;240;p9"/>
          <p:cNvSpPr/>
          <p:nvPr/>
        </p:nvSpPr>
        <p:spPr>
          <a:xfrm>
            <a:off x="7340591" y="278491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241" name="Google Shape;241;p9"/>
          <p:cNvSpPr/>
          <p:nvPr/>
        </p:nvSpPr>
        <p:spPr>
          <a:xfrm>
            <a:off x="8267034" y="333918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242" name="Google Shape;242;p9"/>
          <p:cNvSpPr/>
          <p:nvPr/>
        </p:nvSpPr>
        <p:spPr>
          <a:xfrm>
            <a:off x="6437076" y="322034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243" name="Google Shape;243;p9"/>
          <p:cNvSpPr/>
          <p:nvPr/>
        </p:nvSpPr>
        <p:spPr>
          <a:xfrm>
            <a:off x="7755406" y="405982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244" name="Google Shape;244;p9"/>
          <p:cNvSpPr/>
          <p:nvPr/>
        </p:nvSpPr>
        <p:spPr>
          <a:xfrm>
            <a:off x="6913870" y="408031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245" name="Google Shape;245;p9"/>
          <p:cNvSpPr/>
          <p:nvPr/>
        </p:nvSpPr>
        <p:spPr>
          <a:xfrm>
            <a:off x="5866664" y="403382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246" name="Google Shape;246;p9"/>
          <p:cNvSpPr/>
          <p:nvPr/>
        </p:nvSpPr>
        <p:spPr>
          <a:xfrm>
            <a:off x="7358286" y="473181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chemeClr val="dk1"/>
              </a:solidFill>
              <a:latin typeface="Palatino Linotype"/>
              <a:ea typeface="Palatino Linotype"/>
              <a:cs typeface="Palatino Linotype"/>
              <a:sym typeface="Palatino Linotype"/>
            </a:endParaRPr>
          </a:p>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	</a:t>
            </a:r>
            <a:endParaRPr sz="1600">
              <a:solidFill>
                <a:schemeClr val="dk1"/>
              </a:solidFill>
              <a:latin typeface="Palatino Linotype"/>
              <a:ea typeface="Palatino Linotype"/>
              <a:cs typeface="Palatino Linotype"/>
              <a:sym typeface="Palatino Linotype"/>
            </a:endParaRPr>
          </a:p>
        </p:txBody>
      </p:sp>
      <p:cxnSp>
        <p:nvCxnSpPr>
          <p:cNvPr id="247" name="Google Shape;247;p9"/>
          <p:cNvCxnSpPr>
            <a:stCxn id="240" idx="3"/>
            <a:endCxn id="242" idx="7"/>
          </p:cNvCxnSpPr>
          <p:nvPr/>
        </p:nvCxnSpPr>
        <p:spPr>
          <a:xfrm flipH="1">
            <a:off x="6905237" y="3130562"/>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8" name="Google Shape;248;p9"/>
          <p:cNvCxnSpPr>
            <a:stCxn id="240" idx="5"/>
          </p:cNvCxnSpPr>
          <p:nvPr/>
        </p:nvCxnSpPr>
        <p:spPr>
          <a:xfrm>
            <a:off x="7808884" y="3130562"/>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9" name="Google Shape;249;p9"/>
          <p:cNvCxnSpPr>
            <a:stCxn id="242" idx="4"/>
            <a:endCxn id="245" idx="0"/>
          </p:cNvCxnSpPr>
          <p:nvPr/>
        </p:nvCxnSpPr>
        <p:spPr>
          <a:xfrm flipH="1">
            <a:off x="6141096" y="3625293"/>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50" name="Google Shape;250;p9"/>
          <p:cNvCxnSpPr>
            <a:stCxn id="242" idx="4"/>
            <a:endCxn id="244" idx="0"/>
          </p:cNvCxnSpPr>
          <p:nvPr/>
        </p:nvCxnSpPr>
        <p:spPr>
          <a:xfrm>
            <a:off x="6711396" y="3625293"/>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51" name="Google Shape;251;p9"/>
          <p:cNvCxnSpPr>
            <a:stCxn id="241" idx="4"/>
            <a:endCxn id="243" idx="7"/>
          </p:cNvCxnSpPr>
          <p:nvPr/>
        </p:nvCxnSpPr>
        <p:spPr>
          <a:xfrm flipH="1">
            <a:off x="8223654" y="3744136"/>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52" name="Google Shape;252;p9"/>
          <p:cNvCxnSpPr/>
          <p:nvPr/>
        </p:nvCxnSpPr>
        <p:spPr>
          <a:xfrm>
            <a:off x="7333216" y="4485264"/>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253" name="Google Shape;253;p9"/>
          <p:cNvSpPr/>
          <p:nvPr/>
        </p:nvSpPr>
        <p:spPr>
          <a:xfrm>
            <a:off x="5218578" y="473181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254" name="Google Shape;254;p9"/>
          <p:cNvCxnSpPr/>
          <p:nvPr/>
        </p:nvCxnSpPr>
        <p:spPr>
          <a:xfrm flipH="1">
            <a:off x="5458449" y="4411945"/>
            <a:ext cx="570412" cy="408534"/>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0"/>
                                        </p:tgtEl>
                                        <p:attrNameLst>
                                          <p:attrName>style.visibility</p:attrName>
                                        </p:attrNameLst>
                                      </p:cBhvr>
                                      <p:to>
                                        <p:strVal val="visible"/>
                                      </p:to>
                                    </p:set>
                                    <p:animEffect transition="in" filter="fade">
                                      <p:cBhvr>
                                        <p:cTn id="7" dur="500"/>
                                        <p:tgtEl>
                                          <p:spTgt spid="240"/>
                                        </p:tgtEl>
                                      </p:cBhvr>
                                    </p:animEffect>
                                  </p:childTnLst>
                                </p:cTn>
                              </p:par>
                              <p:par>
                                <p:cTn id="8" presetID="10" presetClass="entr" presetSubtype="0" fill="hold"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fade">
                                      <p:cBhvr>
                                        <p:cTn id="16" dur="500"/>
                                        <p:tgtEl>
                                          <p:spTgt spid="243"/>
                                        </p:tgtEl>
                                      </p:cBhvr>
                                    </p:animEffect>
                                  </p:childTnLst>
                                </p:cTn>
                              </p:par>
                              <p:par>
                                <p:cTn id="17" presetID="10" presetClass="entr" presetSubtype="0" fill="hold" nodeType="with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par>
                                <p:cTn id="20" presetID="10" presetClass="entr" presetSubtype="0" fill="hold"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par>
                                <p:cTn id="23" presetID="10" presetClass="entr" presetSubtype="0" fill="hold" nodeType="withEffect">
                                  <p:stCondLst>
                                    <p:cond delay="0"/>
                                  </p:stCondLst>
                                  <p:childTnLst>
                                    <p:set>
                                      <p:cBhvr>
                                        <p:cTn id="24" dur="1" fill="hold">
                                          <p:stCondLst>
                                            <p:cond delay="0"/>
                                          </p:stCondLst>
                                        </p:cTn>
                                        <p:tgtEl>
                                          <p:spTgt spid="246"/>
                                        </p:tgtEl>
                                        <p:attrNameLst>
                                          <p:attrName>style.visibility</p:attrName>
                                        </p:attrNameLst>
                                      </p:cBhvr>
                                      <p:to>
                                        <p:strVal val="visible"/>
                                      </p:to>
                                    </p:set>
                                    <p:animEffect transition="in" filter="fade">
                                      <p:cBhvr>
                                        <p:cTn id="25" dur="500"/>
                                        <p:tgtEl>
                                          <p:spTgt spid="246"/>
                                        </p:tgtEl>
                                      </p:cBhvr>
                                    </p:animEffect>
                                  </p:childTnLst>
                                </p:cTn>
                              </p:par>
                              <p:par>
                                <p:cTn id="26" presetID="10" presetClass="entr" presetSubtype="0" fill="hold" nodeType="withEffect">
                                  <p:stCondLst>
                                    <p:cond delay="0"/>
                                  </p:stCondLst>
                                  <p:childTnLst>
                                    <p:set>
                                      <p:cBhvr>
                                        <p:cTn id="27" dur="1" fill="hold">
                                          <p:stCondLst>
                                            <p:cond delay="0"/>
                                          </p:stCondLst>
                                        </p:cTn>
                                        <p:tgtEl>
                                          <p:spTgt spid="247"/>
                                        </p:tgtEl>
                                        <p:attrNameLst>
                                          <p:attrName>style.visibility</p:attrName>
                                        </p:attrNameLst>
                                      </p:cBhvr>
                                      <p:to>
                                        <p:strVal val="visible"/>
                                      </p:to>
                                    </p:set>
                                    <p:animEffect transition="in" filter="fade">
                                      <p:cBhvr>
                                        <p:cTn id="28" dur="500"/>
                                        <p:tgtEl>
                                          <p:spTgt spid="247"/>
                                        </p:tgtEl>
                                      </p:cBhvr>
                                    </p:animEffect>
                                  </p:childTnLst>
                                </p:cTn>
                              </p:par>
                              <p:par>
                                <p:cTn id="29" presetID="10" presetClass="entr" presetSubtype="0" fill="hold"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500"/>
                                        <p:tgtEl>
                                          <p:spTgt spid="248"/>
                                        </p:tgtEl>
                                      </p:cBhvr>
                                    </p:animEffect>
                                  </p:childTnLst>
                                </p:cTn>
                              </p:par>
                              <p:par>
                                <p:cTn id="32" presetID="10" presetClass="entr" presetSubtype="0" fill="hold"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fade">
                                      <p:cBhvr>
                                        <p:cTn id="34" dur="500"/>
                                        <p:tgtEl>
                                          <p:spTgt spid="249"/>
                                        </p:tgtEl>
                                      </p:cBhvr>
                                    </p:animEffect>
                                  </p:childTnLst>
                                </p:cTn>
                              </p:par>
                              <p:par>
                                <p:cTn id="35" presetID="10" presetClass="entr" presetSubtype="0" fill="hold"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fade">
                                      <p:cBhvr>
                                        <p:cTn id="37" dur="500"/>
                                        <p:tgtEl>
                                          <p:spTgt spid="250"/>
                                        </p:tgtEl>
                                      </p:cBhvr>
                                    </p:animEffect>
                                  </p:childTnLst>
                                </p:cTn>
                              </p:par>
                              <p:par>
                                <p:cTn id="38" presetID="10" presetClass="entr" presetSubtype="0" fill="hold" nodeType="withEffect">
                                  <p:stCondLst>
                                    <p:cond delay="0"/>
                                  </p:stCondLst>
                                  <p:childTnLst>
                                    <p:set>
                                      <p:cBhvr>
                                        <p:cTn id="39" dur="1" fill="hold">
                                          <p:stCondLst>
                                            <p:cond delay="0"/>
                                          </p:stCondLst>
                                        </p:cTn>
                                        <p:tgtEl>
                                          <p:spTgt spid="251"/>
                                        </p:tgtEl>
                                        <p:attrNameLst>
                                          <p:attrName>style.visibility</p:attrName>
                                        </p:attrNameLst>
                                      </p:cBhvr>
                                      <p:to>
                                        <p:strVal val="visible"/>
                                      </p:to>
                                    </p:set>
                                    <p:animEffect transition="in" filter="fade">
                                      <p:cBhvr>
                                        <p:cTn id="40" dur="500"/>
                                        <p:tgtEl>
                                          <p:spTgt spid="251"/>
                                        </p:tgtEl>
                                      </p:cBhvr>
                                    </p:animEffect>
                                  </p:childTnLst>
                                </p:cTn>
                              </p:par>
                              <p:par>
                                <p:cTn id="41" presetID="10" presetClass="entr" presetSubtype="0" fill="hold" nodeType="with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fade">
                                      <p:cBhvr>
                                        <p:cTn id="43" dur="500"/>
                                        <p:tgtEl>
                                          <p:spTgt spid="252"/>
                                        </p:tgtEl>
                                      </p:cBhvr>
                                    </p:animEffect>
                                  </p:childTnLst>
                                </p:cTn>
                              </p:par>
                              <p:par>
                                <p:cTn id="44" presetID="10" presetClass="entr" presetSubtype="0" fill="hold" nodeType="withEffect">
                                  <p:stCondLst>
                                    <p:cond delay="0"/>
                                  </p:stCondLst>
                                  <p:childTnLst>
                                    <p:set>
                                      <p:cBhvr>
                                        <p:cTn id="45" dur="1" fill="hold">
                                          <p:stCondLst>
                                            <p:cond delay="0"/>
                                          </p:stCondLst>
                                        </p:cTn>
                                        <p:tgtEl>
                                          <p:spTgt spid="253"/>
                                        </p:tgtEl>
                                        <p:attrNameLst>
                                          <p:attrName>style.visibility</p:attrName>
                                        </p:attrNameLst>
                                      </p:cBhvr>
                                      <p:to>
                                        <p:strVal val="visible"/>
                                      </p:to>
                                    </p:set>
                                    <p:animEffect transition="in" filter="fade">
                                      <p:cBhvr>
                                        <p:cTn id="46" dur="500"/>
                                        <p:tgtEl>
                                          <p:spTgt spid="253"/>
                                        </p:tgtEl>
                                      </p:cBhvr>
                                    </p:animEffect>
                                  </p:childTnLst>
                                </p:cTn>
                              </p:par>
                              <p:par>
                                <p:cTn id="47" presetID="10" presetClass="entr" presetSubtype="0" fill="hold" nodeType="with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fade">
                                      <p:cBhvr>
                                        <p:cTn id="49" dur="5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1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dirty="0"/>
          </a:p>
        </p:txBody>
      </p:sp>
      <p:sp>
        <p:nvSpPr>
          <p:cNvPr id="260" name="Google Shape;260;p10"/>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Borrar 8</a:t>
            </a:r>
            <a:endParaRPr/>
          </a:p>
        </p:txBody>
      </p:sp>
      <p:sp>
        <p:nvSpPr>
          <p:cNvPr id="261" name="Google Shape;261;p10"/>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243</a:t>
            </a:fld>
            <a:endParaRPr/>
          </a:p>
        </p:txBody>
      </p:sp>
      <p:sp>
        <p:nvSpPr>
          <p:cNvPr id="262" name="Google Shape;262;p10"/>
          <p:cNvSpPr/>
          <p:nvPr/>
        </p:nvSpPr>
        <p:spPr>
          <a:xfrm>
            <a:off x="4259171" y="3845152"/>
            <a:ext cx="1008529" cy="822480"/>
          </a:xfrm>
          <a:prstGeom prst="right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63" name="Google Shape;263;p10"/>
          <p:cNvSpPr/>
          <p:nvPr/>
        </p:nvSpPr>
        <p:spPr>
          <a:xfrm>
            <a:off x="2304893" y="301517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264" name="Google Shape;264;p10"/>
          <p:cNvSpPr/>
          <p:nvPr/>
        </p:nvSpPr>
        <p:spPr>
          <a:xfrm>
            <a:off x="3231336" y="356944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265" name="Google Shape;265;p10"/>
          <p:cNvSpPr/>
          <p:nvPr/>
        </p:nvSpPr>
        <p:spPr>
          <a:xfrm>
            <a:off x="1401378" y="345060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266" name="Google Shape;266;p10"/>
          <p:cNvSpPr/>
          <p:nvPr/>
        </p:nvSpPr>
        <p:spPr>
          <a:xfrm>
            <a:off x="2719708" y="429008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267" name="Google Shape;267;p10"/>
          <p:cNvSpPr/>
          <p:nvPr/>
        </p:nvSpPr>
        <p:spPr>
          <a:xfrm>
            <a:off x="1878172" y="431057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268" name="Google Shape;268;p10"/>
          <p:cNvSpPr/>
          <p:nvPr/>
        </p:nvSpPr>
        <p:spPr>
          <a:xfrm>
            <a:off x="830966" y="426408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269" name="Google Shape;269;p10"/>
          <p:cNvSpPr/>
          <p:nvPr/>
        </p:nvSpPr>
        <p:spPr>
          <a:xfrm>
            <a:off x="2322588" y="496207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270" name="Google Shape;270;p10"/>
          <p:cNvCxnSpPr>
            <a:stCxn id="263" idx="3"/>
            <a:endCxn id="265" idx="7"/>
          </p:cNvCxnSpPr>
          <p:nvPr/>
        </p:nvCxnSpPr>
        <p:spPr>
          <a:xfrm flipH="1">
            <a:off x="1869539" y="3360823"/>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1" name="Google Shape;271;p10"/>
          <p:cNvCxnSpPr>
            <a:stCxn id="263" idx="5"/>
          </p:cNvCxnSpPr>
          <p:nvPr/>
        </p:nvCxnSpPr>
        <p:spPr>
          <a:xfrm>
            <a:off x="2773187" y="3360823"/>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2" name="Google Shape;272;p10"/>
          <p:cNvCxnSpPr>
            <a:stCxn id="265" idx="4"/>
            <a:endCxn id="268" idx="0"/>
          </p:cNvCxnSpPr>
          <p:nvPr/>
        </p:nvCxnSpPr>
        <p:spPr>
          <a:xfrm flipH="1">
            <a:off x="1105398" y="3855554"/>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3" name="Google Shape;273;p10"/>
          <p:cNvCxnSpPr>
            <a:stCxn id="265" idx="4"/>
            <a:endCxn id="267" idx="0"/>
          </p:cNvCxnSpPr>
          <p:nvPr/>
        </p:nvCxnSpPr>
        <p:spPr>
          <a:xfrm>
            <a:off x="1675698" y="3855554"/>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4" name="Google Shape;274;p10"/>
          <p:cNvCxnSpPr>
            <a:stCxn id="264" idx="4"/>
            <a:endCxn id="266" idx="7"/>
          </p:cNvCxnSpPr>
          <p:nvPr/>
        </p:nvCxnSpPr>
        <p:spPr>
          <a:xfrm flipH="1">
            <a:off x="3187956" y="3974397"/>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75" name="Google Shape;275;p10"/>
          <p:cNvCxnSpPr/>
          <p:nvPr/>
        </p:nvCxnSpPr>
        <p:spPr>
          <a:xfrm>
            <a:off x="2297518" y="4715525"/>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276" name="Google Shape;276;p10"/>
          <p:cNvSpPr/>
          <p:nvPr/>
        </p:nvSpPr>
        <p:spPr>
          <a:xfrm>
            <a:off x="182880" y="496207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277" name="Google Shape;277;p10"/>
          <p:cNvCxnSpPr/>
          <p:nvPr/>
        </p:nvCxnSpPr>
        <p:spPr>
          <a:xfrm flipH="1">
            <a:off x="422751" y="4642206"/>
            <a:ext cx="570412" cy="408534"/>
          </a:xfrm>
          <a:prstGeom prst="straightConnector1">
            <a:avLst/>
          </a:prstGeom>
          <a:noFill/>
          <a:ln w="9525" cap="flat" cmpd="sng">
            <a:solidFill>
              <a:schemeClr val="accent1"/>
            </a:solidFill>
            <a:prstDash val="solid"/>
            <a:miter lim="800000"/>
            <a:headEnd type="none" w="sm" len="sm"/>
            <a:tailEnd type="triangle" w="med" len="med"/>
          </a:ln>
        </p:spPr>
      </p:cxnSp>
      <p:sp>
        <p:nvSpPr>
          <p:cNvPr id="278" name="Google Shape;278;p10"/>
          <p:cNvSpPr/>
          <p:nvPr/>
        </p:nvSpPr>
        <p:spPr>
          <a:xfrm>
            <a:off x="7163819" y="2962354"/>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279" name="Google Shape;279;p10"/>
          <p:cNvSpPr/>
          <p:nvPr/>
        </p:nvSpPr>
        <p:spPr>
          <a:xfrm>
            <a:off x="8090262" y="351662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280" name="Google Shape;280;p10"/>
          <p:cNvSpPr/>
          <p:nvPr/>
        </p:nvSpPr>
        <p:spPr>
          <a:xfrm>
            <a:off x="6260304" y="339778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281" name="Google Shape;281;p10"/>
          <p:cNvSpPr/>
          <p:nvPr/>
        </p:nvSpPr>
        <p:spPr>
          <a:xfrm>
            <a:off x="7578634" y="423725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282" name="Google Shape;282;p10"/>
          <p:cNvSpPr/>
          <p:nvPr/>
        </p:nvSpPr>
        <p:spPr>
          <a:xfrm>
            <a:off x="6737098" y="4257753"/>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283" name="Google Shape;283;p10"/>
          <p:cNvSpPr/>
          <p:nvPr/>
        </p:nvSpPr>
        <p:spPr>
          <a:xfrm>
            <a:off x="5689892" y="4211264"/>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284" name="Google Shape;284;p10"/>
          <p:cNvSpPr/>
          <p:nvPr/>
        </p:nvSpPr>
        <p:spPr>
          <a:xfrm>
            <a:off x="7181514" y="4909254"/>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285" name="Google Shape;285;p10"/>
          <p:cNvCxnSpPr>
            <a:stCxn id="278" idx="3"/>
            <a:endCxn id="280" idx="7"/>
          </p:cNvCxnSpPr>
          <p:nvPr/>
        </p:nvCxnSpPr>
        <p:spPr>
          <a:xfrm flipH="1">
            <a:off x="6728465" y="3307999"/>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6" name="Google Shape;286;p10"/>
          <p:cNvCxnSpPr>
            <a:stCxn id="278" idx="5"/>
          </p:cNvCxnSpPr>
          <p:nvPr/>
        </p:nvCxnSpPr>
        <p:spPr>
          <a:xfrm>
            <a:off x="7632112" y="3307999"/>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7" name="Google Shape;287;p10"/>
          <p:cNvCxnSpPr>
            <a:stCxn id="280" idx="4"/>
            <a:endCxn id="283" idx="0"/>
          </p:cNvCxnSpPr>
          <p:nvPr/>
        </p:nvCxnSpPr>
        <p:spPr>
          <a:xfrm flipH="1">
            <a:off x="5964324" y="3802730"/>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8" name="Google Shape;288;p10"/>
          <p:cNvCxnSpPr>
            <a:stCxn id="280" idx="4"/>
            <a:endCxn id="282" idx="0"/>
          </p:cNvCxnSpPr>
          <p:nvPr/>
        </p:nvCxnSpPr>
        <p:spPr>
          <a:xfrm>
            <a:off x="6534624" y="3802730"/>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89" name="Google Shape;289;p10"/>
          <p:cNvCxnSpPr>
            <a:stCxn id="279" idx="4"/>
            <a:endCxn id="281" idx="7"/>
          </p:cNvCxnSpPr>
          <p:nvPr/>
        </p:nvCxnSpPr>
        <p:spPr>
          <a:xfrm flipH="1">
            <a:off x="8046882" y="3921573"/>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90" name="Google Shape;290;p10"/>
          <p:cNvCxnSpPr/>
          <p:nvPr/>
        </p:nvCxnSpPr>
        <p:spPr>
          <a:xfrm>
            <a:off x="7156444" y="4662701"/>
            <a:ext cx="232747" cy="261896"/>
          </a:xfrm>
          <a:prstGeom prst="straightConnector1">
            <a:avLst/>
          </a:prstGeom>
          <a:noFill/>
          <a:ln w="9525" cap="flat" cmpd="sng">
            <a:solidFill>
              <a:schemeClr val="accent1"/>
            </a:solidFill>
            <a:prstDash val="solid"/>
            <a:miter lim="800000"/>
            <a:headEnd type="none" w="sm" len="sm"/>
            <a:tailEnd type="triangle"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8"/>
                                        </p:tgtEl>
                                        <p:attrNameLst>
                                          <p:attrName>style.visibility</p:attrName>
                                        </p:attrNameLst>
                                      </p:cBhvr>
                                      <p:to>
                                        <p:strVal val="visible"/>
                                      </p:to>
                                    </p:set>
                                    <p:animEffect transition="in" filter="fade">
                                      <p:cBhvr>
                                        <p:cTn id="7" dur="500"/>
                                        <p:tgtEl>
                                          <p:spTgt spid="278"/>
                                        </p:tgtEl>
                                      </p:cBhvr>
                                    </p:animEffect>
                                  </p:childTnLst>
                                </p:cTn>
                              </p:par>
                              <p:par>
                                <p:cTn id="8" presetID="10" presetClass="entr" presetSubtype="0"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Effect transition="in" filter="fade">
                                      <p:cBhvr>
                                        <p:cTn id="10" dur="500"/>
                                        <p:tgtEl>
                                          <p:spTgt spid="279"/>
                                        </p:tgtEl>
                                      </p:cBhvr>
                                    </p:animEffect>
                                  </p:childTnLst>
                                </p:cTn>
                              </p:par>
                              <p:par>
                                <p:cTn id="11" presetID="10" presetClass="entr" presetSubtype="0" fill="hold" nodeType="withEffect">
                                  <p:stCondLst>
                                    <p:cond delay="0"/>
                                  </p:stCondLst>
                                  <p:childTnLst>
                                    <p:set>
                                      <p:cBhvr>
                                        <p:cTn id="12" dur="1" fill="hold">
                                          <p:stCondLst>
                                            <p:cond delay="0"/>
                                          </p:stCondLst>
                                        </p:cTn>
                                        <p:tgtEl>
                                          <p:spTgt spid="280"/>
                                        </p:tgtEl>
                                        <p:attrNameLst>
                                          <p:attrName>style.visibility</p:attrName>
                                        </p:attrNameLst>
                                      </p:cBhvr>
                                      <p:to>
                                        <p:strVal val="visible"/>
                                      </p:to>
                                    </p:set>
                                    <p:animEffect transition="in" filter="fade">
                                      <p:cBhvr>
                                        <p:cTn id="13" dur="500"/>
                                        <p:tgtEl>
                                          <p:spTgt spid="280"/>
                                        </p:tgtEl>
                                      </p:cBhvr>
                                    </p:animEffect>
                                  </p:childTnLst>
                                </p:cTn>
                              </p:par>
                              <p:par>
                                <p:cTn id="14" presetID="10" presetClass="entr" presetSubtype="0" fill="hold" nodeType="withEffect">
                                  <p:stCondLst>
                                    <p:cond delay="0"/>
                                  </p:stCondLst>
                                  <p:childTnLst>
                                    <p:set>
                                      <p:cBhvr>
                                        <p:cTn id="15" dur="1" fill="hold">
                                          <p:stCondLst>
                                            <p:cond delay="0"/>
                                          </p:stCondLst>
                                        </p:cTn>
                                        <p:tgtEl>
                                          <p:spTgt spid="281"/>
                                        </p:tgtEl>
                                        <p:attrNameLst>
                                          <p:attrName>style.visibility</p:attrName>
                                        </p:attrNameLst>
                                      </p:cBhvr>
                                      <p:to>
                                        <p:strVal val="visible"/>
                                      </p:to>
                                    </p:set>
                                    <p:animEffect transition="in" filter="fade">
                                      <p:cBhvr>
                                        <p:cTn id="16" dur="500"/>
                                        <p:tgtEl>
                                          <p:spTgt spid="281"/>
                                        </p:tgtEl>
                                      </p:cBhvr>
                                    </p:animEffect>
                                  </p:childTnLst>
                                </p:cTn>
                              </p:par>
                              <p:par>
                                <p:cTn id="17" presetID="10" presetClass="entr" presetSubtype="0" fill="hold" nodeType="withEffect">
                                  <p:stCondLst>
                                    <p:cond delay="0"/>
                                  </p:stCondLst>
                                  <p:childTnLst>
                                    <p:set>
                                      <p:cBhvr>
                                        <p:cTn id="18" dur="1" fill="hold">
                                          <p:stCondLst>
                                            <p:cond delay="0"/>
                                          </p:stCondLst>
                                        </p:cTn>
                                        <p:tgtEl>
                                          <p:spTgt spid="282"/>
                                        </p:tgtEl>
                                        <p:attrNameLst>
                                          <p:attrName>style.visibility</p:attrName>
                                        </p:attrNameLst>
                                      </p:cBhvr>
                                      <p:to>
                                        <p:strVal val="visible"/>
                                      </p:to>
                                    </p:set>
                                    <p:animEffect transition="in" filter="fade">
                                      <p:cBhvr>
                                        <p:cTn id="19" dur="500"/>
                                        <p:tgtEl>
                                          <p:spTgt spid="282"/>
                                        </p:tgtEl>
                                      </p:cBhvr>
                                    </p:animEffect>
                                  </p:childTnLst>
                                </p:cTn>
                              </p:par>
                              <p:par>
                                <p:cTn id="20" presetID="10" presetClass="entr" presetSubtype="0" fill="hold" nodeType="withEffect">
                                  <p:stCondLst>
                                    <p:cond delay="0"/>
                                  </p:stCondLst>
                                  <p:childTnLst>
                                    <p:set>
                                      <p:cBhvr>
                                        <p:cTn id="21" dur="1" fill="hold">
                                          <p:stCondLst>
                                            <p:cond delay="0"/>
                                          </p:stCondLst>
                                        </p:cTn>
                                        <p:tgtEl>
                                          <p:spTgt spid="283"/>
                                        </p:tgtEl>
                                        <p:attrNameLst>
                                          <p:attrName>style.visibility</p:attrName>
                                        </p:attrNameLst>
                                      </p:cBhvr>
                                      <p:to>
                                        <p:strVal val="visible"/>
                                      </p:to>
                                    </p:set>
                                    <p:animEffect transition="in" filter="fade">
                                      <p:cBhvr>
                                        <p:cTn id="22" dur="500"/>
                                        <p:tgtEl>
                                          <p:spTgt spid="283"/>
                                        </p:tgtEl>
                                      </p:cBhvr>
                                    </p:animEffect>
                                  </p:childTnLst>
                                </p:cTn>
                              </p:par>
                              <p:par>
                                <p:cTn id="23" presetID="10" presetClass="entr" presetSubtype="0" fill="hold" nodeType="withEffect">
                                  <p:stCondLst>
                                    <p:cond delay="0"/>
                                  </p:stCondLst>
                                  <p:childTnLst>
                                    <p:set>
                                      <p:cBhvr>
                                        <p:cTn id="24" dur="1" fill="hold">
                                          <p:stCondLst>
                                            <p:cond delay="0"/>
                                          </p:stCondLst>
                                        </p:cTn>
                                        <p:tgtEl>
                                          <p:spTgt spid="284"/>
                                        </p:tgtEl>
                                        <p:attrNameLst>
                                          <p:attrName>style.visibility</p:attrName>
                                        </p:attrNameLst>
                                      </p:cBhvr>
                                      <p:to>
                                        <p:strVal val="visible"/>
                                      </p:to>
                                    </p:set>
                                    <p:animEffect transition="in" filter="fade">
                                      <p:cBhvr>
                                        <p:cTn id="25" dur="500"/>
                                        <p:tgtEl>
                                          <p:spTgt spid="284"/>
                                        </p:tgtEl>
                                      </p:cBhvr>
                                    </p:animEffect>
                                  </p:childTnLst>
                                </p:cTn>
                              </p:par>
                              <p:par>
                                <p:cTn id="26" presetID="10" presetClass="entr" presetSubtype="0" fill="hold" nodeType="withEffect">
                                  <p:stCondLst>
                                    <p:cond delay="0"/>
                                  </p:stCondLst>
                                  <p:childTnLst>
                                    <p:set>
                                      <p:cBhvr>
                                        <p:cTn id="27" dur="1" fill="hold">
                                          <p:stCondLst>
                                            <p:cond delay="0"/>
                                          </p:stCondLst>
                                        </p:cTn>
                                        <p:tgtEl>
                                          <p:spTgt spid="285"/>
                                        </p:tgtEl>
                                        <p:attrNameLst>
                                          <p:attrName>style.visibility</p:attrName>
                                        </p:attrNameLst>
                                      </p:cBhvr>
                                      <p:to>
                                        <p:strVal val="visible"/>
                                      </p:to>
                                    </p:set>
                                    <p:animEffect transition="in" filter="fade">
                                      <p:cBhvr>
                                        <p:cTn id="28" dur="500"/>
                                        <p:tgtEl>
                                          <p:spTgt spid="285"/>
                                        </p:tgtEl>
                                      </p:cBhvr>
                                    </p:animEffect>
                                  </p:childTnLst>
                                </p:cTn>
                              </p:par>
                              <p:par>
                                <p:cTn id="29" presetID="10" presetClass="entr" presetSubtype="0" fill="hold" nodeType="withEffect">
                                  <p:stCondLst>
                                    <p:cond delay="0"/>
                                  </p:stCondLst>
                                  <p:childTnLst>
                                    <p:set>
                                      <p:cBhvr>
                                        <p:cTn id="30" dur="1" fill="hold">
                                          <p:stCondLst>
                                            <p:cond delay="0"/>
                                          </p:stCondLst>
                                        </p:cTn>
                                        <p:tgtEl>
                                          <p:spTgt spid="286"/>
                                        </p:tgtEl>
                                        <p:attrNameLst>
                                          <p:attrName>style.visibility</p:attrName>
                                        </p:attrNameLst>
                                      </p:cBhvr>
                                      <p:to>
                                        <p:strVal val="visible"/>
                                      </p:to>
                                    </p:set>
                                    <p:animEffect transition="in" filter="fade">
                                      <p:cBhvr>
                                        <p:cTn id="31" dur="500"/>
                                        <p:tgtEl>
                                          <p:spTgt spid="286"/>
                                        </p:tgtEl>
                                      </p:cBhvr>
                                    </p:animEffect>
                                  </p:childTnLst>
                                </p:cTn>
                              </p:par>
                              <p:par>
                                <p:cTn id="32" presetID="10" presetClass="entr" presetSubtype="0" fill="hold" nodeType="withEffect">
                                  <p:stCondLst>
                                    <p:cond delay="0"/>
                                  </p:stCondLst>
                                  <p:childTnLst>
                                    <p:set>
                                      <p:cBhvr>
                                        <p:cTn id="33" dur="1" fill="hold">
                                          <p:stCondLst>
                                            <p:cond delay="0"/>
                                          </p:stCondLst>
                                        </p:cTn>
                                        <p:tgtEl>
                                          <p:spTgt spid="287"/>
                                        </p:tgtEl>
                                        <p:attrNameLst>
                                          <p:attrName>style.visibility</p:attrName>
                                        </p:attrNameLst>
                                      </p:cBhvr>
                                      <p:to>
                                        <p:strVal val="visible"/>
                                      </p:to>
                                    </p:set>
                                    <p:animEffect transition="in" filter="fade">
                                      <p:cBhvr>
                                        <p:cTn id="34" dur="500"/>
                                        <p:tgtEl>
                                          <p:spTgt spid="287"/>
                                        </p:tgtEl>
                                      </p:cBhvr>
                                    </p:animEffect>
                                  </p:childTnLst>
                                </p:cTn>
                              </p:par>
                              <p:par>
                                <p:cTn id="35" presetID="10" presetClass="entr" presetSubtype="0" fill="hold" nodeType="withEffect">
                                  <p:stCondLst>
                                    <p:cond delay="0"/>
                                  </p:stCondLst>
                                  <p:childTnLst>
                                    <p:set>
                                      <p:cBhvr>
                                        <p:cTn id="36" dur="1" fill="hold">
                                          <p:stCondLst>
                                            <p:cond delay="0"/>
                                          </p:stCondLst>
                                        </p:cTn>
                                        <p:tgtEl>
                                          <p:spTgt spid="288"/>
                                        </p:tgtEl>
                                        <p:attrNameLst>
                                          <p:attrName>style.visibility</p:attrName>
                                        </p:attrNameLst>
                                      </p:cBhvr>
                                      <p:to>
                                        <p:strVal val="visible"/>
                                      </p:to>
                                    </p:set>
                                    <p:animEffect transition="in" filter="fade">
                                      <p:cBhvr>
                                        <p:cTn id="37" dur="500"/>
                                        <p:tgtEl>
                                          <p:spTgt spid="288"/>
                                        </p:tgtEl>
                                      </p:cBhvr>
                                    </p:animEffect>
                                  </p:childTnLst>
                                </p:cTn>
                              </p:par>
                              <p:par>
                                <p:cTn id="38" presetID="10" presetClass="entr" presetSubtype="0" fill="hold" nodeType="withEffect">
                                  <p:stCondLst>
                                    <p:cond delay="0"/>
                                  </p:stCondLst>
                                  <p:childTnLst>
                                    <p:set>
                                      <p:cBhvr>
                                        <p:cTn id="39" dur="1" fill="hold">
                                          <p:stCondLst>
                                            <p:cond delay="0"/>
                                          </p:stCondLst>
                                        </p:cTn>
                                        <p:tgtEl>
                                          <p:spTgt spid="289"/>
                                        </p:tgtEl>
                                        <p:attrNameLst>
                                          <p:attrName>style.visibility</p:attrName>
                                        </p:attrNameLst>
                                      </p:cBhvr>
                                      <p:to>
                                        <p:strVal val="visible"/>
                                      </p:to>
                                    </p:set>
                                    <p:animEffect transition="in" filter="fade">
                                      <p:cBhvr>
                                        <p:cTn id="40" dur="500"/>
                                        <p:tgtEl>
                                          <p:spTgt spid="289"/>
                                        </p:tgtEl>
                                      </p:cBhvr>
                                    </p:animEffect>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1"/>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6.2</a:t>
            </a:r>
            <a:endParaRPr/>
          </a:p>
        </p:txBody>
      </p:sp>
      <p:sp>
        <p:nvSpPr>
          <p:cNvPr id="296" name="Google Shape;296;p11"/>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297" name="Google Shape;297;p11"/>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just" rtl="0">
              <a:spcBef>
                <a:spcPts val="0"/>
              </a:spcBef>
              <a:spcAft>
                <a:spcPts val="0"/>
              </a:spcAft>
              <a:buSzPts val="1800"/>
              <a:buNone/>
            </a:pPr>
            <a:r>
              <a:rPr lang="en-US" sz="2000">
                <a:solidFill>
                  <a:schemeClr val="dk1"/>
                </a:solidFill>
              </a:rPr>
              <a:t>Implementar el borrado según lo explicado</a:t>
            </a:r>
            <a:endParaRPr sz="2000">
              <a:solidFill>
                <a:schemeClr val="dk1"/>
              </a:solidFill>
            </a:endParaRPr>
          </a:p>
        </p:txBody>
      </p:sp>
      <p:sp>
        <p:nvSpPr>
          <p:cNvPr id="298" name="Google Shape;298;p11"/>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244</a:t>
            </a:fld>
            <a:endParaRPr sz="1000" b="0" i="0" u="none" strike="noStrike" cap="none">
              <a:solidFill>
                <a:srgbClr val="FFFFFF"/>
              </a:solidFill>
              <a:latin typeface="Roboto"/>
              <a:ea typeface="Roboto"/>
              <a:cs typeface="Roboto"/>
              <a:sym typeface="Roboto"/>
            </a:endParaRPr>
          </a:p>
        </p:txBody>
      </p:sp>
      <p:pic>
        <p:nvPicPr>
          <p:cNvPr id="299" name="Google Shape;299;p11"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1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05" name="Google Shape;305;p1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i="1"/>
              <a:t>Ejercicio 8.2</a:t>
            </a:r>
            <a:endParaRPr b="1" i="1"/>
          </a:p>
          <a:p>
            <a:pPr marL="0" lvl="0" indent="0" algn="just" rtl="0">
              <a:spcBef>
                <a:spcPts val="520"/>
              </a:spcBef>
              <a:spcAft>
                <a:spcPts val="0"/>
              </a:spcAft>
              <a:buSzPts val="2470"/>
              <a:buNone/>
            </a:pPr>
            <a:r>
              <a:rPr lang="en-US" b="1" i="1"/>
              <a:t>	</a:t>
            </a:r>
            <a:r>
              <a:rPr lang="en-US"/>
              <a:t>El borrado puede implementarse en forma recursiva</a:t>
            </a:r>
            <a:endParaRPr/>
          </a:p>
          <a:p>
            <a:pPr marL="0" lvl="0" indent="0" algn="l" rtl="0">
              <a:spcBef>
                <a:spcPts val="520"/>
              </a:spcBef>
              <a:spcAft>
                <a:spcPts val="0"/>
              </a:spcAft>
              <a:buSzPts val="2470"/>
              <a:buNone/>
            </a:pPr>
            <a:endParaRPr b="1" i="1"/>
          </a:p>
          <a:p>
            <a:pPr marL="0" lvl="0" indent="0" algn="l" rtl="0">
              <a:spcBef>
                <a:spcPts val="520"/>
              </a:spcBef>
              <a:spcAft>
                <a:spcPts val="0"/>
              </a:spcAft>
              <a:buSzPts val="2470"/>
              <a:buNone/>
            </a:pPr>
            <a:r>
              <a:rPr lang="en-US" b="1" i="1"/>
              <a:t>En BST</a:t>
            </a:r>
            <a:endParaRPr/>
          </a:p>
          <a:p>
            <a:pPr marL="0" lvl="0" indent="0" algn="l" rtl="0">
              <a:spcBef>
                <a:spcPts val="520"/>
              </a:spcBef>
              <a:spcAft>
                <a:spcPts val="0"/>
              </a:spcAft>
              <a:buSzPts val="2470"/>
              <a:buNone/>
            </a:pPr>
            <a:endParaRPr b="1" i="1"/>
          </a:p>
        </p:txBody>
      </p:sp>
      <p:sp>
        <p:nvSpPr>
          <p:cNvPr id="306" name="Google Shape;306;p1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245</a:t>
            </a:fld>
            <a:endParaRPr/>
          </a:p>
        </p:txBody>
      </p:sp>
      <p:pic>
        <p:nvPicPr>
          <p:cNvPr id="307" name="Google Shape;307;p12"/>
          <p:cNvPicPr preferRelativeResize="0"/>
          <p:nvPr/>
        </p:nvPicPr>
        <p:blipFill rotWithShape="1">
          <a:blip r:embed="rId3">
            <a:alphaModFix/>
          </a:blip>
          <a:srcRect/>
          <a:stretch/>
        </p:blipFill>
        <p:spPr>
          <a:xfrm>
            <a:off x="1422353" y="4146325"/>
            <a:ext cx="6002891" cy="17711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1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13" name="Google Shape;313;p1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280"/>
              <a:buNone/>
            </a:pPr>
            <a:r>
              <a:rPr lang="en-US" sz="2400"/>
              <a:t>En Node</a:t>
            </a:r>
            <a:endParaRPr sz="2400"/>
          </a:p>
        </p:txBody>
      </p:sp>
      <p:sp>
        <p:nvSpPr>
          <p:cNvPr id="314" name="Google Shape;314;p1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246</a:t>
            </a:fld>
            <a:endParaRPr/>
          </a:p>
        </p:txBody>
      </p:sp>
      <p:pic>
        <p:nvPicPr>
          <p:cNvPr id="315" name="Google Shape;315;p13"/>
          <p:cNvPicPr preferRelativeResize="0"/>
          <p:nvPr/>
        </p:nvPicPr>
        <p:blipFill rotWithShape="1">
          <a:blip r:embed="rId3">
            <a:alphaModFix/>
          </a:blip>
          <a:srcRect/>
          <a:stretch/>
        </p:blipFill>
        <p:spPr>
          <a:xfrm>
            <a:off x="4572939" y="3573826"/>
            <a:ext cx="4113861" cy="1927564"/>
          </a:xfrm>
          <a:prstGeom prst="rect">
            <a:avLst/>
          </a:prstGeom>
          <a:solidFill>
            <a:schemeClr val="accent1"/>
          </a:solidFill>
          <a:ln w="9525" cap="flat" cmpd="sng">
            <a:solidFill>
              <a:schemeClr val="accent3"/>
            </a:solidFill>
            <a:prstDash val="solid"/>
            <a:round/>
            <a:headEnd type="none" w="sm" len="sm"/>
            <a:tailEnd type="none" w="sm" len="sm"/>
          </a:ln>
        </p:spPr>
      </p:pic>
      <p:pic>
        <p:nvPicPr>
          <p:cNvPr id="316" name="Google Shape;316;p13"/>
          <p:cNvPicPr preferRelativeResize="0"/>
          <p:nvPr/>
        </p:nvPicPr>
        <p:blipFill rotWithShape="1">
          <a:blip r:embed="rId4">
            <a:alphaModFix/>
          </a:blip>
          <a:srcRect/>
          <a:stretch/>
        </p:blipFill>
        <p:spPr>
          <a:xfrm>
            <a:off x="104775" y="2286000"/>
            <a:ext cx="4467225" cy="4572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1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22" name="Google Shape;322;p1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Hacer un seguimiento de su funcionamiento. Implementarlo y testearlo</a:t>
            </a:r>
            <a:endParaRPr/>
          </a:p>
        </p:txBody>
      </p:sp>
      <p:sp>
        <p:nvSpPr>
          <p:cNvPr id="323" name="Google Shape;323;p1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15"/>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7.1</a:t>
            </a:r>
            <a:endParaRPr/>
          </a:p>
        </p:txBody>
      </p:sp>
      <p:sp>
        <p:nvSpPr>
          <p:cNvPr id="329" name="Google Shape;329;p15"/>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330" name="Google Shape;330;p15"/>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just" rtl="0">
              <a:spcBef>
                <a:spcPts val="0"/>
              </a:spcBef>
              <a:spcAft>
                <a:spcPts val="0"/>
              </a:spcAft>
              <a:buSzPts val="1800"/>
              <a:buNone/>
            </a:pPr>
            <a:r>
              <a:rPr lang="en-US" sz="2000">
                <a:solidFill>
                  <a:schemeClr val="dk1"/>
                </a:solidFill>
              </a:rPr>
              <a:t>Cambiar la interface BSTreeInterface para que sea iterable</a:t>
            </a:r>
            <a:endParaRPr sz="2000">
              <a:solidFill>
                <a:schemeClr val="dk1"/>
              </a:solidFill>
            </a:endParaRPr>
          </a:p>
        </p:txBody>
      </p:sp>
      <p:sp>
        <p:nvSpPr>
          <p:cNvPr id="331" name="Google Shape;331;p15"/>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248</a:t>
            </a:fld>
            <a:endParaRPr sz="1000" b="0" i="0" u="none" strike="noStrike" cap="none">
              <a:solidFill>
                <a:srgbClr val="FFFFFF"/>
              </a:solidFill>
              <a:latin typeface="Roboto"/>
              <a:ea typeface="Roboto"/>
              <a:cs typeface="Roboto"/>
              <a:sym typeface="Roboto"/>
            </a:endParaRPr>
          </a:p>
        </p:txBody>
      </p:sp>
      <p:pic>
        <p:nvPicPr>
          <p:cNvPr id="332" name="Google Shape;332;p15"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338" name="Google Shape;338;p1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just" rtl="0">
              <a:spcBef>
                <a:spcPts val="0"/>
              </a:spcBef>
              <a:spcAft>
                <a:spcPts val="0"/>
              </a:spcAft>
              <a:buSzPts val="2470"/>
              <a:buNone/>
            </a:pPr>
            <a:r>
              <a:rPr lang="en-US"/>
              <a:t>	Para ello corresponde que la interfaz </a:t>
            </a:r>
            <a:r>
              <a:rPr lang="en-US">
                <a:latin typeface="Consolas"/>
                <a:ea typeface="Consolas"/>
                <a:cs typeface="Consolas"/>
                <a:sym typeface="Consolas"/>
              </a:rPr>
              <a:t>BSTreeInterface</a:t>
            </a:r>
            <a:r>
              <a:rPr lang="en-US"/>
              <a:t> extienda a </a:t>
            </a:r>
            <a:r>
              <a:rPr lang="en-US">
                <a:latin typeface="Consolas"/>
                <a:ea typeface="Consolas"/>
                <a:cs typeface="Consolas"/>
                <a:sym typeface="Consolas"/>
              </a:rPr>
              <a:t>Iterable.</a:t>
            </a:r>
            <a:endParaRPr/>
          </a:p>
          <a:p>
            <a:pPr marL="0" lvl="0" indent="0" algn="just" rtl="0">
              <a:spcBef>
                <a:spcPts val="520"/>
              </a:spcBef>
              <a:spcAft>
                <a:spcPts val="0"/>
              </a:spcAft>
              <a:buSzPts val="2470"/>
              <a:buNone/>
            </a:pPr>
            <a:endParaRPr>
              <a:latin typeface="Consolas"/>
              <a:ea typeface="Consolas"/>
              <a:cs typeface="Consolas"/>
              <a:sym typeface="Consolas"/>
            </a:endParaRPr>
          </a:p>
          <a:p>
            <a:pPr marL="0" lvl="0" indent="0" algn="just" rtl="0">
              <a:spcBef>
                <a:spcPts val="520"/>
              </a:spcBef>
              <a:spcAft>
                <a:spcPts val="0"/>
              </a:spcAft>
              <a:buSzPts val="2470"/>
              <a:buNone/>
            </a:pPr>
            <a:r>
              <a:rPr lang="en-US"/>
              <a:t>	El iterador devolverá los </a:t>
            </a:r>
            <a:r>
              <a:rPr lang="en-US" b="1"/>
              <a:t>elementos por niveles</a:t>
            </a:r>
            <a:r>
              <a:rPr lang="en-US"/>
              <a:t>, como lo hicimos previamente.</a:t>
            </a:r>
            <a:endParaRPr/>
          </a:p>
          <a:p>
            <a:pPr marL="0" lvl="0" indent="0" algn="just" rtl="0">
              <a:spcBef>
                <a:spcPts val="520"/>
              </a:spcBef>
              <a:spcAft>
                <a:spcPts val="0"/>
              </a:spcAft>
              <a:buSzPts val="2470"/>
              <a:buNone/>
            </a:pPr>
            <a:endParaRPr/>
          </a:p>
          <a:p>
            <a:pPr marL="0" lvl="0" indent="0" algn="just" rtl="0">
              <a:spcBef>
                <a:spcPts val="520"/>
              </a:spcBef>
              <a:spcAft>
                <a:spcPts val="0"/>
              </a:spcAft>
              <a:buSzPts val="2470"/>
              <a:buNone/>
            </a:pPr>
            <a:r>
              <a:rPr lang="en-US"/>
              <a:t>No asumir que pueden generar de un BST su información en una estructura auxiliar completamente. Tratar de “recorrer en el momento” o con algún element forward.</a:t>
            </a:r>
            <a:endParaRPr/>
          </a:p>
        </p:txBody>
      </p:sp>
      <p:sp>
        <p:nvSpPr>
          <p:cNvPr id="339" name="Google Shape;339;p1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249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Casos</a:t>
            </a:r>
            <a:r>
              <a:rPr lang="en-US" b="1" dirty="0"/>
              <a:t> de </a:t>
            </a:r>
            <a:r>
              <a:rPr lang="en-US" b="1" dirty="0" err="1"/>
              <a:t>Uso</a:t>
            </a:r>
            <a:r>
              <a:rPr lang="en-US" b="1" dirty="0"/>
              <a:t> E</a:t>
            </a:r>
          </a:p>
          <a:p>
            <a:r>
              <a:rPr lang="en-US" dirty="0"/>
              <a:t>new </a:t>
            </a:r>
            <a:r>
              <a:rPr lang="en-US" dirty="0" err="1"/>
              <a:t>ExpTree</a:t>
            </a:r>
            <a:r>
              <a:rPr lang="en-US" dirty="0"/>
              <a:t>("( ( 2 + 3.5 ) * -10 )\n");</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25</a:t>
            </a:fld>
            <a:endParaRPr lang="en-US"/>
          </a:p>
        </p:txBody>
      </p:sp>
      <p:sp>
        <p:nvSpPr>
          <p:cNvPr id="6" name="Oval 5"/>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7" name="Oval 6"/>
          <p:cNvSpPr/>
          <p:nvPr/>
        </p:nvSpPr>
        <p:spPr>
          <a:xfrm>
            <a:off x="3878270" y="533454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8" name="Oval 7"/>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cxnSp>
        <p:nvCxnSpPr>
          <p:cNvPr id="10" name="Straight Arrow Connector 9"/>
          <p:cNvCxnSpPr>
            <a:endCxn id="7"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6223379" y="2901043"/>
            <a:ext cx="345058" cy="3894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7" name="Straight Arrow Connector 16"/>
          <p:cNvCxnSpPr>
            <a:stCxn id="6" idx="3"/>
          </p:cNvCxnSpPr>
          <p:nvPr/>
        </p:nvCxnSpPr>
        <p:spPr>
          <a:xfrm flipH="1">
            <a:off x="5268626" y="3877808"/>
            <a:ext cx="624531" cy="5653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a:t>
            </a:r>
            <a:endParaRPr lang="es-AR" dirty="0"/>
          </a:p>
        </p:txBody>
      </p:sp>
      <p:cxnSp>
        <p:nvCxnSpPr>
          <p:cNvPr id="23" name="Straight Arrow Connector 22"/>
          <p:cNvCxnSpPr>
            <a:endCxn id="22"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ounded Rectangle 15"/>
          <p:cNvSpPr/>
          <p:nvPr/>
        </p:nvSpPr>
        <p:spPr>
          <a:xfrm>
            <a:off x="6779622" y="1935480"/>
            <a:ext cx="2181498"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3822548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1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45" name="Google Shape;345;p1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SzPct val="95000"/>
              <a:buNone/>
            </a:pPr>
            <a:r>
              <a:rPr lang="en-US" b="1"/>
              <a:t>Caso de Uso: </a:t>
            </a:r>
            <a:endParaRPr/>
          </a:p>
          <a:p>
            <a:pPr marL="0" lvl="0" indent="0" algn="l" rtl="0">
              <a:spcBef>
                <a:spcPts val="247"/>
              </a:spcBef>
              <a:spcAft>
                <a:spcPts val="0"/>
              </a:spcAft>
              <a:buSzPct val="95000"/>
              <a:buNone/>
            </a:pPr>
            <a:endParaRPr b="1"/>
          </a:p>
          <a:p>
            <a:pPr marL="0" lvl="0" indent="0" algn="l" rtl="0">
              <a:spcBef>
                <a:spcPts val="247"/>
              </a:spcBef>
              <a:spcAft>
                <a:spcPts val="0"/>
              </a:spcAft>
              <a:buSzPct val="95000"/>
              <a:buNone/>
            </a:pPr>
            <a:r>
              <a:rPr lang="en-US">
                <a:latin typeface="Consolas"/>
                <a:ea typeface="Consolas"/>
                <a:cs typeface="Consolas"/>
                <a:sym typeface="Consolas"/>
              </a:rPr>
              <a:t>BST&lt;Integer&gt; myTree = new BST&lt;&gt;();</a:t>
            </a:r>
            <a:endParaRPr/>
          </a:p>
          <a:p>
            <a:pPr marL="0" lvl="0" indent="0" algn="l" rtl="0">
              <a:spcBef>
                <a:spcPts val="247"/>
              </a:spcBef>
              <a:spcAft>
                <a:spcPts val="0"/>
              </a:spcAft>
              <a:buSzPct val="95000"/>
              <a:buNone/>
            </a:pPr>
            <a:r>
              <a:rPr lang="en-US">
                <a:latin typeface="Consolas"/>
                <a:ea typeface="Consolas"/>
                <a:cs typeface="Consolas"/>
                <a:sym typeface="Consolas"/>
              </a:rPr>
              <a:t>myTree.insert(35);</a:t>
            </a:r>
            <a:endParaRPr/>
          </a:p>
          <a:p>
            <a:pPr marL="0" lvl="0" indent="0" algn="l" rtl="0">
              <a:spcBef>
                <a:spcPts val="247"/>
              </a:spcBef>
              <a:spcAft>
                <a:spcPts val="0"/>
              </a:spcAft>
              <a:buSzPct val="95000"/>
              <a:buNone/>
            </a:pPr>
            <a:r>
              <a:rPr lang="en-US">
                <a:latin typeface="Consolas"/>
                <a:ea typeface="Consolas"/>
                <a:cs typeface="Consolas"/>
                <a:sym typeface="Consolas"/>
              </a:rPr>
              <a:t>myTree.insert(74);</a:t>
            </a:r>
            <a:endParaRPr/>
          </a:p>
          <a:p>
            <a:pPr marL="0" lvl="0" indent="0" algn="l" rtl="0">
              <a:spcBef>
                <a:spcPts val="247"/>
              </a:spcBef>
              <a:spcAft>
                <a:spcPts val="0"/>
              </a:spcAft>
              <a:buSzPct val="95000"/>
              <a:buNone/>
            </a:pPr>
            <a:r>
              <a:rPr lang="en-US">
                <a:latin typeface="Consolas"/>
                <a:ea typeface="Consolas"/>
                <a:cs typeface="Consolas"/>
                <a:sym typeface="Consolas"/>
              </a:rPr>
              <a:t>myTree.insert(20);</a:t>
            </a:r>
            <a:endParaRPr/>
          </a:p>
          <a:p>
            <a:pPr marL="0" lvl="0" indent="0" algn="l" rtl="0">
              <a:spcBef>
                <a:spcPts val="247"/>
              </a:spcBef>
              <a:spcAft>
                <a:spcPts val="0"/>
              </a:spcAft>
              <a:buSzPct val="95000"/>
              <a:buNone/>
            </a:pPr>
            <a:r>
              <a:rPr lang="en-US">
                <a:latin typeface="Consolas"/>
                <a:ea typeface="Consolas"/>
                <a:cs typeface="Consolas"/>
                <a:sym typeface="Consolas"/>
              </a:rPr>
              <a:t>myTree.insert(22);</a:t>
            </a:r>
            <a:endParaRPr/>
          </a:p>
          <a:p>
            <a:pPr marL="0" lvl="0" indent="0" algn="l" rtl="0">
              <a:spcBef>
                <a:spcPts val="247"/>
              </a:spcBef>
              <a:spcAft>
                <a:spcPts val="0"/>
              </a:spcAft>
              <a:buSzPct val="95000"/>
              <a:buNone/>
            </a:pPr>
            <a:r>
              <a:rPr lang="en-US">
                <a:latin typeface="Consolas"/>
                <a:ea typeface="Consolas"/>
                <a:cs typeface="Consolas"/>
                <a:sym typeface="Consolas"/>
              </a:rPr>
              <a:t>myTree.insert(55);</a:t>
            </a:r>
            <a:endParaRPr/>
          </a:p>
          <a:p>
            <a:pPr marL="0" lvl="0" indent="0" algn="l" rtl="0">
              <a:spcBef>
                <a:spcPts val="247"/>
              </a:spcBef>
              <a:spcAft>
                <a:spcPts val="0"/>
              </a:spcAft>
              <a:buSzPct val="95000"/>
              <a:buNone/>
            </a:pPr>
            <a:r>
              <a:rPr lang="en-US">
                <a:latin typeface="Consolas"/>
                <a:ea typeface="Consolas"/>
                <a:cs typeface="Consolas"/>
                <a:sym typeface="Consolas"/>
              </a:rPr>
              <a:t>myTree.insert(15);</a:t>
            </a:r>
            <a:endParaRPr/>
          </a:p>
          <a:p>
            <a:pPr marL="0" lvl="0" indent="0" algn="l" rtl="0">
              <a:spcBef>
                <a:spcPts val="247"/>
              </a:spcBef>
              <a:spcAft>
                <a:spcPts val="0"/>
              </a:spcAft>
              <a:buSzPct val="95000"/>
              <a:buNone/>
            </a:pPr>
            <a:r>
              <a:rPr lang="en-US">
                <a:latin typeface="Consolas"/>
                <a:ea typeface="Consolas"/>
                <a:cs typeface="Consolas"/>
                <a:sym typeface="Consolas"/>
              </a:rPr>
              <a:t>myTree.insert(8);</a:t>
            </a:r>
            <a:endParaRPr/>
          </a:p>
          <a:p>
            <a:pPr marL="0" lvl="0" indent="0" algn="l" rtl="0">
              <a:spcBef>
                <a:spcPts val="247"/>
              </a:spcBef>
              <a:spcAft>
                <a:spcPts val="0"/>
              </a:spcAft>
              <a:buSzPct val="95000"/>
              <a:buNone/>
            </a:pPr>
            <a:r>
              <a:rPr lang="en-US">
                <a:latin typeface="Consolas"/>
                <a:ea typeface="Consolas"/>
                <a:cs typeface="Consolas"/>
                <a:sym typeface="Consolas"/>
              </a:rPr>
              <a:t>myTree.insert(27);</a:t>
            </a:r>
            <a:endParaRPr/>
          </a:p>
          <a:p>
            <a:pPr marL="0" lvl="0" indent="0" algn="l" rtl="0">
              <a:spcBef>
                <a:spcPts val="247"/>
              </a:spcBef>
              <a:spcAft>
                <a:spcPts val="0"/>
              </a:spcAft>
              <a:buSzPct val="95000"/>
              <a:buNone/>
            </a:pPr>
            <a:r>
              <a:rPr lang="en-US">
                <a:latin typeface="Consolas"/>
                <a:ea typeface="Consolas"/>
                <a:cs typeface="Consolas"/>
                <a:sym typeface="Consolas"/>
              </a:rPr>
              <a:t>myTree.insert(25);</a:t>
            </a:r>
            <a:endParaRPr/>
          </a:p>
          <a:p>
            <a:pPr marL="0" lvl="0" indent="0" algn="l" rtl="0">
              <a:spcBef>
                <a:spcPts val="247"/>
              </a:spcBef>
              <a:spcAft>
                <a:spcPts val="0"/>
              </a:spcAft>
              <a:buSzPct val="95000"/>
              <a:buNone/>
            </a:pPr>
            <a:endParaRPr>
              <a:latin typeface="Consolas"/>
              <a:ea typeface="Consolas"/>
              <a:cs typeface="Consolas"/>
              <a:sym typeface="Consolas"/>
            </a:endParaRPr>
          </a:p>
          <a:p>
            <a:pPr marL="0" lvl="0" indent="0" algn="l" rtl="0">
              <a:spcBef>
                <a:spcPts val="247"/>
              </a:spcBef>
              <a:spcAft>
                <a:spcPts val="0"/>
              </a:spcAft>
              <a:buSzPct val="95000"/>
              <a:buNone/>
            </a:pPr>
            <a:r>
              <a:rPr lang="en-US" b="1">
                <a:latin typeface="Consolas"/>
                <a:ea typeface="Consolas"/>
                <a:cs typeface="Consolas"/>
                <a:sym typeface="Consolas"/>
              </a:rPr>
              <a:t>for (Integer data : myTree) {</a:t>
            </a:r>
            <a:endParaRPr/>
          </a:p>
          <a:p>
            <a:pPr marL="0" lvl="0" indent="0" algn="l" rtl="0">
              <a:spcBef>
                <a:spcPts val="247"/>
              </a:spcBef>
              <a:spcAft>
                <a:spcPts val="0"/>
              </a:spcAft>
              <a:buSzPct val="95000"/>
              <a:buNone/>
            </a:pPr>
            <a:r>
              <a:rPr lang="en-US" b="1">
                <a:latin typeface="Consolas"/>
                <a:ea typeface="Consolas"/>
                <a:cs typeface="Consolas"/>
                <a:sym typeface="Consolas"/>
              </a:rPr>
              <a:t>    System.out.print(data +  " ");</a:t>
            </a:r>
            <a:endParaRPr/>
          </a:p>
          <a:p>
            <a:pPr marL="0" lvl="0" indent="0" algn="l" rtl="0">
              <a:spcBef>
                <a:spcPts val="247"/>
              </a:spcBef>
              <a:spcAft>
                <a:spcPts val="0"/>
              </a:spcAft>
              <a:buSzPct val="95000"/>
              <a:buNone/>
            </a:pPr>
            <a:r>
              <a:rPr lang="en-US" b="1">
                <a:latin typeface="Consolas"/>
                <a:ea typeface="Consolas"/>
                <a:cs typeface="Consolas"/>
                <a:sym typeface="Consolas"/>
              </a:rPr>
              <a:t>} </a:t>
            </a:r>
            <a:endParaRPr/>
          </a:p>
          <a:p>
            <a:pPr marL="0" lvl="0" indent="0" algn="l" rtl="0">
              <a:spcBef>
                <a:spcPts val="247"/>
              </a:spcBef>
              <a:spcAft>
                <a:spcPts val="0"/>
              </a:spcAft>
              <a:buSzPct val="95000"/>
              <a:buNone/>
            </a:pPr>
            <a:endParaRPr>
              <a:latin typeface="Consolas"/>
              <a:ea typeface="Consolas"/>
              <a:cs typeface="Consolas"/>
              <a:sym typeface="Consolas"/>
            </a:endParaRPr>
          </a:p>
          <a:p>
            <a:pPr marL="0" lvl="0" indent="0" algn="l" rtl="0">
              <a:spcBef>
                <a:spcPts val="247"/>
              </a:spcBef>
              <a:spcAft>
                <a:spcPts val="0"/>
              </a:spcAft>
              <a:buSzPct val="95000"/>
              <a:buNone/>
            </a:pPr>
            <a:r>
              <a:rPr lang="en-US">
                <a:latin typeface="Consolas"/>
                <a:ea typeface="Consolas"/>
                <a:cs typeface="Consolas"/>
                <a:sym typeface="Consolas"/>
              </a:rPr>
              <a:t>// Puedo hacerlo múltiples veces… </a:t>
            </a:r>
            <a:endParaRPr/>
          </a:p>
          <a:p>
            <a:pPr marL="0" lvl="0" indent="0" algn="l" rtl="0">
              <a:spcBef>
                <a:spcPts val="266"/>
              </a:spcBef>
              <a:spcAft>
                <a:spcPts val="0"/>
              </a:spcAft>
              <a:buSzPct val="95000"/>
              <a:buNone/>
            </a:pPr>
            <a:r>
              <a:rPr lang="en-US" sz="2800">
                <a:latin typeface="Consolas"/>
                <a:ea typeface="Consolas"/>
                <a:cs typeface="Consolas"/>
                <a:sym typeface="Consolas"/>
              </a:rPr>
              <a:t>System.out.println(</a:t>
            </a:r>
            <a:r>
              <a:rPr lang="en-US">
                <a:latin typeface="Consolas"/>
                <a:ea typeface="Consolas"/>
                <a:cs typeface="Consolas"/>
                <a:sym typeface="Consolas"/>
              </a:rPr>
              <a:t>"\</a:t>
            </a:r>
            <a:r>
              <a:rPr lang="en-US" sz="2800">
                <a:latin typeface="Consolas"/>
                <a:ea typeface="Consolas"/>
                <a:cs typeface="Consolas"/>
                <a:sym typeface="Consolas"/>
              </a:rPr>
              <a:t>n\nUna vez más…\n</a:t>
            </a:r>
            <a:r>
              <a:rPr lang="en-US">
                <a:latin typeface="Consolas"/>
                <a:ea typeface="Consolas"/>
                <a:cs typeface="Consolas"/>
                <a:sym typeface="Consolas"/>
              </a:rPr>
              <a:t>"</a:t>
            </a:r>
            <a:r>
              <a:rPr lang="en-US" sz="2800">
                <a:latin typeface="Consolas"/>
                <a:ea typeface="Consolas"/>
                <a:cs typeface="Consolas"/>
                <a:sym typeface="Consolas"/>
              </a:rPr>
              <a:t>);</a:t>
            </a:r>
            <a:endParaRPr>
              <a:latin typeface="Consolas"/>
              <a:ea typeface="Consolas"/>
              <a:cs typeface="Consolas"/>
              <a:sym typeface="Consolas"/>
            </a:endParaRPr>
          </a:p>
          <a:p>
            <a:pPr marL="0" lvl="0" indent="0" algn="l" rtl="0">
              <a:spcBef>
                <a:spcPts val="247"/>
              </a:spcBef>
              <a:spcAft>
                <a:spcPts val="0"/>
              </a:spcAft>
              <a:buSzPct val="95000"/>
              <a:buNone/>
            </a:pPr>
            <a:endParaRPr>
              <a:latin typeface="Consolas"/>
              <a:ea typeface="Consolas"/>
              <a:cs typeface="Consolas"/>
              <a:sym typeface="Consolas"/>
            </a:endParaRPr>
          </a:p>
          <a:p>
            <a:pPr marL="0" lvl="0" indent="0" algn="l" rtl="0">
              <a:spcBef>
                <a:spcPts val="247"/>
              </a:spcBef>
              <a:spcAft>
                <a:spcPts val="0"/>
              </a:spcAft>
              <a:buSzPct val="95000"/>
              <a:buNone/>
            </a:pPr>
            <a:r>
              <a:rPr lang="en-US" b="1">
                <a:latin typeface="Consolas"/>
                <a:ea typeface="Consolas"/>
                <a:cs typeface="Consolas"/>
                <a:sym typeface="Consolas"/>
              </a:rPr>
              <a:t>myTree.forEach( t-&gt; System.out.print(t + " ") );</a:t>
            </a:r>
            <a:endParaRPr b="1"/>
          </a:p>
          <a:p>
            <a:pPr marL="0" lvl="0" indent="0" algn="l" rtl="0">
              <a:spcBef>
                <a:spcPts val="247"/>
              </a:spcBef>
              <a:spcAft>
                <a:spcPts val="0"/>
              </a:spcAft>
              <a:buSzPct val="95000"/>
              <a:buNone/>
            </a:pPr>
            <a:endParaRPr/>
          </a:p>
          <a:p>
            <a:pPr marL="0" lvl="0" indent="0" algn="l" rtl="0">
              <a:spcBef>
                <a:spcPts val="247"/>
              </a:spcBef>
              <a:spcAft>
                <a:spcPts val="0"/>
              </a:spcAft>
              <a:buSzPct val="95000"/>
              <a:buNone/>
            </a:pPr>
            <a:endParaRPr/>
          </a:p>
          <a:p>
            <a:pPr marL="0" lvl="0" indent="0" algn="l" rtl="0">
              <a:spcBef>
                <a:spcPts val="247"/>
              </a:spcBef>
              <a:spcAft>
                <a:spcPts val="0"/>
              </a:spcAft>
              <a:buSzPct val="95000"/>
              <a:buNone/>
            </a:pPr>
            <a:endParaRPr/>
          </a:p>
        </p:txBody>
      </p:sp>
      <p:sp>
        <p:nvSpPr>
          <p:cNvPr id="346" name="Google Shape;346;p1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250</a:t>
            </a:fld>
            <a:endParaRPr/>
          </a:p>
        </p:txBody>
      </p:sp>
      <p:sp>
        <p:nvSpPr>
          <p:cNvPr id="347" name="Google Shape;347;p17"/>
          <p:cNvSpPr/>
          <p:nvPr/>
        </p:nvSpPr>
        <p:spPr>
          <a:xfrm>
            <a:off x="7211717" y="190372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35</a:t>
            </a:r>
            <a:endParaRPr sz="1600">
              <a:solidFill>
                <a:schemeClr val="dk1"/>
              </a:solidFill>
              <a:latin typeface="Palatino Linotype"/>
              <a:ea typeface="Palatino Linotype"/>
              <a:cs typeface="Palatino Linotype"/>
              <a:sym typeface="Palatino Linotype"/>
            </a:endParaRPr>
          </a:p>
        </p:txBody>
      </p:sp>
      <p:sp>
        <p:nvSpPr>
          <p:cNvPr id="348" name="Google Shape;348;p17"/>
          <p:cNvSpPr/>
          <p:nvPr/>
        </p:nvSpPr>
        <p:spPr>
          <a:xfrm>
            <a:off x="8138160" y="245799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349" name="Google Shape;349;p17"/>
          <p:cNvSpPr/>
          <p:nvPr/>
        </p:nvSpPr>
        <p:spPr>
          <a:xfrm>
            <a:off x="6308202" y="233915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350" name="Google Shape;350;p17"/>
          <p:cNvSpPr/>
          <p:nvPr/>
        </p:nvSpPr>
        <p:spPr>
          <a:xfrm>
            <a:off x="7626532" y="317863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351" name="Google Shape;351;p17"/>
          <p:cNvSpPr/>
          <p:nvPr/>
        </p:nvSpPr>
        <p:spPr>
          <a:xfrm>
            <a:off x="6784996" y="319912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352" name="Google Shape;352;p17"/>
          <p:cNvSpPr/>
          <p:nvPr/>
        </p:nvSpPr>
        <p:spPr>
          <a:xfrm>
            <a:off x="7298800" y="386597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353" name="Google Shape;353;p17"/>
          <p:cNvSpPr/>
          <p:nvPr/>
        </p:nvSpPr>
        <p:spPr>
          <a:xfrm>
            <a:off x="5737790" y="315263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354" name="Google Shape;354;p17"/>
          <p:cNvSpPr/>
          <p:nvPr/>
        </p:nvSpPr>
        <p:spPr>
          <a:xfrm>
            <a:off x="6663077" y="459889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355" name="Google Shape;355;p17"/>
          <p:cNvCxnSpPr>
            <a:stCxn id="347" idx="3"/>
            <a:endCxn id="349" idx="7"/>
          </p:cNvCxnSpPr>
          <p:nvPr/>
        </p:nvCxnSpPr>
        <p:spPr>
          <a:xfrm flipH="1">
            <a:off x="6776364" y="2249373"/>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6" name="Google Shape;356;p17"/>
          <p:cNvCxnSpPr>
            <a:stCxn id="347" idx="5"/>
          </p:cNvCxnSpPr>
          <p:nvPr/>
        </p:nvCxnSpPr>
        <p:spPr>
          <a:xfrm>
            <a:off x="7680011" y="2249373"/>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7" name="Google Shape;357;p17"/>
          <p:cNvCxnSpPr>
            <a:stCxn id="349" idx="4"/>
            <a:endCxn id="353" idx="0"/>
          </p:cNvCxnSpPr>
          <p:nvPr/>
        </p:nvCxnSpPr>
        <p:spPr>
          <a:xfrm flipH="1">
            <a:off x="6012222" y="2744104"/>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8" name="Google Shape;358;p17"/>
          <p:cNvCxnSpPr>
            <a:stCxn id="349" idx="4"/>
            <a:endCxn id="351" idx="0"/>
          </p:cNvCxnSpPr>
          <p:nvPr/>
        </p:nvCxnSpPr>
        <p:spPr>
          <a:xfrm>
            <a:off x="6582522" y="2744104"/>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59" name="Google Shape;359;p17"/>
          <p:cNvCxnSpPr>
            <a:stCxn id="348" idx="4"/>
            <a:endCxn id="350" idx="7"/>
          </p:cNvCxnSpPr>
          <p:nvPr/>
        </p:nvCxnSpPr>
        <p:spPr>
          <a:xfrm flipH="1">
            <a:off x="8094780" y="2862947"/>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360" name="Google Shape;360;p17"/>
          <p:cNvCxnSpPr/>
          <p:nvPr/>
        </p:nvCxnSpPr>
        <p:spPr>
          <a:xfrm flipH="1">
            <a:off x="7034279" y="4250828"/>
            <a:ext cx="378676" cy="368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361" name="Google Shape;361;p17"/>
          <p:cNvCxnSpPr/>
          <p:nvPr/>
        </p:nvCxnSpPr>
        <p:spPr>
          <a:xfrm>
            <a:off x="7204342" y="3604075"/>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362" name="Google Shape;362;p17"/>
          <p:cNvSpPr/>
          <p:nvPr/>
        </p:nvSpPr>
        <p:spPr>
          <a:xfrm>
            <a:off x="5089704" y="385062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363" name="Google Shape;363;p17"/>
          <p:cNvCxnSpPr/>
          <p:nvPr/>
        </p:nvCxnSpPr>
        <p:spPr>
          <a:xfrm flipH="1">
            <a:off x="5329575" y="3530756"/>
            <a:ext cx="570412" cy="408534"/>
          </a:xfrm>
          <a:prstGeom prst="straightConnector1">
            <a:avLst/>
          </a:prstGeom>
          <a:noFill/>
          <a:ln w="9525" cap="flat" cmpd="sng">
            <a:solidFill>
              <a:schemeClr val="accent1"/>
            </a:solidFill>
            <a:prstDash val="solid"/>
            <a:miter lim="800000"/>
            <a:headEnd type="none" w="sm" len="sm"/>
            <a:tailEnd type="triangle" w="med" len="med"/>
          </a:ln>
        </p:spPr>
      </p:cxnSp>
      <p:sp>
        <p:nvSpPr>
          <p:cNvPr id="364" name="Google Shape;364;p17"/>
          <p:cNvSpPr/>
          <p:nvPr/>
        </p:nvSpPr>
        <p:spPr>
          <a:xfrm>
            <a:off x="4588467" y="5032336"/>
            <a:ext cx="4376057" cy="1637909"/>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35   20   74   15   22   55   8   27   25 </a:t>
            </a:r>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Una vez más</a:t>
            </a:r>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35   20   74   15   22   55   8   27   25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4">
                                            <p:txEl>
                                              <p:pRg st="0" end="0"/>
                                            </p:txEl>
                                          </p:spTgt>
                                        </p:tgtEl>
                                        <p:attrNameLst>
                                          <p:attrName>style.visibility</p:attrName>
                                        </p:attrNameLst>
                                      </p:cBhvr>
                                      <p:to>
                                        <p:strVal val="visible"/>
                                      </p:to>
                                    </p:set>
                                    <p:animEffect transition="in" filter="fade">
                                      <p:cBhvr>
                                        <p:cTn id="7" dur="500"/>
                                        <p:tgtEl>
                                          <p:spTgt spid="36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64">
                                            <p:txEl>
                                              <p:pRg st="1" end="1"/>
                                            </p:txEl>
                                          </p:spTgt>
                                        </p:tgtEl>
                                        <p:attrNameLst>
                                          <p:attrName>style.visibility</p:attrName>
                                        </p:attrNameLst>
                                      </p:cBhvr>
                                      <p:to>
                                        <p:strVal val="visible"/>
                                      </p:to>
                                    </p:set>
                                    <p:animEffect transition="in" filter="fade">
                                      <p:cBhvr>
                                        <p:cTn id="12" dur="500"/>
                                        <p:tgtEl>
                                          <p:spTgt spid="36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64">
                                            <p:txEl>
                                              <p:pRg st="2" end="2"/>
                                            </p:txEl>
                                          </p:spTgt>
                                        </p:tgtEl>
                                        <p:attrNameLst>
                                          <p:attrName>style.visibility</p:attrName>
                                        </p:attrNameLst>
                                      </p:cBhvr>
                                      <p:to>
                                        <p:strVal val="visible"/>
                                      </p:to>
                                    </p:set>
                                    <p:animEffect transition="in" filter="fade">
                                      <p:cBhvr>
                                        <p:cTn id="17" dur="500"/>
                                        <p:tgtEl>
                                          <p:spTgt spid="36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64">
                                            <p:txEl>
                                              <p:pRg st="3" end="3"/>
                                            </p:txEl>
                                          </p:spTgt>
                                        </p:tgtEl>
                                        <p:attrNameLst>
                                          <p:attrName>style.visibility</p:attrName>
                                        </p:attrNameLst>
                                      </p:cBhvr>
                                      <p:to>
                                        <p:strVal val="visible"/>
                                      </p:to>
                                    </p:set>
                                    <p:animEffect transition="in" filter="fade">
                                      <p:cBhvr>
                                        <p:cTn id="22" dur="500"/>
                                        <p:tgtEl>
                                          <p:spTgt spid="36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4">
                                            <p:txEl>
                                              <p:pRg st="4" end="4"/>
                                            </p:txEl>
                                          </p:spTgt>
                                        </p:tgtEl>
                                        <p:attrNameLst>
                                          <p:attrName>style.visibility</p:attrName>
                                        </p:attrNameLst>
                                      </p:cBhvr>
                                      <p:to>
                                        <p:strVal val="visible"/>
                                      </p:to>
                                    </p:set>
                                    <p:animEffect transition="in" filter="fade">
                                      <p:cBhvr>
                                        <p:cTn id="27" dur="500"/>
                                        <p:tgtEl>
                                          <p:spTgt spid="36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1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70" name="Google Shape;370;p1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Tip: tomar la versión (iterativa) y transformarla.</a:t>
            </a:r>
            <a:endParaRPr/>
          </a:p>
        </p:txBody>
      </p:sp>
      <p:sp>
        <p:nvSpPr>
          <p:cNvPr id="371" name="Google Shape;371;p1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251</a:t>
            </a:fld>
            <a:endParaRPr/>
          </a:p>
        </p:txBody>
      </p:sp>
      <p:pic>
        <p:nvPicPr>
          <p:cNvPr id="372" name="Google Shape;372;p18"/>
          <p:cNvPicPr preferRelativeResize="0"/>
          <p:nvPr/>
        </p:nvPicPr>
        <p:blipFill rotWithShape="1">
          <a:blip r:embed="rId3">
            <a:alphaModFix/>
          </a:blip>
          <a:srcRect/>
          <a:stretch/>
        </p:blipFill>
        <p:spPr>
          <a:xfrm>
            <a:off x="182880" y="2352947"/>
            <a:ext cx="4733925" cy="4457700"/>
          </a:xfrm>
          <a:prstGeom prst="rect">
            <a:avLst/>
          </a:prstGeom>
          <a:noFill/>
          <a:ln>
            <a:noFill/>
          </a:ln>
        </p:spPr>
      </p:pic>
      <p:pic>
        <p:nvPicPr>
          <p:cNvPr id="373" name="Google Shape;373;p18"/>
          <p:cNvPicPr preferRelativeResize="0"/>
          <p:nvPr/>
        </p:nvPicPr>
        <p:blipFill rotWithShape="1">
          <a:blip r:embed="rId4">
            <a:alphaModFix/>
          </a:blip>
          <a:srcRect/>
          <a:stretch/>
        </p:blipFill>
        <p:spPr>
          <a:xfrm>
            <a:off x="4572000" y="2352947"/>
            <a:ext cx="4343400" cy="4695825"/>
          </a:xfrm>
          <a:prstGeom prst="rect">
            <a:avLst/>
          </a:prstGeom>
          <a:noFill/>
          <a:ln>
            <a:noFill/>
          </a:ln>
        </p:spPr>
      </p:pic>
      <p:sp>
        <p:nvSpPr>
          <p:cNvPr id="374" name="Google Shape;374;p18"/>
          <p:cNvSpPr/>
          <p:nvPr/>
        </p:nvSpPr>
        <p:spPr>
          <a:xfrm>
            <a:off x="0" y="4219711"/>
            <a:ext cx="9143999" cy="362086"/>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75" name="Google Shape;375;p18"/>
          <p:cNvSpPr/>
          <p:nvPr/>
        </p:nvSpPr>
        <p:spPr>
          <a:xfrm>
            <a:off x="1" y="4670189"/>
            <a:ext cx="9143999" cy="2051288"/>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76" name="Google Shape;376;p18"/>
          <p:cNvSpPr/>
          <p:nvPr/>
        </p:nvSpPr>
        <p:spPr>
          <a:xfrm>
            <a:off x="0" y="2899954"/>
            <a:ext cx="9022079" cy="992462"/>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4"/>
                                        </p:tgtEl>
                                        <p:attrNameLst>
                                          <p:attrName>style.visibility</p:attrName>
                                        </p:attrNameLst>
                                      </p:cBhvr>
                                      <p:to>
                                        <p:strVal val="visible"/>
                                      </p:to>
                                    </p:set>
                                    <p:animEffect transition="in" filter="fade">
                                      <p:cBhvr>
                                        <p:cTn id="7" dur="500"/>
                                        <p:tgtEl>
                                          <p:spTgt spid="37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75"/>
                                        </p:tgtEl>
                                        <p:attrNameLst>
                                          <p:attrName>style.visibility</p:attrName>
                                        </p:attrNameLst>
                                      </p:cBhvr>
                                      <p:to>
                                        <p:strVal val="visible"/>
                                      </p:to>
                                    </p:set>
                                    <p:animEffect transition="in" filter="fade">
                                      <p:cBhvr>
                                        <p:cTn id="12" dur="500"/>
                                        <p:tgtEl>
                                          <p:spTgt spid="3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76"/>
                                        </p:tgtEl>
                                        <p:attrNameLst>
                                          <p:attrName>style.visibility</p:attrName>
                                        </p:attrNameLst>
                                      </p:cBhvr>
                                      <p:to>
                                        <p:strVal val="visible"/>
                                      </p:to>
                                    </p:set>
                                    <p:animEffect transition="in" filter="fade">
                                      <p:cBhvr>
                                        <p:cTn id="17" dur="500"/>
                                        <p:tgtEl>
                                          <p:spTgt spid="3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381" name="Google Shape;381;p19"/>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7.2</a:t>
            </a:r>
            <a:endParaRPr/>
          </a:p>
        </p:txBody>
      </p:sp>
      <p:sp>
        <p:nvSpPr>
          <p:cNvPr id="382" name="Google Shape;382;p19"/>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383" name="Google Shape;383;p19"/>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just" rtl="0">
              <a:spcBef>
                <a:spcPts val="0"/>
              </a:spcBef>
              <a:spcAft>
                <a:spcPts val="0"/>
              </a:spcAft>
              <a:buSzPts val="1800"/>
              <a:buNone/>
            </a:pPr>
            <a:r>
              <a:rPr lang="en-US" sz="2000">
                <a:solidFill>
                  <a:schemeClr val="dk1"/>
                </a:solidFill>
              </a:rPr>
              <a:t>Hacer que el iterador lo haga inOrder.</a:t>
            </a:r>
            <a:endParaRPr/>
          </a:p>
          <a:p>
            <a:pPr marL="0" lvl="0" indent="0" algn="just" rtl="0">
              <a:spcBef>
                <a:spcPts val="0"/>
              </a:spcBef>
              <a:spcAft>
                <a:spcPts val="0"/>
              </a:spcAft>
              <a:buSzPts val="1800"/>
              <a:buNone/>
            </a:pPr>
            <a:endParaRPr sz="2000">
              <a:solidFill>
                <a:schemeClr val="dk1"/>
              </a:solidFill>
            </a:endParaRPr>
          </a:p>
          <a:p>
            <a:pPr marL="0" lvl="0" indent="0" algn="just" rtl="0">
              <a:spcBef>
                <a:spcPts val="0"/>
              </a:spcBef>
              <a:spcAft>
                <a:spcPts val="0"/>
              </a:spcAft>
              <a:buSzPts val="1800"/>
              <a:buNone/>
            </a:pPr>
            <a:r>
              <a:rPr lang="en-US" sz="2000">
                <a:solidFill>
                  <a:schemeClr val="dk1"/>
                </a:solidFill>
              </a:rPr>
              <a:t>Para ello, conviene escribir el método inOrder en format no recursivo.</a:t>
            </a:r>
            <a:endParaRPr sz="2000">
              <a:solidFill>
                <a:schemeClr val="dk1"/>
              </a:solidFill>
            </a:endParaRPr>
          </a:p>
        </p:txBody>
      </p:sp>
      <p:sp>
        <p:nvSpPr>
          <p:cNvPr id="384" name="Google Shape;384;p19"/>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252</a:t>
            </a:fld>
            <a:endParaRPr sz="1000" b="0" i="0" u="none" strike="noStrike" cap="none">
              <a:solidFill>
                <a:srgbClr val="FFFFFF"/>
              </a:solidFill>
              <a:latin typeface="Roboto"/>
              <a:ea typeface="Roboto"/>
              <a:cs typeface="Roboto"/>
              <a:sym typeface="Roboto"/>
            </a:endParaRPr>
          </a:p>
        </p:txBody>
      </p:sp>
      <p:pic>
        <p:nvPicPr>
          <p:cNvPr id="385" name="Google Shape;385;p19"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2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91" name="Google Shape;391;p20"/>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274320" lvl="0" indent="-117475" algn="l" rtl="0">
              <a:spcBef>
                <a:spcPts val="0"/>
              </a:spcBef>
              <a:spcAft>
                <a:spcPts val="0"/>
              </a:spcAft>
              <a:buSzPts val="2470"/>
              <a:buNone/>
            </a:pPr>
            <a:endParaRPr/>
          </a:p>
        </p:txBody>
      </p:sp>
      <p:sp>
        <p:nvSpPr>
          <p:cNvPr id="392" name="Google Shape;392;p20"/>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253</a:t>
            </a:fld>
            <a:endParaRPr/>
          </a:p>
        </p:txBody>
      </p:sp>
      <p:pic>
        <p:nvPicPr>
          <p:cNvPr id="393" name="Google Shape;393;p20"/>
          <p:cNvPicPr preferRelativeResize="0"/>
          <p:nvPr/>
        </p:nvPicPr>
        <p:blipFill rotWithShape="1">
          <a:blip r:embed="rId3">
            <a:alphaModFix/>
          </a:blip>
          <a:srcRect/>
          <a:stretch/>
        </p:blipFill>
        <p:spPr>
          <a:xfrm>
            <a:off x="457200" y="2632301"/>
            <a:ext cx="5257800" cy="26384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21"/>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99" name="Google Shape;399;p21"/>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55000" lnSpcReduction="20000"/>
          </a:bodyPr>
          <a:lstStyle/>
          <a:p>
            <a:pPr marL="0" lvl="0" indent="0" algn="l" rtl="0">
              <a:spcBef>
                <a:spcPts val="0"/>
              </a:spcBef>
              <a:spcAft>
                <a:spcPts val="0"/>
              </a:spcAft>
              <a:buSzPct val="95000"/>
              <a:buNone/>
            </a:pPr>
            <a:r>
              <a:rPr lang="en-US" b="1"/>
              <a:t>Caso de Uso: </a:t>
            </a:r>
            <a:endParaRPr/>
          </a:p>
          <a:p>
            <a:pPr marL="0" lvl="0" indent="0" algn="l" rtl="0">
              <a:spcBef>
                <a:spcPts val="247"/>
              </a:spcBef>
              <a:spcAft>
                <a:spcPts val="0"/>
              </a:spcAft>
              <a:buSzPct val="95000"/>
              <a:buNone/>
            </a:pPr>
            <a:endParaRPr b="1"/>
          </a:p>
          <a:p>
            <a:pPr marL="0" lvl="0" indent="0" algn="l" rtl="0">
              <a:spcBef>
                <a:spcPts val="247"/>
              </a:spcBef>
              <a:spcAft>
                <a:spcPts val="0"/>
              </a:spcAft>
              <a:buSzPct val="95000"/>
              <a:buNone/>
            </a:pPr>
            <a:r>
              <a:rPr lang="en-US">
                <a:latin typeface="Consolas"/>
                <a:ea typeface="Consolas"/>
                <a:cs typeface="Consolas"/>
                <a:sym typeface="Consolas"/>
              </a:rPr>
              <a:t>BST&lt;Integer&gt; myTree = new BST&lt;&gt;();</a:t>
            </a:r>
            <a:endParaRPr/>
          </a:p>
          <a:p>
            <a:pPr marL="0" lvl="0" indent="0" algn="l" rtl="0">
              <a:spcBef>
                <a:spcPts val="247"/>
              </a:spcBef>
              <a:spcAft>
                <a:spcPts val="0"/>
              </a:spcAft>
              <a:buSzPct val="95000"/>
              <a:buNone/>
            </a:pPr>
            <a:r>
              <a:rPr lang="en-US">
                <a:latin typeface="Consolas"/>
                <a:ea typeface="Consolas"/>
                <a:cs typeface="Consolas"/>
                <a:sym typeface="Consolas"/>
              </a:rPr>
              <a:t>myTree.insert(35);</a:t>
            </a:r>
            <a:endParaRPr/>
          </a:p>
          <a:p>
            <a:pPr marL="0" lvl="0" indent="0" algn="l" rtl="0">
              <a:spcBef>
                <a:spcPts val="247"/>
              </a:spcBef>
              <a:spcAft>
                <a:spcPts val="0"/>
              </a:spcAft>
              <a:buSzPct val="95000"/>
              <a:buNone/>
            </a:pPr>
            <a:r>
              <a:rPr lang="en-US">
                <a:latin typeface="Consolas"/>
                <a:ea typeface="Consolas"/>
                <a:cs typeface="Consolas"/>
                <a:sym typeface="Consolas"/>
              </a:rPr>
              <a:t>myTree.insert(74);</a:t>
            </a:r>
            <a:endParaRPr/>
          </a:p>
          <a:p>
            <a:pPr marL="0" lvl="0" indent="0" algn="l" rtl="0">
              <a:spcBef>
                <a:spcPts val="247"/>
              </a:spcBef>
              <a:spcAft>
                <a:spcPts val="0"/>
              </a:spcAft>
              <a:buSzPct val="95000"/>
              <a:buNone/>
            </a:pPr>
            <a:r>
              <a:rPr lang="en-US">
                <a:latin typeface="Consolas"/>
                <a:ea typeface="Consolas"/>
                <a:cs typeface="Consolas"/>
                <a:sym typeface="Consolas"/>
              </a:rPr>
              <a:t>myTree.insert(20);</a:t>
            </a:r>
            <a:endParaRPr/>
          </a:p>
          <a:p>
            <a:pPr marL="0" lvl="0" indent="0" algn="l" rtl="0">
              <a:spcBef>
                <a:spcPts val="247"/>
              </a:spcBef>
              <a:spcAft>
                <a:spcPts val="0"/>
              </a:spcAft>
              <a:buSzPct val="95000"/>
              <a:buNone/>
            </a:pPr>
            <a:r>
              <a:rPr lang="en-US">
                <a:latin typeface="Consolas"/>
                <a:ea typeface="Consolas"/>
                <a:cs typeface="Consolas"/>
                <a:sym typeface="Consolas"/>
              </a:rPr>
              <a:t>myTree.insert(22);</a:t>
            </a:r>
            <a:endParaRPr/>
          </a:p>
          <a:p>
            <a:pPr marL="0" lvl="0" indent="0" algn="l" rtl="0">
              <a:spcBef>
                <a:spcPts val="247"/>
              </a:spcBef>
              <a:spcAft>
                <a:spcPts val="0"/>
              </a:spcAft>
              <a:buSzPct val="95000"/>
              <a:buNone/>
            </a:pPr>
            <a:r>
              <a:rPr lang="en-US">
                <a:latin typeface="Consolas"/>
                <a:ea typeface="Consolas"/>
                <a:cs typeface="Consolas"/>
                <a:sym typeface="Consolas"/>
              </a:rPr>
              <a:t>myTree.insert(55);</a:t>
            </a:r>
            <a:endParaRPr/>
          </a:p>
          <a:p>
            <a:pPr marL="0" lvl="0" indent="0" algn="l" rtl="0">
              <a:spcBef>
                <a:spcPts val="247"/>
              </a:spcBef>
              <a:spcAft>
                <a:spcPts val="0"/>
              </a:spcAft>
              <a:buSzPct val="95000"/>
              <a:buNone/>
            </a:pPr>
            <a:r>
              <a:rPr lang="en-US">
                <a:latin typeface="Consolas"/>
                <a:ea typeface="Consolas"/>
                <a:cs typeface="Consolas"/>
                <a:sym typeface="Consolas"/>
              </a:rPr>
              <a:t>myTree.insert(15);</a:t>
            </a:r>
            <a:endParaRPr/>
          </a:p>
          <a:p>
            <a:pPr marL="0" lvl="0" indent="0" algn="l" rtl="0">
              <a:spcBef>
                <a:spcPts val="247"/>
              </a:spcBef>
              <a:spcAft>
                <a:spcPts val="0"/>
              </a:spcAft>
              <a:buSzPct val="95000"/>
              <a:buNone/>
            </a:pPr>
            <a:r>
              <a:rPr lang="en-US">
                <a:latin typeface="Consolas"/>
                <a:ea typeface="Consolas"/>
                <a:cs typeface="Consolas"/>
                <a:sym typeface="Consolas"/>
              </a:rPr>
              <a:t>myTree.insert(8);</a:t>
            </a:r>
            <a:endParaRPr/>
          </a:p>
          <a:p>
            <a:pPr marL="0" lvl="0" indent="0" algn="l" rtl="0">
              <a:spcBef>
                <a:spcPts val="247"/>
              </a:spcBef>
              <a:spcAft>
                <a:spcPts val="0"/>
              </a:spcAft>
              <a:buSzPct val="95000"/>
              <a:buNone/>
            </a:pPr>
            <a:r>
              <a:rPr lang="en-US">
                <a:latin typeface="Consolas"/>
                <a:ea typeface="Consolas"/>
                <a:cs typeface="Consolas"/>
                <a:sym typeface="Consolas"/>
              </a:rPr>
              <a:t>myTree.insert(27);</a:t>
            </a:r>
            <a:endParaRPr/>
          </a:p>
          <a:p>
            <a:pPr marL="0" lvl="0" indent="0" algn="l" rtl="0">
              <a:spcBef>
                <a:spcPts val="247"/>
              </a:spcBef>
              <a:spcAft>
                <a:spcPts val="0"/>
              </a:spcAft>
              <a:buSzPct val="95000"/>
              <a:buNone/>
            </a:pPr>
            <a:r>
              <a:rPr lang="en-US">
                <a:latin typeface="Consolas"/>
                <a:ea typeface="Consolas"/>
                <a:cs typeface="Consolas"/>
                <a:sym typeface="Consolas"/>
              </a:rPr>
              <a:t>myTree.insert(25);</a:t>
            </a:r>
            <a:endParaRPr/>
          </a:p>
          <a:p>
            <a:pPr marL="0" lvl="0" indent="0" algn="l" rtl="0">
              <a:spcBef>
                <a:spcPts val="247"/>
              </a:spcBef>
              <a:spcAft>
                <a:spcPts val="0"/>
              </a:spcAft>
              <a:buSzPct val="95000"/>
              <a:buNone/>
            </a:pPr>
            <a:endParaRPr>
              <a:latin typeface="Consolas"/>
              <a:ea typeface="Consolas"/>
              <a:cs typeface="Consolas"/>
              <a:sym typeface="Consolas"/>
            </a:endParaRPr>
          </a:p>
          <a:p>
            <a:pPr marL="0" lvl="0" indent="0" algn="l" rtl="0">
              <a:spcBef>
                <a:spcPts val="247"/>
              </a:spcBef>
              <a:spcAft>
                <a:spcPts val="0"/>
              </a:spcAft>
              <a:buSzPct val="95000"/>
              <a:buNone/>
            </a:pPr>
            <a:r>
              <a:rPr lang="en-US" b="1">
                <a:latin typeface="Consolas"/>
                <a:ea typeface="Consolas"/>
                <a:cs typeface="Consolas"/>
                <a:sym typeface="Consolas"/>
              </a:rPr>
              <a:t>for (Integer data : myTree) {</a:t>
            </a:r>
            <a:endParaRPr/>
          </a:p>
          <a:p>
            <a:pPr marL="0" lvl="0" indent="0" algn="l" rtl="0">
              <a:spcBef>
                <a:spcPts val="247"/>
              </a:spcBef>
              <a:spcAft>
                <a:spcPts val="0"/>
              </a:spcAft>
              <a:buSzPct val="95000"/>
              <a:buNone/>
            </a:pPr>
            <a:r>
              <a:rPr lang="en-US" b="1">
                <a:latin typeface="Consolas"/>
                <a:ea typeface="Consolas"/>
                <a:cs typeface="Consolas"/>
                <a:sym typeface="Consolas"/>
              </a:rPr>
              <a:t>    System.out.print(data +  " ");</a:t>
            </a:r>
            <a:endParaRPr/>
          </a:p>
          <a:p>
            <a:pPr marL="0" lvl="0" indent="0" algn="l" rtl="0">
              <a:spcBef>
                <a:spcPts val="247"/>
              </a:spcBef>
              <a:spcAft>
                <a:spcPts val="0"/>
              </a:spcAft>
              <a:buSzPct val="95000"/>
              <a:buNone/>
            </a:pPr>
            <a:r>
              <a:rPr lang="en-US" b="1">
                <a:latin typeface="Consolas"/>
                <a:ea typeface="Consolas"/>
                <a:cs typeface="Consolas"/>
                <a:sym typeface="Consolas"/>
              </a:rPr>
              <a:t>} </a:t>
            </a:r>
            <a:endParaRPr/>
          </a:p>
          <a:p>
            <a:pPr marL="0" lvl="0" indent="0" algn="l" rtl="0">
              <a:spcBef>
                <a:spcPts val="247"/>
              </a:spcBef>
              <a:spcAft>
                <a:spcPts val="0"/>
              </a:spcAft>
              <a:buSzPct val="95000"/>
              <a:buNone/>
            </a:pPr>
            <a:endParaRPr>
              <a:latin typeface="Consolas"/>
              <a:ea typeface="Consolas"/>
              <a:cs typeface="Consolas"/>
              <a:sym typeface="Consolas"/>
            </a:endParaRPr>
          </a:p>
          <a:p>
            <a:pPr marL="0" lvl="0" indent="0" algn="l" rtl="0">
              <a:spcBef>
                <a:spcPts val="247"/>
              </a:spcBef>
              <a:spcAft>
                <a:spcPts val="0"/>
              </a:spcAft>
              <a:buSzPct val="95000"/>
              <a:buNone/>
            </a:pPr>
            <a:r>
              <a:rPr lang="en-US">
                <a:latin typeface="Consolas"/>
                <a:ea typeface="Consolas"/>
                <a:cs typeface="Consolas"/>
                <a:sym typeface="Consolas"/>
              </a:rPr>
              <a:t>// Puedo hacerlo múltiples veces… </a:t>
            </a:r>
            <a:endParaRPr/>
          </a:p>
          <a:p>
            <a:pPr marL="0" lvl="0" indent="0" algn="l" rtl="0">
              <a:spcBef>
                <a:spcPts val="266"/>
              </a:spcBef>
              <a:spcAft>
                <a:spcPts val="0"/>
              </a:spcAft>
              <a:buSzPct val="95000"/>
              <a:buNone/>
            </a:pPr>
            <a:r>
              <a:rPr lang="en-US" sz="2800">
                <a:latin typeface="Consolas"/>
                <a:ea typeface="Consolas"/>
                <a:cs typeface="Consolas"/>
                <a:sym typeface="Consolas"/>
              </a:rPr>
              <a:t>System.out.println(</a:t>
            </a:r>
            <a:r>
              <a:rPr lang="en-US">
                <a:latin typeface="Consolas"/>
                <a:ea typeface="Consolas"/>
                <a:cs typeface="Consolas"/>
                <a:sym typeface="Consolas"/>
              </a:rPr>
              <a:t>"\</a:t>
            </a:r>
            <a:r>
              <a:rPr lang="en-US" sz="2800">
                <a:latin typeface="Consolas"/>
                <a:ea typeface="Consolas"/>
                <a:cs typeface="Consolas"/>
                <a:sym typeface="Consolas"/>
              </a:rPr>
              <a:t>n\nUna vez más…\n</a:t>
            </a:r>
            <a:r>
              <a:rPr lang="en-US">
                <a:latin typeface="Consolas"/>
                <a:ea typeface="Consolas"/>
                <a:cs typeface="Consolas"/>
                <a:sym typeface="Consolas"/>
              </a:rPr>
              <a:t>"</a:t>
            </a:r>
            <a:r>
              <a:rPr lang="en-US" sz="2800">
                <a:latin typeface="Consolas"/>
                <a:ea typeface="Consolas"/>
                <a:cs typeface="Consolas"/>
                <a:sym typeface="Consolas"/>
              </a:rPr>
              <a:t>);</a:t>
            </a:r>
            <a:endParaRPr>
              <a:latin typeface="Consolas"/>
              <a:ea typeface="Consolas"/>
              <a:cs typeface="Consolas"/>
              <a:sym typeface="Consolas"/>
            </a:endParaRPr>
          </a:p>
          <a:p>
            <a:pPr marL="0" lvl="0" indent="0" algn="l" rtl="0">
              <a:spcBef>
                <a:spcPts val="247"/>
              </a:spcBef>
              <a:spcAft>
                <a:spcPts val="0"/>
              </a:spcAft>
              <a:buSzPct val="95000"/>
              <a:buNone/>
            </a:pPr>
            <a:endParaRPr>
              <a:latin typeface="Consolas"/>
              <a:ea typeface="Consolas"/>
              <a:cs typeface="Consolas"/>
              <a:sym typeface="Consolas"/>
            </a:endParaRPr>
          </a:p>
          <a:p>
            <a:pPr marL="0" lvl="0" indent="0" algn="l" rtl="0">
              <a:spcBef>
                <a:spcPts val="247"/>
              </a:spcBef>
              <a:spcAft>
                <a:spcPts val="0"/>
              </a:spcAft>
              <a:buSzPct val="95000"/>
              <a:buNone/>
            </a:pPr>
            <a:r>
              <a:rPr lang="en-US" b="1">
                <a:latin typeface="Consolas"/>
                <a:ea typeface="Consolas"/>
                <a:cs typeface="Consolas"/>
                <a:sym typeface="Consolas"/>
              </a:rPr>
              <a:t>myTree.forEach( t-&gt; System.out.print(t + " ") );</a:t>
            </a:r>
            <a:endParaRPr b="1"/>
          </a:p>
          <a:p>
            <a:pPr marL="0" lvl="0" indent="0" algn="l" rtl="0">
              <a:spcBef>
                <a:spcPts val="247"/>
              </a:spcBef>
              <a:spcAft>
                <a:spcPts val="0"/>
              </a:spcAft>
              <a:buSzPct val="95000"/>
              <a:buNone/>
            </a:pPr>
            <a:endParaRPr/>
          </a:p>
          <a:p>
            <a:pPr marL="0" lvl="0" indent="0" algn="l" rtl="0">
              <a:spcBef>
                <a:spcPts val="247"/>
              </a:spcBef>
              <a:spcAft>
                <a:spcPts val="0"/>
              </a:spcAft>
              <a:buSzPct val="95000"/>
              <a:buNone/>
            </a:pPr>
            <a:endParaRPr/>
          </a:p>
          <a:p>
            <a:pPr marL="0" lvl="0" indent="0" algn="l" rtl="0">
              <a:spcBef>
                <a:spcPts val="247"/>
              </a:spcBef>
              <a:spcAft>
                <a:spcPts val="0"/>
              </a:spcAft>
              <a:buSzPct val="95000"/>
              <a:buNone/>
            </a:pPr>
            <a:endParaRPr/>
          </a:p>
        </p:txBody>
      </p:sp>
      <p:sp>
        <p:nvSpPr>
          <p:cNvPr id="400" name="Google Shape;400;p2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254</a:t>
            </a:fld>
            <a:endParaRPr/>
          </a:p>
        </p:txBody>
      </p:sp>
      <p:sp>
        <p:nvSpPr>
          <p:cNvPr id="401" name="Google Shape;401;p21"/>
          <p:cNvSpPr/>
          <p:nvPr/>
        </p:nvSpPr>
        <p:spPr>
          <a:xfrm>
            <a:off x="7211717" y="190372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35</a:t>
            </a:r>
            <a:endParaRPr sz="1600">
              <a:solidFill>
                <a:schemeClr val="dk1"/>
              </a:solidFill>
              <a:latin typeface="Palatino Linotype"/>
              <a:ea typeface="Palatino Linotype"/>
              <a:cs typeface="Palatino Linotype"/>
              <a:sym typeface="Palatino Linotype"/>
            </a:endParaRPr>
          </a:p>
        </p:txBody>
      </p:sp>
      <p:sp>
        <p:nvSpPr>
          <p:cNvPr id="402" name="Google Shape;402;p21"/>
          <p:cNvSpPr/>
          <p:nvPr/>
        </p:nvSpPr>
        <p:spPr>
          <a:xfrm>
            <a:off x="8138160" y="2457999"/>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403" name="Google Shape;403;p21"/>
          <p:cNvSpPr/>
          <p:nvPr/>
        </p:nvSpPr>
        <p:spPr>
          <a:xfrm>
            <a:off x="6308202" y="233915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404" name="Google Shape;404;p21"/>
          <p:cNvSpPr/>
          <p:nvPr/>
        </p:nvSpPr>
        <p:spPr>
          <a:xfrm>
            <a:off x="7626532" y="317863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405" name="Google Shape;405;p21"/>
          <p:cNvSpPr/>
          <p:nvPr/>
        </p:nvSpPr>
        <p:spPr>
          <a:xfrm>
            <a:off x="6784996" y="319912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406" name="Google Shape;406;p21"/>
          <p:cNvSpPr/>
          <p:nvPr/>
        </p:nvSpPr>
        <p:spPr>
          <a:xfrm>
            <a:off x="7298800" y="386597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407" name="Google Shape;407;p21"/>
          <p:cNvSpPr/>
          <p:nvPr/>
        </p:nvSpPr>
        <p:spPr>
          <a:xfrm>
            <a:off x="5737790" y="315263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408" name="Google Shape;408;p21"/>
          <p:cNvSpPr/>
          <p:nvPr/>
        </p:nvSpPr>
        <p:spPr>
          <a:xfrm>
            <a:off x="6663077" y="4598897"/>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409" name="Google Shape;409;p21"/>
          <p:cNvCxnSpPr>
            <a:stCxn id="401" idx="3"/>
            <a:endCxn id="403" idx="7"/>
          </p:cNvCxnSpPr>
          <p:nvPr/>
        </p:nvCxnSpPr>
        <p:spPr>
          <a:xfrm flipH="1">
            <a:off x="6776364" y="2249373"/>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0" name="Google Shape;410;p21"/>
          <p:cNvCxnSpPr>
            <a:stCxn id="401" idx="5"/>
          </p:cNvCxnSpPr>
          <p:nvPr/>
        </p:nvCxnSpPr>
        <p:spPr>
          <a:xfrm>
            <a:off x="7680011" y="2249373"/>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1" name="Google Shape;411;p21"/>
          <p:cNvCxnSpPr>
            <a:stCxn id="403" idx="4"/>
            <a:endCxn id="407" idx="0"/>
          </p:cNvCxnSpPr>
          <p:nvPr/>
        </p:nvCxnSpPr>
        <p:spPr>
          <a:xfrm flipH="1">
            <a:off x="6012222" y="2744104"/>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2" name="Google Shape;412;p21"/>
          <p:cNvCxnSpPr>
            <a:stCxn id="403" idx="4"/>
            <a:endCxn id="405" idx="0"/>
          </p:cNvCxnSpPr>
          <p:nvPr/>
        </p:nvCxnSpPr>
        <p:spPr>
          <a:xfrm>
            <a:off x="6582522" y="2744104"/>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3" name="Google Shape;413;p21"/>
          <p:cNvCxnSpPr>
            <a:stCxn id="402" idx="4"/>
            <a:endCxn id="404" idx="7"/>
          </p:cNvCxnSpPr>
          <p:nvPr/>
        </p:nvCxnSpPr>
        <p:spPr>
          <a:xfrm flipH="1">
            <a:off x="8094780" y="2862947"/>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4" name="Google Shape;414;p21"/>
          <p:cNvCxnSpPr/>
          <p:nvPr/>
        </p:nvCxnSpPr>
        <p:spPr>
          <a:xfrm flipH="1">
            <a:off x="7034279" y="4250828"/>
            <a:ext cx="378676" cy="368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415" name="Google Shape;415;p21"/>
          <p:cNvCxnSpPr/>
          <p:nvPr/>
        </p:nvCxnSpPr>
        <p:spPr>
          <a:xfrm>
            <a:off x="7204342" y="3604075"/>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416" name="Google Shape;416;p21"/>
          <p:cNvSpPr/>
          <p:nvPr/>
        </p:nvSpPr>
        <p:spPr>
          <a:xfrm>
            <a:off x="5089704" y="3850628"/>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417" name="Google Shape;417;p21"/>
          <p:cNvCxnSpPr/>
          <p:nvPr/>
        </p:nvCxnSpPr>
        <p:spPr>
          <a:xfrm flipH="1">
            <a:off x="5329575" y="3530756"/>
            <a:ext cx="570412" cy="408534"/>
          </a:xfrm>
          <a:prstGeom prst="straightConnector1">
            <a:avLst/>
          </a:prstGeom>
          <a:noFill/>
          <a:ln w="9525" cap="flat" cmpd="sng">
            <a:solidFill>
              <a:schemeClr val="accent1"/>
            </a:solidFill>
            <a:prstDash val="solid"/>
            <a:miter lim="800000"/>
            <a:headEnd type="none" w="sm" len="sm"/>
            <a:tailEnd type="triangle" w="med" len="med"/>
          </a:ln>
        </p:spPr>
      </p:cxnSp>
      <p:sp>
        <p:nvSpPr>
          <p:cNvPr id="418" name="Google Shape;418;p21"/>
          <p:cNvSpPr/>
          <p:nvPr/>
        </p:nvSpPr>
        <p:spPr>
          <a:xfrm>
            <a:off x="4588467" y="5032336"/>
            <a:ext cx="4376057" cy="1637909"/>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debería obtenerse</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8 15 20 22 25 27 35 55 74</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  </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Una vez más</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8 15 20 22 25 27 35 55 74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xEl>
                                              <p:pRg st="0" end="0"/>
                                            </p:txEl>
                                          </p:spTgt>
                                        </p:tgtEl>
                                        <p:attrNameLst>
                                          <p:attrName>style.visibility</p:attrName>
                                        </p:attrNameLst>
                                      </p:cBhvr>
                                      <p:to>
                                        <p:strVal val="visible"/>
                                      </p:to>
                                    </p:set>
                                    <p:animEffect transition="in" filter="fade">
                                      <p:cBhvr>
                                        <p:cTn id="7" dur="500"/>
                                        <p:tgtEl>
                                          <p:spTgt spid="4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8">
                                            <p:txEl>
                                              <p:pRg st="1" end="1"/>
                                            </p:txEl>
                                          </p:spTgt>
                                        </p:tgtEl>
                                        <p:attrNameLst>
                                          <p:attrName>style.visibility</p:attrName>
                                        </p:attrNameLst>
                                      </p:cBhvr>
                                      <p:to>
                                        <p:strVal val="visible"/>
                                      </p:to>
                                    </p:set>
                                    <p:animEffect transition="in" filter="fade">
                                      <p:cBhvr>
                                        <p:cTn id="12" dur="500"/>
                                        <p:tgtEl>
                                          <p:spTgt spid="4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8">
                                            <p:txEl>
                                              <p:pRg st="2" end="2"/>
                                            </p:txEl>
                                          </p:spTgt>
                                        </p:tgtEl>
                                        <p:attrNameLst>
                                          <p:attrName>style.visibility</p:attrName>
                                        </p:attrNameLst>
                                      </p:cBhvr>
                                      <p:to>
                                        <p:strVal val="visible"/>
                                      </p:to>
                                    </p:set>
                                    <p:animEffect transition="in" filter="fade">
                                      <p:cBhvr>
                                        <p:cTn id="17" dur="500"/>
                                        <p:tgtEl>
                                          <p:spTgt spid="4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18">
                                            <p:txEl>
                                              <p:pRg st="3" end="3"/>
                                            </p:txEl>
                                          </p:spTgt>
                                        </p:tgtEl>
                                        <p:attrNameLst>
                                          <p:attrName>style.visibility</p:attrName>
                                        </p:attrNameLst>
                                      </p:cBhvr>
                                      <p:to>
                                        <p:strVal val="visible"/>
                                      </p:to>
                                    </p:set>
                                    <p:animEffect transition="in" filter="fade">
                                      <p:cBhvr>
                                        <p:cTn id="22" dur="500"/>
                                        <p:tgtEl>
                                          <p:spTgt spid="4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8">
                                            <p:txEl>
                                              <p:pRg st="4" end="4"/>
                                            </p:txEl>
                                          </p:spTgt>
                                        </p:tgtEl>
                                        <p:attrNameLst>
                                          <p:attrName>style.visibility</p:attrName>
                                        </p:attrNameLst>
                                      </p:cBhvr>
                                      <p:to>
                                        <p:strVal val="visible"/>
                                      </p:to>
                                    </p:set>
                                    <p:animEffect transition="in" filter="fade">
                                      <p:cBhvr>
                                        <p:cTn id="27" dur="500"/>
                                        <p:tgtEl>
                                          <p:spTgt spid="4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2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424" name="Google Shape;424;p2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274320" lvl="0" indent="-117475" algn="l" rtl="0">
              <a:spcBef>
                <a:spcPts val="0"/>
              </a:spcBef>
              <a:spcAft>
                <a:spcPts val="0"/>
              </a:spcAft>
              <a:buSzPts val="2470"/>
              <a:buNone/>
            </a:pPr>
            <a:endParaRPr/>
          </a:p>
        </p:txBody>
      </p:sp>
      <p:sp>
        <p:nvSpPr>
          <p:cNvPr id="425" name="Google Shape;425;p2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255</a:t>
            </a:fld>
            <a:endParaRPr/>
          </a:p>
        </p:txBody>
      </p:sp>
      <p:pic>
        <p:nvPicPr>
          <p:cNvPr id="426" name="Google Shape;426;p22"/>
          <p:cNvPicPr preferRelativeResize="0"/>
          <p:nvPr/>
        </p:nvPicPr>
        <p:blipFill rotWithShape="1">
          <a:blip r:embed="rId3">
            <a:alphaModFix/>
          </a:blip>
          <a:srcRect/>
          <a:stretch/>
        </p:blipFill>
        <p:spPr>
          <a:xfrm>
            <a:off x="261257" y="2941457"/>
            <a:ext cx="5257800" cy="2638425"/>
          </a:xfrm>
          <a:prstGeom prst="rect">
            <a:avLst/>
          </a:prstGeom>
          <a:noFill/>
          <a:ln>
            <a:noFill/>
          </a:ln>
        </p:spPr>
      </p:pic>
      <p:pic>
        <p:nvPicPr>
          <p:cNvPr id="427" name="Google Shape;427;p22"/>
          <p:cNvPicPr preferRelativeResize="0"/>
          <p:nvPr/>
        </p:nvPicPr>
        <p:blipFill rotWithShape="1">
          <a:blip r:embed="rId4">
            <a:alphaModFix/>
          </a:blip>
          <a:srcRect/>
          <a:stretch/>
        </p:blipFill>
        <p:spPr>
          <a:xfrm>
            <a:off x="4248150" y="2225040"/>
            <a:ext cx="4895850" cy="3810000"/>
          </a:xfrm>
          <a:prstGeom prst="rect">
            <a:avLst/>
          </a:prstGeom>
          <a:noFill/>
          <a:ln>
            <a:noFill/>
          </a:ln>
        </p:spPr>
      </p:pic>
      <p:sp>
        <p:nvSpPr>
          <p:cNvPr id="428" name="Google Shape;428;p22"/>
          <p:cNvSpPr/>
          <p:nvPr/>
        </p:nvSpPr>
        <p:spPr>
          <a:xfrm>
            <a:off x="0" y="3762103"/>
            <a:ext cx="9143999" cy="209005"/>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429" name="Google Shape;429;p22"/>
          <p:cNvSpPr/>
          <p:nvPr/>
        </p:nvSpPr>
        <p:spPr>
          <a:xfrm>
            <a:off x="-1" y="3982243"/>
            <a:ext cx="9143999" cy="2314056"/>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430" name="Google Shape;430;p22"/>
          <p:cNvSpPr/>
          <p:nvPr/>
        </p:nvSpPr>
        <p:spPr>
          <a:xfrm>
            <a:off x="-2" y="2338252"/>
            <a:ext cx="9143999" cy="1423852"/>
          </a:xfrm>
          <a:prstGeom prst="rect">
            <a:avLst/>
          </a:prstGeom>
          <a:no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
                                        </p:tgtEl>
                                        <p:attrNameLst>
                                          <p:attrName>style.visibility</p:attrName>
                                        </p:attrNameLst>
                                      </p:cBhvr>
                                      <p:to>
                                        <p:strVal val="visible"/>
                                      </p:to>
                                    </p:set>
                                    <p:animEffect transition="in" filter="fade">
                                      <p:cBhvr>
                                        <p:cTn id="7" dur="500"/>
                                        <p:tgtEl>
                                          <p:spTgt spid="4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9"/>
                                        </p:tgtEl>
                                        <p:attrNameLst>
                                          <p:attrName>style.visibility</p:attrName>
                                        </p:attrNameLst>
                                      </p:cBhvr>
                                      <p:to>
                                        <p:strVal val="visible"/>
                                      </p:to>
                                    </p:set>
                                    <p:animEffect transition="in" filter="fade">
                                      <p:cBhvr>
                                        <p:cTn id="12" dur="500"/>
                                        <p:tgtEl>
                                          <p:spTgt spid="4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0"/>
                                        </p:tgtEl>
                                        <p:attrNameLst>
                                          <p:attrName>style.visibility</p:attrName>
                                        </p:attrNameLst>
                                      </p:cBhvr>
                                      <p:to>
                                        <p:strVal val="visible"/>
                                      </p:to>
                                    </p:set>
                                    <p:animEffect transition="in" filter="fade">
                                      <p:cBhvr>
                                        <p:cTn id="17" dur="5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23"/>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5C – Ejer 7.3</a:t>
            </a:r>
            <a:endParaRPr/>
          </a:p>
        </p:txBody>
      </p:sp>
      <p:sp>
        <p:nvSpPr>
          <p:cNvPr id="436" name="Google Shape;436;p23"/>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437" name="Google Shape;437;p23"/>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just" rtl="0">
              <a:spcBef>
                <a:spcPts val="0"/>
              </a:spcBef>
              <a:spcAft>
                <a:spcPts val="0"/>
              </a:spcAft>
              <a:buSzPts val="1800"/>
              <a:buNone/>
            </a:pPr>
            <a:r>
              <a:rPr lang="en-US" sz="2000">
                <a:solidFill>
                  <a:schemeClr val="dk1"/>
                </a:solidFill>
              </a:rPr>
              <a:t>Dejar que el usuario elija el iterador que desea, tantas veces lo quiera</a:t>
            </a:r>
            <a:endParaRPr sz="2000">
              <a:solidFill>
                <a:schemeClr val="dk1"/>
              </a:solidFill>
            </a:endParaRPr>
          </a:p>
        </p:txBody>
      </p:sp>
      <p:sp>
        <p:nvSpPr>
          <p:cNvPr id="438" name="Google Shape;438;p23"/>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256</a:t>
            </a:fld>
            <a:endParaRPr sz="1000" b="0" i="0" u="none" strike="noStrike" cap="none">
              <a:solidFill>
                <a:srgbClr val="FFFFFF"/>
              </a:solidFill>
              <a:latin typeface="Roboto"/>
              <a:ea typeface="Roboto"/>
              <a:cs typeface="Roboto"/>
              <a:sym typeface="Roboto"/>
            </a:endParaRPr>
          </a:p>
        </p:txBody>
      </p:sp>
      <p:pic>
        <p:nvPicPr>
          <p:cNvPr id="439" name="Google Shape;439;p23"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45" name="Google Shape;445;p2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lnSpcReduction="10000"/>
          </a:bodyPr>
          <a:lstStyle/>
          <a:p>
            <a:pPr marL="0" lvl="0" indent="0" algn="just" rtl="0">
              <a:spcBef>
                <a:spcPts val="0"/>
              </a:spcBef>
              <a:spcAft>
                <a:spcPts val="0"/>
              </a:spcAft>
              <a:buSzPts val="2470"/>
              <a:buNone/>
            </a:pPr>
            <a:r>
              <a:rPr lang="en-US"/>
              <a:t>	El problema es que no se puede cambiar el método </a:t>
            </a:r>
            <a:r>
              <a:rPr lang="en-US">
                <a:latin typeface="Consolas"/>
                <a:ea typeface="Consolas"/>
                <a:cs typeface="Consolas"/>
                <a:sym typeface="Consolas"/>
              </a:rPr>
              <a:t>iterator()</a:t>
            </a:r>
            <a:r>
              <a:rPr lang="en-US"/>
              <a:t> parametrizandolo por la forma en que se lo quiere recorrer. </a:t>
            </a:r>
            <a:endParaRPr/>
          </a:p>
          <a:p>
            <a:pPr marL="0" lvl="0" indent="0" algn="just" rtl="0">
              <a:spcBef>
                <a:spcPts val="520"/>
              </a:spcBef>
              <a:spcAft>
                <a:spcPts val="0"/>
              </a:spcAft>
              <a:buSzPts val="2470"/>
              <a:buNone/>
            </a:pPr>
            <a:endParaRPr/>
          </a:p>
          <a:p>
            <a:pPr marL="0" lvl="0" indent="0" algn="l" rtl="0">
              <a:spcBef>
                <a:spcPts val="520"/>
              </a:spcBef>
              <a:spcAft>
                <a:spcPts val="0"/>
              </a:spcAft>
              <a:buSzPts val="2470"/>
              <a:buNone/>
            </a:pPr>
            <a:r>
              <a:rPr lang="en-US">
                <a:latin typeface="Consolas"/>
                <a:ea typeface="Consolas"/>
                <a:cs typeface="Consolas"/>
                <a:sym typeface="Consolas"/>
              </a:rPr>
              <a:t>@Override</a:t>
            </a:r>
            <a:endParaRPr>
              <a:latin typeface="Consolas"/>
              <a:ea typeface="Consolas"/>
              <a:cs typeface="Consolas"/>
              <a:sym typeface="Consolas"/>
            </a:endParaRPr>
          </a:p>
          <a:p>
            <a:pPr marL="0" lvl="0" indent="0" algn="l" rtl="0">
              <a:spcBef>
                <a:spcPts val="520"/>
              </a:spcBef>
              <a:spcAft>
                <a:spcPts val="0"/>
              </a:spcAft>
              <a:buSzPts val="2470"/>
              <a:buNone/>
            </a:pPr>
            <a:r>
              <a:rPr lang="en-US" b="1">
                <a:latin typeface="Consolas"/>
                <a:ea typeface="Consolas"/>
                <a:cs typeface="Consolas"/>
                <a:sym typeface="Consolas"/>
              </a:rPr>
              <a:t>public Iterator&lt;T&gt; </a:t>
            </a:r>
            <a:r>
              <a:rPr lang="en-US" b="1">
                <a:solidFill>
                  <a:srgbClr val="FF0000"/>
                </a:solidFill>
                <a:latin typeface="Consolas"/>
                <a:ea typeface="Consolas"/>
                <a:cs typeface="Consolas"/>
                <a:sym typeface="Consolas"/>
              </a:rPr>
              <a:t>iterator( ?? ) </a:t>
            </a:r>
            <a:r>
              <a:rPr lang="en-US" b="1">
                <a:latin typeface="Consolas"/>
                <a:ea typeface="Consolas"/>
                <a:cs typeface="Consolas"/>
                <a:sym typeface="Consolas"/>
              </a:rPr>
              <a:t>{</a:t>
            </a:r>
            <a:endParaRPr/>
          </a:p>
          <a:p>
            <a:pPr marL="0" lvl="0" indent="0" algn="l" rtl="0">
              <a:spcBef>
                <a:spcPts val="520"/>
              </a:spcBef>
              <a:spcAft>
                <a:spcPts val="0"/>
              </a:spcAft>
              <a:buSzPts val="2470"/>
              <a:buNone/>
            </a:pPr>
            <a:r>
              <a:rPr lang="en-US" b="1">
                <a:latin typeface="Consolas"/>
                <a:ea typeface="Consolas"/>
                <a:cs typeface="Consolas"/>
                <a:sym typeface="Consolas"/>
              </a:rPr>
              <a:t>  …</a:t>
            </a:r>
            <a:endParaRPr/>
          </a:p>
          <a:p>
            <a:pPr marL="0" lvl="0" indent="0" algn="l" rtl="0">
              <a:spcBef>
                <a:spcPts val="520"/>
              </a:spcBef>
              <a:spcAft>
                <a:spcPts val="0"/>
              </a:spcAft>
              <a:buSzPts val="2470"/>
              <a:buNone/>
            </a:pPr>
            <a:r>
              <a:rPr lang="en-US">
                <a:latin typeface="Consolas"/>
                <a:ea typeface="Consolas"/>
                <a:cs typeface="Consolas"/>
                <a:sym typeface="Consolas"/>
              </a:rPr>
              <a:t>}</a:t>
            </a:r>
            <a:endParaRPr>
              <a:latin typeface="Consolas"/>
              <a:ea typeface="Consolas"/>
              <a:cs typeface="Consolas"/>
              <a:sym typeface="Consolas"/>
            </a:endParaRPr>
          </a:p>
          <a:p>
            <a:pPr marL="0" lvl="0" indent="0" algn="l" rtl="0">
              <a:spcBef>
                <a:spcPts val="520"/>
              </a:spcBef>
              <a:spcAft>
                <a:spcPts val="0"/>
              </a:spcAft>
              <a:buSzPts val="2470"/>
              <a:buNone/>
            </a:pPr>
            <a:endParaRPr/>
          </a:p>
          <a:p>
            <a:pPr marL="0" lvl="0" indent="0" algn="l" rtl="0">
              <a:spcBef>
                <a:spcPts val="520"/>
              </a:spcBef>
              <a:spcAft>
                <a:spcPts val="0"/>
              </a:spcAft>
              <a:buSzPts val="2470"/>
              <a:buNone/>
            </a:pPr>
            <a:r>
              <a:rPr lang="en-US"/>
              <a:t>	</a:t>
            </a:r>
            <a:endParaRPr/>
          </a:p>
        </p:txBody>
      </p:sp>
      <p:sp>
        <p:nvSpPr>
          <p:cNvPr id="446" name="Google Shape;446;p2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2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BST</a:t>
            </a:r>
            <a:endParaRPr/>
          </a:p>
        </p:txBody>
      </p:sp>
      <p:sp>
        <p:nvSpPr>
          <p:cNvPr id="452" name="Google Shape;452;p2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dirty="0" err="1"/>
              <a:t>Posible</a:t>
            </a:r>
            <a:r>
              <a:rPr lang="en-US" dirty="0"/>
              <a:t> </a:t>
            </a:r>
            <a:r>
              <a:rPr lang="en-US" dirty="0" err="1"/>
              <a:t>solución</a:t>
            </a:r>
            <a:r>
              <a:rPr lang="en-US" dirty="0"/>
              <a:t>:</a:t>
            </a:r>
            <a:endParaRPr dirty="0"/>
          </a:p>
          <a:p>
            <a:pPr marL="0" lvl="0" indent="0" algn="l" rtl="0">
              <a:spcBef>
                <a:spcPts val="520"/>
              </a:spcBef>
              <a:spcAft>
                <a:spcPts val="0"/>
              </a:spcAft>
              <a:buSzPts val="2470"/>
              <a:buNone/>
            </a:pPr>
            <a:endParaRPr dirty="0"/>
          </a:p>
          <a:p>
            <a:pPr marL="0" lvl="0" indent="0" algn="just" rtl="0">
              <a:spcBef>
                <a:spcPts val="520"/>
              </a:spcBef>
              <a:spcAft>
                <a:spcPts val="0"/>
              </a:spcAft>
              <a:buSzPts val="2470"/>
              <a:buNone/>
            </a:pPr>
            <a:r>
              <a:rPr lang="en-US" dirty="0" err="1"/>
              <a:t>Agregar</a:t>
            </a:r>
            <a:r>
              <a:rPr lang="en-US" dirty="0"/>
              <a:t> un </a:t>
            </a:r>
            <a:r>
              <a:rPr lang="en-US" dirty="0" err="1"/>
              <a:t>método</a:t>
            </a:r>
            <a:r>
              <a:rPr lang="en-US" dirty="0"/>
              <a:t> que hay que </a:t>
            </a:r>
            <a:r>
              <a:rPr lang="en-US" dirty="0" err="1"/>
              <a:t>invocar</a:t>
            </a:r>
            <a:r>
              <a:rPr lang="en-US" dirty="0"/>
              <a:t> “antes” de </a:t>
            </a:r>
            <a:r>
              <a:rPr lang="en-US" dirty="0" err="1"/>
              <a:t>tomar</a:t>
            </a:r>
            <a:r>
              <a:rPr lang="en-US" dirty="0"/>
              <a:t> el </a:t>
            </a:r>
            <a:r>
              <a:rPr lang="en-US" dirty="0" err="1"/>
              <a:t>iterador</a:t>
            </a:r>
            <a:r>
              <a:rPr lang="en-US" dirty="0"/>
              <a:t> que </a:t>
            </a:r>
            <a:r>
              <a:rPr lang="en-US" dirty="0" err="1"/>
              <a:t>indique</a:t>
            </a:r>
            <a:r>
              <a:rPr lang="en-US" dirty="0"/>
              <a:t> de </a:t>
            </a:r>
            <a:r>
              <a:rPr lang="en-US" dirty="0" err="1"/>
              <a:t>qué</a:t>
            </a:r>
            <a:r>
              <a:rPr lang="en-US" dirty="0"/>
              <a:t> </a:t>
            </a:r>
            <a:r>
              <a:rPr lang="en-US" dirty="0" err="1"/>
              <a:t>manera</a:t>
            </a:r>
            <a:r>
              <a:rPr lang="en-US" dirty="0"/>
              <a:t> se lo </a:t>
            </a:r>
            <a:r>
              <a:rPr lang="en-US" dirty="0" err="1"/>
              <a:t>quiere</a:t>
            </a:r>
            <a:r>
              <a:rPr lang="en-US" dirty="0"/>
              <a:t> </a:t>
            </a:r>
            <a:r>
              <a:rPr lang="en-US" dirty="0" err="1"/>
              <a:t>recorrer</a:t>
            </a:r>
            <a:r>
              <a:rPr lang="en-US" dirty="0"/>
              <a:t>. El default, de no </a:t>
            </a:r>
            <a:r>
              <a:rPr lang="en-US" dirty="0" err="1"/>
              <a:t>invocarse</a:t>
            </a:r>
            <a:r>
              <a:rPr lang="en-US" dirty="0"/>
              <a:t>, es </a:t>
            </a:r>
            <a:r>
              <a:rPr lang="en-US" dirty="0" err="1"/>
              <a:t>iteración</a:t>
            </a:r>
            <a:r>
              <a:rPr lang="en-US" dirty="0"/>
              <a:t> </a:t>
            </a:r>
            <a:r>
              <a:rPr lang="en-US" dirty="0" err="1"/>
              <a:t>byLevels</a:t>
            </a:r>
            <a:r>
              <a:rPr lang="en-US" dirty="0"/>
              <a:t>.</a:t>
            </a:r>
            <a:endParaRPr dirty="0"/>
          </a:p>
          <a:p>
            <a:pPr marL="0" lvl="0" indent="0" algn="just" rtl="0">
              <a:spcBef>
                <a:spcPts val="520"/>
              </a:spcBef>
              <a:spcAft>
                <a:spcPts val="0"/>
              </a:spcAft>
              <a:buSzPts val="2470"/>
              <a:buNone/>
            </a:pPr>
            <a:r>
              <a:rPr lang="en-US" dirty="0" err="1"/>
              <a:t>Chequearlo</a:t>
            </a:r>
            <a:r>
              <a:rPr lang="en-US" dirty="0"/>
              <a:t> con </a:t>
            </a:r>
            <a:r>
              <a:rPr lang="en-US" dirty="0" err="1"/>
              <a:t>múltiples</a:t>
            </a:r>
            <a:r>
              <a:rPr lang="en-US" dirty="0"/>
              <a:t> </a:t>
            </a:r>
            <a:r>
              <a:rPr lang="en-US" dirty="0" err="1"/>
              <a:t>invocaciones</a:t>
            </a:r>
            <a:r>
              <a:rPr lang="en-US" dirty="0"/>
              <a:t> de </a:t>
            </a:r>
            <a:r>
              <a:rPr lang="en-US" dirty="0" err="1"/>
              <a:t>formas</a:t>
            </a:r>
            <a:r>
              <a:rPr lang="en-US" dirty="0"/>
              <a:t> de </a:t>
            </a:r>
            <a:r>
              <a:rPr lang="en-US" dirty="0" err="1"/>
              <a:t>recorrido</a:t>
            </a:r>
            <a:r>
              <a:rPr lang="en-US" dirty="0"/>
              <a:t>!!!</a:t>
            </a:r>
            <a:endParaRPr dirty="0"/>
          </a:p>
          <a:p>
            <a:pPr marL="0" lvl="0" indent="0" algn="just" rtl="0">
              <a:spcBef>
                <a:spcPts val="520"/>
              </a:spcBef>
              <a:spcAft>
                <a:spcPts val="0"/>
              </a:spcAft>
              <a:buSzPts val="2470"/>
              <a:buNone/>
            </a:pPr>
            <a:r>
              <a:rPr lang="en-US" dirty="0" err="1"/>
              <a:t>Básicamente</a:t>
            </a:r>
            <a:r>
              <a:rPr lang="en-US" dirty="0"/>
              <a:t>:</a:t>
            </a:r>
            <a:endParaRPr dirty="0"/>
          </a:p>
        </p:txBody>
      </p:sp>
      <p:sp>
        <p:nvSpPr>
          <p:cNvPr id="453" name="Google Shape;453;p2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2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459" name="Google Shape;459;p2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Sacar comentario en la interface…</a:t>
            </a:r>
            <a:endParaRPr/>
          </a:p>
          <a:p>
            <a:pPr marL="0" lvl="0" indent="0" algn="l" rtl="0">
              <a:spcBef>
                <a:spcPts val="520"/>
              </a:spcBef>
              <a:spcAft>
                <a:spcPts val="0"/>
              </a:spcAft>
              <a:buSzPts val="2470"/>
              <a:buNone/>
            </a:pPr>
            <a:endParaRPr/>
          </a:p>
          <a:p>
            <a:pPr marL="0" lvl="0" indent="0" algn="l" rtl="0">
              <a:spcBef>
                <a:spcPts val="320"/>
              </a:spcBef>
              <a:spcAft>
                <a:spcPts val="0"/>
              </a:spcAft>
              <a:buSzPts val="1520"/>
              <a:buNone/>
            </a:pPr>
            <a:r>
              <a:rPr lang="en-US" sz="1600" b="1">
                <a:latin typeface="Consolas"/>
                <a:ea typeface="Consolas"/>
                <a:cs typeface="Consolas"/>
                <a:sym typeface="Consolas"/>
              </a:rPr>
              <a:t>public interface BSTreeInterface&lt;T extends Comparable&lt;? super T&gt;&gt; ...{</a:t>
            </a:r>
            <a:endParaRPr sz="1600" b="1">
              <a:latin typeface="Consolas"/>
              <a:ea typeface="Consolas"/>
              <a:cs typeface="Consolas"/>
              <a:sym typeface="Consolas"/>
            </a:endParaRPr>
          </a:p>
          <a:p>
            <a:pPr marL="0" lvl="0" indent="0" algn="l" rtl="0">
              <a:spcBef>
                <a:spcPts val="320"/>
              </a:spcBef>
              <a:spcAft>
                <a:spcPts val="0"/>
              </a:spcAft>
              <a:buSzPts val="1520"/>
              <a:buNone/>
            </a:pPr>
            <a:endParaRPr sz="1600">
              <a:latin typeface="Consolas"/>
              <a:ea typeface="Consolas"/>
              <a:cs typeface="Consolas"/>
              <a:sym typeface="Consolas"/>
            </a:endParaRPr>
          </a:p>
          <a:p>
            <a:pPr marL="0" lvl="0" indent="0" algn="l" rtl="0">
              <a:spcBef>
                <a:spcPts val="320"/>
              </a:spcBef>
              <a:spcAft>
                <a:spcPts val="0"/>
              </a:spcAft>
              <a:buSzPts val="1520"/>
              <a:buNone/>
            </a:pPr>
            <a:r>
              <a:rPr lang="en-US" sz="1600" b="1">
                <a:solidFill>
                  <a:schemeClr val="accent1"/>
                </a:solidFill>
                <a:latin typeface="Consolas"/>
                <a:ea typeface="Consolas"/>
                <a:cs typeface="Consolas"/>
                <a:sym typeface="Consolas"/>
              </a:rPr>
              <a:t>  enum Traversal { </a:t>
            </a:r>
            <a:r>
              <a:rPr lang="en-US" sz="1600" b="1" i="1">
                <a:solidFill>
                  <a:schemeClr val="accent1"/>
                </a:solidFill>
                <a:latin typeface="Consolas"/>
                <a:ea typeface="Consolas"/>
                <a:cs typeface="Consolas"/>
                <a:sym typeface="Consolas"/>
              </a:rPr>
              <a:t>BYLEVELS, INORDER</a:t>
            </a:r>
            <a:r>
              <a:rPr lang="en-US" sz="1600" b="1">
                <a:solidFill>
                  <a:schemeClr val="accent1"/>
                </a:solidFill>
                <a:latin typeface="Consolas"/>
                <a:ea typeface="Consolas"/>
                <a:cs typeface="Consolas"/>
                <a:sym typeface="Consolas"/>
              </a:rPr>
              <a:t>}</a:t>
            </a:r>
            <a:endParaRPr sz="1600" b="1">
              <a:solidFill>
                <a:schemeClr val="accent1"/>
              </a:solidFill>
              <a:latin typeface="Consolas"/>
              <a:ea typeface="Consolas"/>
              <a:cs typeface="Consolas"/>
              <a:sym typeface="Consolas"/>
            </a:endParaRPr>
          </a:p>
          <a:p>
            <a:pPr marL="0" lvl="0" indent="0" algn="l" rtl="0">
              <a:spcBef>
                <a:spcPts val="320"/>
              </a:spcBef>
              <a:spcAft>
                <a:spcPts val="0"/>
              </a:spcAft>
              <a:buSzPts val="1520"/>
              <a:buNone/>
            </a:pPr>
            <a:endParaRPr sz="1600">
              <a:solidFill>
                <a:schemeClr val="accent1"/>
              </a:solidFill>
              <a:latin typeface="Consolas"/>
              <a:ea typeface="Consolas"/>
              <a:cs typeface="Consolas"/>
              <a:sym typeface="Consolas"/>
            </a:endParaRPr>
          </a:p>
          <a:p>
            <a:pPr marL="0" lvl="0" indent="0" algn="l" rtl="0">
              <a:spcBef>
                <a:spcPts val="320"/>
              </a:spcBef>
              <a:spcAft>
                <a:spcPts val="0"/>
              </a:spcAft>
              <a:buSzPts val="1520"/>
              <a:buNone/>
            </a:pPr>
            <a:r>
              <a:rPr lang="en-US" sz="1600" b="1">
                <a:solidFill>
                  <a:schemeClr val="accent1"/>
                </a:solidFill>
                <a:latin typeface="Consolas"/>
                <a:ea typeface="Consolas"/>
                <a:cs typeface="Consolas"/>
                <a:sym typeface="Consolas"/>
              </a:rPr>
              <a:t>  void setTraversal(Traversal traversal);</a:t>
            </a:r>
            <a:endParaRPr/>
          </a:p>
          <a:p>
            <a:pPr marL="0" lvl="0" indent="0" algn="l" rtl="0">
              <a:spcBef>
                <a:spcPts val="320"/>
              </a:spcBef>
              <a:spcAft>
                <a:spcPts val="0"/>
              </a:spcAft>
              <a:buSzPts val="1520"/>
              <a:buNone/>
            </a:pPr>
            <a:endParaRPr sz="1600" b="1">
              <a:latin typeface="Consolas"/>
              <a:ea typeface="Consolas"/>
              <a:cs typeface="Consolas"/>
              <a:sym typeface="Consolas"/>
            </a:endParaRPr>
          </a:p>
          <a:p>
            <a:pPr marL="0" lvl="0" indent="0" algn="l" rtl="0">
              <a:spcBef>
                <a:spcPts val="320"/>
              </a:spcBef>
              <a:spcAft>
                <a:spcPts val="0"/>
              </a:spcAft>
              <a:buSzPts val="1520"/>
              <a:buNone/>
            </a:pPr>
            <a:r>
              <a:rPr lang="en-US" sz="1600" b="1">
                <a:latin typeface="Consolas"/>
                <a:ea typeface="Consolas"/>
                <a:cs typeface="Consolas"/>
                <a:sym typeface="Consolas"/>
              </a:rPr>
              <a:t>  …</a:t>
            </a:r>
            <a:endParaRPr/>
          </a:p>
          <a:p>
            <a:pPr marL="0" lvl="0" indent="0" algn="l" rtl="0">
              <a:spcBef>
                <a:spcPts val="320"/>
              </a:spcBef>
              <a:spcAft>
                <a:spcPts val="0"/>
              </a:spcAft>
              <a:buSzPts val="1520"/>
              <a:buNone/>
            </a:pPr>
            <a:endParaRPr sz="1600" b="1">
              <a:latin typeface="Consolas"/>
              <a:ea typeface="Consolas"/>
              <a:cs typeface="Consolas"/>
              <a:sym typeface="Consolas"/>
            </a:endParaRPr>
          </a:p>
          <a:p>
            <a:pPr marL="0" lvl="0" indent="0" algn="l" rtl="0">
              <a:spcBef>
                <a:spcPts val="320"/>
              </a:spcBef>
              <a:spcAft>
                <a:spcPts val="0"/>
              </a:spcAft>
              <a:buSzPts val="1520"/>
              <a:buNone/>
            </a:pPr>
            <a:r>
              <a:rPr lang="en-US" sz="1600" b="1">
                <a:latin typeface="Consolas"/>
                <a:ea typeface="Consolas"/>
                <a:cs typeface="Consolas"/>
                <a:sym typeface="Consolas"/>
              </a:rPr>
              <a:t>}</a:t>
            </a:r>
            <a:endParaRPr sz="1800">
              <a:latin typeface="Consolas"/>
              <a:ea typeface="Consolas"/>
              <a:cs typeface="Consolas"/>
              <a:sym typeface="Consolas"/>
            </a:endParaRPr>
          </a:p>
        </p:txBody>
      </p:sp>
      <p:sp>
        <p:nvSpPr>
          <p:cNvPr id="460" name="Google Shape;460;p2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259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err="1"/>
              <a:t>Ejercicio</a:t>
            </a:r>
            <a:endParaRPr lang="en-US" b="1" dirty="0"/>
          </a:p>
          <a:p>
            <a:pPr marL="0" indent="0" algn="just">
              <a:buNone/>
            </a:pPr>
            <a:endParaRPr lang="en-US" dirty="0"/>
          </a:p>
          <a:p>
            <a:pPr marL="0" indent="0" algn="just">
              <a:buNone/>
            </a:pPr>
            <a:r>
              <a:rPr lang="en-US" dirty="0"/>
              <a:t>	</a:t>
            </a:r>
            <a:r>
              <a:rPr lang="en-US" dirty="0" err="1"/>
              <a:t>Queremos</a:t>
            </a:r>
            <a:r>
              <a:rPr lang="en-US" dirty="0"/>
              <a:t> que se </a:t>
            </a:r>
            <a:r>
              <a:rPr lang="en-US" dirty="0" err="1"/>
              <a:t>construya</a:t>
            </a:r>
            <a:r>
              <a:rPr lang="en-US" dirty="0"/>
              <a:t> el </a:t>
            </a:r>
            <a:r>
              <a:rPr lang="en-US" dirty="0" err="1"/>
              <a:t>árbol</a:t>
            </a:r>
            <a:r>
              <a:rPr lang="en-US" dirty="0"/>
              <a:t> de </a:t>
            </a:r>
            <a:r>
              <a:rPr lang="en-US" dirty="0" err="1"/>
              <a:t>expresiones</a:t>
            </a:r>
            <a:r>
              <a:rPr lang="en-US" dirty="0"/>
              <a:t>. </a:t>
            </a:r>
          </a:p>
          <a:p>
            <a:pPr marL="0" indent="0" algn="just">
              <a:buNone/>
            </a:pPr>
            <a:r>
              <a:rPr lang="en-US" dirty="0" err="1"/>
              <a:t>myExp</a:t>
            </a:r>
            <a:r>
              <a:rPr lang="en-US" dirty="0"/>
              <a:t>= new </a:t>
            </a:r>
            <a:r>
              <a:rPr lang="en-US" dirty="0" err="1"/>
              <a:t>ExpTree</a:t>
            </a:r>
            <a:r>
              <a:rPr lang="en-US" dirty="0"/>
              <a:t>("( ( 2 + 3.5 ) * -10 )\n");</a:t>
            </a:r>
          </a:p>
          <a:p>
            <a:pPr marL="0" indent="0" algn="just">
              <a:buNone/>
            </a:pPr>
            <a:endParaRPr lang="en-US" dirty="0"/>
          </a:p>
          <a:p>
            <a:pPr marL="0" indent="0" algn="just">
              <a:buNone/>
            </a:pPr>
            <a:r>
              <a:rPr lang="en-US" dirty="0"/>
              <a:t>O que lance exception </a:t>
            </a:r>
            <a:r>
              <a:rPr lang="en-US" dirty="0" err="1"/>
              <a:t>si</a:t>
            </a:r>
            <a:r>
              <a:rPr lang="en-US" dirty="0"/>
              <a:t> no </a:t>
            </a:r>
            <a:r>
              <a:rPr lang="en-US" dirty="0" err="1"/>
              <a:t>es</a:t>
            </a:r>
            <a:r>
              <a:rPr lang="en-US" dirty="0"/>
              <a:t> </a:t>
            </a:r>
            <a:r>
              <a:rPr lang="en-US" dirty="0" err="1"/>
              <a:t>correcta</a:t>
            </a:r>
            <a:r>
              <a:rPr lang="en-US" dirty="0"/>
              <a:t> la </a:t>
            </a:r>
            <a:r>
              <a:rPr lang="en-US" dirty="0" err="1"/>
              <a:t>expresión</a:t>
            </a:r>
            <a:r>
              <a:rPr lang="en-US" dirty="0"/>
              <a:t> </a:t>
            </a:r>
            <a:r>
              <a:rPr lang="en-US" dirty="0" err="1"/>
              <a:t>infija</a:t>
            </a:r>
            <a:r>
              <a:rPr lang="en-US" dirty="0"/>
              <a:t>.</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26</a:t>
            </a:fld>
            <a:endParaRPr lang="en-US"/>
          </a:p>
        </p:txBody>
      </p:sp>
    </p:spTree>
    <p:extLst>
      <p:ext uri="{BB962C8B-B14F-4D97-AF65-F5344CB8AC3E}">
        <p14:creationId xmlns:p14="http://schemas.microsoft.com/office/powerpoint/2010/main" val="2280465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Caso de uso A</a:t>
            </a:r>
            <a:endParaRPr/>
          </a:p>
        </p:txBody>
      </p:sp>
      <p:sp>
        <p:nvSpPr>
          <p:cNvPr id="466" name="Google Shape;466;p2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25000" lnSpcReduction="20000"/>
          </a:bodyPr>
          <a:lstStyle/>
          <a:p>
            <a:pPr marL="0" lvl="0" indent="0" algn="l" rtl="0">
              <a:spcBef>
                <a:spcPts val="0"/>
              </a:spcBef>
              <a:spcAft>
                <a:spcPts val="0"/>
              </a:spcAft>
              <a:buSzPct val="95000"/>
              <a:buNone/>
            </a:pPr>
            <a:r>
              <a:rPr lang="en-US" sz="4900" b="1"/>
              <a:t>public static void main(String[] args) {</a:t>
            </a:r>
            <a:endParaRPr/>
          </a:p>
          <a:p>
            <a:pPr marL="0" lvl="0" indent="0" algn="l" rtl="0">
              <a:spcBef>
                <a:spcPts val="245"/>
              </a:spcBef>
              <a:spcAft>
                <a:spcPts val="0"/>
              </a:spcAft>
              <a:buSzPct val="95000"/>
              <a:buNone/>
            </a:pPr>
            <a:r>
              <a:rPr lang="en-US" sz="4900"/>
              <a:t>BST&lt;Integer&gt;  myTree= </a:t>
            </a:r>
            <a:r>
              <a:rPr lang="en-US" sz="4900" b="1"/>
              <a:t>new BST&lt;&gt;();</a:t>
            </a:r>
            <a:endParaRPr/>
          </a:p>
          <a:p>
            <a:pPr marL="0" lvl="0" indent="0" algn="l" rtl="0">
              <a:spcBef>
                <a:spcPts val="245"/>
              </a:spcBef>
              <a:spcAft>
                <a:spcPts val="0"/>
              </a:spcAft>
              <a:buSzPct val="95000"/>
              <a:buNone/>
            </a:pPr>
            <a:r>
              <a:rPr lang="en-US" sz="4900"/>
              <a:t>myTree.insert(35);   myTree.insert(74);</a:t>
            </a:r>
            <a:endParaRPr/>
          </a:p>
          <a:p>
            <a:pPr marL="0" lvl="0" indent="0" algn="l" rtl="0">
              <a:spcBef>
                <a:spcPts val="245"/>
              </a:spcBef>
              <a:spcAft>
                <a:spcPts val="0"/>
              </a:spcAft>
              <a:buSzPct val="95000"/>
              <a:buNone/>
            </a:pPr>
            <a:r>
              <a:rPr lang="en-US" sz="4900"/>
              <a:t>myTree.insert(20);   myTree.insert(22);</a:t>
            </a:r>
            <a:endParaRPr/>
          </a:p>
          <a:p>
            <a:pPr marL="0" lvl="0" indent="0" algn="l" rtl="0">
              <a:spcBef>
                <a:spcPts val="245"/>
              </a:spcBef>
              <a:spcAft>
                <a:spcPts val="0"/>
              </a:spcAft>
              <a:buSzPct val="95000"/>
              <a:buNone/>
            </a:pPr>
            <a:r>
              <a:rPr lang="en-US" sz="4900"/>
              <a:t>myTree.insert(55);   myTree.insert(15);</a:t>
            </a:r>
            <a:endParaRPr/>
          </a:p>
          <a:p>
            <a:pPr marL="0" lvl="0" indent="0" algn="l" rtl="0">
              <a:spcBef>
                <a:spcPts val="245"/>
              </a:spcBef>
              <a:spcAft>
                <a:spcPts val="0"/>
              </a:spcAft>
              <a:buSzPct val="95000"/>
              <a:buNone/>
            </a:pPr>
            <a:r>
              <a:rPr lang="en-US" sz="4900"/>
              <a:t>myTree.insert(8);     myTree.insert(27);</a:t>
            </a:r>
            <a:endParaRPr/>
          </a:p>
          <a:p>
            <a:pPr marL="0" lvl="0" indent="0" algn="l" rtl="0">
              <a:spcBef>
                <a:spcPts val="245"/>
              </a:spcBef>
              <a:spcAft>
                <a:spcPts val="0"/>
              </a:spcAft>
              <a:buSzPct val="95000"/>
              <a:buNone/>
            </a:pPr>
            <a:r>
              <a:rPr lang="en-US" sz="4900"/>
              <a:t>myTree.insert(25);</a:t>
            </a:r>
            <a:endParaRPr/>
          </a:p>
          <a:p>
            <a:pPr marL="0" lvl="0" indent="0" algn="l" rtl="0">
              <a:spcBef>
                <a:spcPts val="245"/>
              </a:spcBef>
              <a:spcAft>
                <a:spcPts val="0"/>
              </a:spcAft>
              <a:buSzPct val="95000"/>
              <a:buNone/>
            </a:pPr>
            <a:endParaRPr sz="4900"/>
          </a:p>
          <a:p>
            <a:pPr marL="0" lvl="0" indent="0" algn="l" rtl="0">
              <a:spcBef>
                <a:spcPts val="245"/>
              </a:spcBef>
              <a:spcAft>
                <a:spcPts val="0"/>
              </a:spcAft>
              <a:buSzPct val="95000"/>
              <a:buNone/>
            </a:pPr>
            <a:r>
              <a:rPr lang="en-US" sz="4900">
                <a:solidFill>
                  <a:srgbClr val="0070C0"/>
                </a:solidFill>
              </a:rPr>
              <a:t>System.</a:t>
            </a:r>
            <a:r>
              <a:rPr lang="en-US" sz="4900" b="1" i="1">
                <a:solidFill>
                  <a:srgbClr val="0070C0"/>
                </a:solidFill>
              </a:rPr>
              <a:t>out.println("\n\nDefault Traversal…\n");</a:t>
            </a:r>
            <a:endParaRPr/>
          </a:p>
          <a:p>
            <a:pPr marL="0" lvl="0" indent="0" algn="l" rtl="0">
              <a:spcBef>
                <a:spcPts val="245"/>
              </a:spcBef>
              <a:spcAft>
                <a:spcPts val="0"/>
              </a:spcAft>
              <a:buSzPct val="95000"/>
              <a:buNone/>
            </a:pPr>
            <a:r>
              <a:rPr lang="en-US" sz="4900">
                <a:solidFill>
                  <a:srgbClr val="0070C0"/>
                </a:solidFill>
              </a:rPr>
              <a:t>myTree.forEach( t-&gt; System.</a:t>
            </a:r>
            <a:r>
              <a:rPr lang="en-US" sz="4900" b="1" i="1">
                <a:solidFill>
                  <a:srgbClr val="0070C0"/>
                </a:solidFill>
              </a:rPr>
              <a:t>out.print(t + " ") );</a:t>
            </a:r>
            <a:endParaRPr/>
          </a:p>
          <a:p>
            <a:pPr marL="0" lvl="0" indent="0" algn="l" rtl="0">
              <a:spcBef>
                <a:spcPts val="245"/>
              </a:spcBef>
              <a:spcAft>
                <a:spcPts val="0"/>
              </a:spcAft>
              <a:buSzPct val="95000"/>
              <a:buNone/>
            </a:pPr>
            <a:endParaRPr sz="4900"/>
          </a:p>
          <a:p>
            <a:pPr marL="0" lvl="0" indent="0" algn="l" rtl="0">
              <a:spcBef>
                <a:spcPts val="245"/>
              </a:spcBef>
              <a:spcAft>
                <a:spcPts val="0"/>
              </a:spcAft>
              <a:buSzPct val="95000"/>
              <a:buNone/>
            </a:pPr>
            <a:r>
              <a:rPr lang="en-US" sz="4900">
                <a:solidFill>
                  <a:srgbClr val="7030A0"/>
                </a:solidFill>
              </a:rPr>
              <a:t>myTree.setTraversal(Traversal.</a:t>
            </a:r>
            <a:r>
              <a:rPr lang="en-US" sz="4900" b="1" i="1">
                <a:solidFill>
                  <a:srgbClr val="7030A0"/>
                </a:solidFill>
              </a:rPr>
              <a:t>INORDER);</a:t>
            </a:r>
            <a:endParaRPr/>
          </a:p>
          <a:p>
            <a:pPr marL="0" lvl="0" indent="0" algn="l" rtl="0">
              <a:spcBef>
                <a:spcPts val="245"/>
              </a:spcBef>
              <a:spcAft>
                <a:spcPts val="0"/>
              </a:spcAft>
              <a:buSzPct val="95000"/>
              <a:buNone/>
            </a:pPr>
            <a:r>
              <a:rPr lang="en-US" sz="4900">
                <a:solidFill>
                  <a:srgbClr val="7030A0"/>
                </a:solidFill>
              </a:rPr>
              <a:t>System.</a:t>
            </a:r>
            <a:r>
              <a:rPr lang="en-US" sz="4900" b="1" i="1">
                <a:solidFill>
                  <a:srgbClr val="7030A0"/>
                </a:solidFill>
              </a:rPr>
              <a:t>out.println("\n\nUna vez más INORDER\n");</a:t>
            </a:r>
            <a:endParaRPr/>
          </a:p>
          <a:p>
            <a:pPr marL="0" lvl="0" indent="0" algn="l" rtl="0">
              <a:spcBef>
                <a:spcPts val="245"/>
              </a:spcBef>
              <a:spcAft>
                <a:spcPts val="0"/>
              </a:spcAft>
              <a:buSzPct val="95000"/>
              <a:buNone/>
            </a:pPr>
            <a:r>
              <a:rPr lang="en-US" sz="4900">
                <a:solidFill>
                  <a:srgbClr val="7030A0"/>
                </a:solidFill>
              </a:rPr>
              <a:t>myTree.forEach( t-&gt; System.</a:t>
            </a:r>
            <a:r>
              <a:rPr lang="en-US" sz="4900" b="1" i="1">
                <a:solidFill>
                  <a:srgbClr val="7030A0"/>
                </a:solidFill>
              </a:rPr>
              <a:t>out.print(t + " ") );</a:t>
            </a:r>
            <a:endParaRPr/>
          </a:p>
          <a:p>
            <a:pPr marL="0" lvl="0" indent="0" algn="l" rtl="0">
              <a:spcBef>
                <a:spcPts val="245"/>
              </a:spcBef>
              <a:spcAft>
                <a:spcPts val="0"/>
              </a:spcAft>
              <a:buSzPct val="95000"/>
              <a:buNone/>
            </a:pPr>
            <a:endParaRPr sz="4900"/>
          </a:p>
          <a:p>
            <a:pPr marL="0" lvl="0" indent="0" algn="l" rtl="0">
              <a:spcBef>
                <a:spcPts val="245"/>
              </a:spcBef>
              <a:spcAft>
                <a:spcPts val="0"/>
              </a:spcAft>
              <a:buSzPct val="95000"/>
              <a:buNone/>
            </a:pPr>
            <a:r>
              <a:rPr lang="en-US" sz="4900">
                <a:solidFill>
                  <a:srgbClr val="0070C0"/>
                </a:solidFill>
              </a:rPr>
              <a:t>myTree.setTraversal(Traversal.</a:t>
            </a:r>
            <a:r>
              <a:rPr lang="en-US" sz="4900" b="1" i="1">
                <a:solidFill>
                  <a:srgbClr val="0070C0"/>
                </a:solidFill>
              </a:rPr>
              <a:t>BYLEVELS);</a:t>
            </a:r>
            <a:endParaRPr/>
          </a:p>
          <a:p>
            <a:pPr marL="0" lvl="0" indent="0" algn="l" rtl="0">
              <a:spcBef>
                <a:spcPts val="245"/>
              </a:spcBef>
              <a:spcAft>
                <a:spcPts val="0"/>
              </a:spcAft>
              <a:buSzPct val="95000"/>
              <a:buNone/>
            </a:pPr>
            <a:r>
              <a:rPr lang="en-US" sz="4900">
                <a:solidFill>
                  <a:srgbClr val="0070C0"/>
                </a:solidFill>
              </a:rPr>
              <a:t>System.</a:t>
            </a:r>
            <a:r>
              <a:rPr lang="en-US" sz="4900" b="1" i="1">
                <a:solidFill>
                  <a:srgbClr val="0070C0"/>
                </a:solidFill>
              </a:rPr>
              <a:t>out.println("\n\nUna vez más BYLEVELS\n");</a:t>
            </a:r>
            <a:endParaRPr/>
          </a:p>
          <a:p>
            <a:pPr marL="0" lvl="0" indent="0" algn="l" rtl="0">
              <a:spcBef>
                <a:spcPts val="245"/>
              </a:spcBef>
              <a:spcAft>
                <a:spcPts val="0"/>
              </a:spcAft>
              <a:buSzPct val="95000"/>
              <a:buNone/>
            </a:pPr>
            <a:r>
              <a:rPr lang="en-US" sz="4900">
                <a:solidFill>
                  <a:srgbClr val="0070C0"/>
                </a:solidFill>
              </a:rPr>
              <a:t>myTree.forEach( t-&gt; System.</a:t>
            </a:r>
            <a:r>
              <a:rPr lang="en-US" sz="4900" b="1" i="1">
                <a:solidFill>
                  <a:srgbClr val="0070C0"/>
                </a:solidFill>
              </a:rPr>
              <a:t>out.print(t + " ") );</a:t>
            </a:r>
            <a:endParaRPr/>
          </a:p>
          <a:p>
            <a:pPr marL="0" lvl="0" indent="0" algn="l" rtl="0">
              <a:spcBef>
                <a:spcPts val="245"/>
              </a:spcBef>
              <a:spcAft>
                <a:spcPts val="0"/>
              </a:spcAft>
              <a:buSzPct val="95000"/>
              <a:buNone/>
            </a:pPr>
            <a:endParaRPr sz="4900"/>
          </a:p>
          <a:p>
            <a:pPr marL="0" lvl="0" indent="0" algn="l" rtl="0">
              <a:spcBef>
                <a:spcPts val="245"/>
              </a:spcBef>
              <a:spcAft>
                <a:spcPts val="0"/>
              </a:spcAft>
              <a:buSzPct val="95000"/>
              <a:buNone/>
            </a:pPr>
            <a:r>
              <a:rPr lang="en-US" sz="4900">
                <a:solidFill>
                  <a:srgbClr val="7030A0"/>
                </a:solidFill>
              </a:rPr>
              <a:t>myTree.setTraversal(Traversal.</a:t>
            </a:r>
            <a:r>
              <a:rPr lang="en-US" sz="4900" b="1" i="1">
                <a:solidFill>
                  <a:srgbClr val="7030A0"/>
                </a:solidFill>
              </a:rPr>
              <a:t>INORDER);</a:t>
            </a:r>
            <a:endParaRPr/>
          </a:p>
          <a:p>
            <a:pPr marL="0" lvl="0" indent="0" algn="l" rtl="0">
              <a:spcBef>
                <a:spcPts val="245"/>
              </a:spcBef>
              <a:spcAft>
                <a:spcPts val="0"/>
              </a:spcAft>
              <a:buSzPct val="95000"/>
              <a:buNone/>
            </a:pPr>
            <a:r>
              <a:rPr lang="en-US" sz="4900">
                <a:solidFill>
                  <a:srgbClr val="7030A0"/>
                </a:solidFill>
              </a:rPr>
              <a:t>System.</a:t>
            </a:r>
            <a:r>
              <a:rPr lang="en-US" sz="4900" b="1" i="1">
                <a:solidFill>
                  <a:srgbClr val="7030A0"/>
                </a:solidFill>
              </a:rPr>
              <a:t>out.println("\n\nUna vez más INORDER\n");</a:t>
            </a:r>
            <a:endParaRPr/>
          </a:p>
          <a:p>
            <a:pPr marL="0" lvl="0" indent="0" algn="l" rtl="0">
              <a:spcBef>
                <a:spcPts val="245"/>
              </a:spcBef>
              <a:spcAft>
                <a:spcPts val="0"/>
              </a:spcAft>
              <a:buSzPct val="95000"/>
              <a:buNone/>
            </a:pPr>
            <a:r>
              <a:rPr lang="en-US" sz="4900">
                <a:solidFill>
                  <a:srgbClr val="7030A0"/>
                </a:solidFill>
              </a:rPr>
              <a:t>myTree.forEach( t-&gt; System.</a:t>
            </a:r>
            <a:r>
              <a:rPr lang="en-US" sz="4900" b="1" i="1">
                <a:solidFill>
                  <a:srgbClr val="7030A0"/>
                </a:solidFill>
              </a:rPr>
              <a:t>out.print(t + " ") );</a:t>
            </a:r>
            <a:endParaRPr/>
          </a:p>
          <a:p>
            <a:pPr marL="0" lvl="0" indent="0" algn="l" rtl="0">
              <a:spcBef>
                <a:spcPts val="245"/>
              </a:spcBef>
              <a:spcAft>
                <a:spcPts val="0"/>
              </a:spcAft>
              <a:buSzPct val="95000"/>
              <a:buNone/>
            </a:pPr>
            <a:endParaRPr sz="4900"/>
          </a:p>
          <a:p>
            <a:pPr marL="0" lvl="0" indent="0" algn="l" rtl="0">
              <a:spcBef>
                <a:spcPts val="245"/>
              </a:spcBef>
              <a:spcAft>
                <a:spcPts val="0"/>
              </a:spcAft>
              <a:buSzPct val="95000"/>
              <a:buNone/>
            </a:pPr>
            <a:r>
              <a:rPr lang="en-US" sz="4900"/>
              <a:t>}</a:t>
            </a:r>
            <a:endParaRPr/>
          </a:p>
        </p:txBody>
      </p:sp>
      <p:sp>
        <p:nvSpPr>
          <p:cNvPr id="467" name="Google Shape;467;p2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260</a:t>
            </a:fld>
            <a:endParaRPr/>
          </a:p>
        </p:txBody>
      </p:sp>
      <p:sp>
        <p:nvSpPr>
          <p:cNvPr id="468" name="Google Shape;468;p27"/>
          <p:cNvSpPr/>
          <p:nvPr/>
        </p:nvSpPr>
        <p:spPr>
          <a:xfrm>
            <a:off x="7107215" y="100671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35</a:t>
            </a:r>
            <a:endParaRPr sz="1600">
              <a:solidFill>
                <a:schemeClr val="dk1"/>
              </a:solidFill>
              <a:latin typeface="Palatino Linotype"/>
              <a:ea typeface="Palatino Linotype"/>
              <a:cs typeface="Palatino Linotype"/>
              <a:sym typeface="Palatino Linotype"/>
            </a:endParaRPr>
          </a:p>
        </p:txBody>
      </p:sp>
      <p:sp>
        <p:nvSpPr>
          <p:cNvPr id="469" name="Google Shape;469;p27"/>
          <p:cNvSpPr/>
          <p:nvPr/>
        </p:nvSpPr>
        <p:spPr>
          <a:xfrm>
            <a:off x="8033658" y="1560983"/>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74</a:t>
            </a:r>
            <a:endParaRPr sz="1600">
              <a:solidFill>
                <a:schemeClr val="dk1"/>
              </a:solidFill>
              <a:latin typeface="Palatino Linotype"/>
              <a:ea typeface="Palatino Linotype"/>
              <a:cs typeface="Palatino Linotype"/>
              <a:sym typeface="Palatino Linotype"/>
            </a:endParaRPr>
          </a:p>
        </p:txBody>
      </p:sp>
      <p:sp>
        <p:nvSpPr>
          <p:cNvPr id="470" name="Google Shape;470;p27"/>
          <p:cNvSpPr/>
          <p:nvPr/>
        </p:nvSpPr>
        <p:spPr>
          <a:xfrm>
            <a:off x="6203700" y="1442140"/>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20</a:t>
            </a:r>
            <a:endParaRPr sz="1600">
              <a:solidFill>
                <a:schemeClr val="dk1"/>
              </a:solidFill>
              <a:latin typeface="Palatino Linotype"/>
              <a:ea typeface="Palatino Linotype"/>
              <a:cs typeface="Palatino Linotype"/>
              <a:sym typeface="Palatino Linotype"/>
            </a:endParaRPr>
          </a:p>
        </p:txBody>
      </p:sp>
      <p:sp>
        <p:nvSpPr>
          <p:cNvPr id="471" name="Google Shape;471;p27"/>
          <p:cNvSpPr/>
          <p:nvPr/>
        </p:nvSpPr>
        <p:spPr>
          <a:xfrm>
            <a:off x="7522030" y="2281616"/>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55</a:t>
            </a:r>
            <a:endParaRPr sz="1600">
              <a:solidFill>
                <a:schemeClr val="dk1"/>
              </a:solidFill>
              <a:latin typeface="Palatino Linotype"/>
              <a:ea typeface="Palatino Linotype"/>
              <a:cs typeface="Palatino Linotype"/>
              <a:sym typeface="Palatino Linotype"/>
            </a:endParaRPr>
          </a:p>
        </p:txBody>
      </p:sp>
      <p:sp>
        <p:nvSpPr>
          <p:cNvPr id="472" name="Google Shape;472;p27"/>
          <p:cNvSpPr/>
          <p:nvPr/>
        </p:nvSpPr>
        <p:spPr>
          <a:xfrm>
            <a:off x="6680494" y="230211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22</a:t>
            </a:r>
            <a:endParaRPr sz="1600">
              <a:solidFill>
                <a:schemeClr val="dk1"/>
              </a:solidFill>
              <a:latin typeface="Palatino Linotype"/>
              <a:ea typeface="Palatino Linotype"/>
              <a:cs typeface="Palatino Linotype"/>
              <a:sym typeface="Palatino Linotype"/>
            </a:endParaRPr>
          </a:p>
        </p:txBody>
      </p:sp>
      <p:sp>
        <p:nvSpPr>
          <p:cNvPr id="473" name="Google Shape;473;p27"/>
          <p:cNvSpPr/>
          <p:nvPr/>
        </p:nvSpPr>
        <p:spPr>
          <a:xfrm>
            <a:off x="7194298" y="2968955"/>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27</a:t>
            </a:r>
            <a:endParaRPr sz="1600">
              <a:solidFill>
                <a:schemeClr val="dk1"/>
              </a:solidFill>
              <a:latin typeface="Palatino Linotype"/>
              <a:ea typeface="Palatino Linotype"/>
              <a:cs typeface="Palatino Linotype"/>
              <a:sym typeface="Palatino Linotype"/>
            </a:endParaRPr>
          </a:p>
        </p:txBody>
      </p:sp>
      <p:sp>
        <p:nvSpPr>
          <p:cNvPr id="474" name="Google Shape;474;p27"/>
          <p:cNvSpPr/>
          <p:nvPr/>
        </p:nvSpPr>
        <p:spPr>
          <a:xfrm>
            <a:off x="5633288" y="225562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15</a:t>
            </a:r>
            <a:endParaRPr sz="1600">
              <a:solidFill>
                <a:schemeClr val="dk1"/>
              </a:solidFill>
              <a:latin typeface="Palatino Linotype"/>
              <a:ea typeface="Palatino Linotype"/>
              <a:cs typeface="Palatino Linotype"/>
              <a:sym typeface="Palatino Linotype"/>
            </a:endParaRPr>
          </a:p>
        </p:txBody>
      </p:sp>
      <p:sp>
        <p:nvSpPr>
          <p:cNvPr id="475" name="Google Shape;475;p27"/>
          <p:cNvSpPr/>
          <p:nvPr/>
        </p:nvSpPr>
        <p:spPr>
          <a:xfrm>
            <a:off x="6558575" y="3701881"/>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25</a:t>
            </a:r>
            <a:endParaRPr sz="1600">
              <a:solidFill>
                <a:schemeClr val="dk1"/>
              </a:solidFill>
              <a:latin typeface="Palatino Linotype"/>
              <a:ea typeface="Palatino Linotype"/>
              <a:cs typeface="Palatino Linotype"/>
              <a:sym typeface="Palatino Linotype"/>
            </a:endParaRPr>
          </a:p>
        </p:txBody>
      </p:sp>
      <p:cxnSp>
        <p:nvCxnSpPr>
          <p:cNvPr id="476" name="Google Shape;476;p27"/>
          <p:cNvCxnSpPr>
            <a:stCxn id="468" idx="3"/>
            <a:endCxn id="470" idx="7"/>
          </p:cNvCxnSpPr>
          <p:nvPr/>
        </p:nvCxnSpPr>
        <p:spPr>
          <a:xfrm flipH="1">
            <a:off x="6671861" y="1352357"/>
            <a:ext cx="515700" cy="149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7" name="Google Shape;477;p27"/>
          <p:cNvCxnSpPr>
            <a:stCxn id="468" idx="5"/>
          </p:cNvCxnSpPr>
          <p:nvPr/>
        </p:nvCxnSpPr>
        <p:spPr>
          <a:xfrm>
            <a:off x="7575508" y="1352357"/>
            <a:ext cx="493800" cy="218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8" name="Google Shape;478;p27"/>
          <p:cNvCxnSpPr>
            <a:stCxn id="470" idx="4"/>
            <a:endCxn id="474" idx="0"/>
          </p:cNvCxnSpPr>
          <p:nvPr/>
        </p:nvCxnSpPr>
        <p:spPr>
          <a:xfrm flipH="1">
            <a:off x="5907720" y="1847088"/>
            <a:ext cx="570300" cy="408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79" name="Google Shape;479;p27"/>
          <p:cNvCxnSpPr>
            <a:stCxn id="470" idx="4"/>
            <a:endCxn id="472" idx="0"/>
          </p:cNvCxnSpPr>
          <p:nvPr/>
        </p:nvCxnSpPr>
        <p:spPr>
          <a:xfrm>
            <a:off x="6478020" y="1847088"/>
            <a:ext cx="476700" cy="4551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0" name="Google Shape;480;p27"/>
          <p:cNvCxnSpPr>
            <a:stCxn id="469" idx="4"/>
            <a:endCxn id="471" idx="7"/>
          </p:cNvCxnSpPr>
          <p:nvPr/>
        </p:nvCxnSpPr>
        <p:spPr>
          <a:xfrm flipH="1">
            <a:off x="7990278" y="1965931"/>
            <a:ext cx="317700" cy="3750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1" name="Google Shape;481;p27"/>
          <p:cNvCxnSpPr/>
          <p:nvPr/>
        </p:nvCxnSpPr>
        <p:spPr>
          <a:xfrm flipH="1">
            <a:off x="6929777" y="3353812"/>
            <a:ext cx="378676" cy="368160"/>
          </a:xfrm>
          <a:prstGeom prst="straightConnector1">
            <a:avLst/>
          </a:prstGeom>
          <a:noFill/>
          <a:ln w="9525" cap="flat" cmpd="sng">
            <a:solidFill>
              <a:schemeClr val="accent1"/>
            </a:solidFill>
            <a:prstDash val="solid"/>
            <a:miter lim="800000"/>
            <a:headEnd type="none" w="sm" len="sm"/>
            <a:tailEnd type="triangle" w="med" len="med"/>
          </a:ln>
        </p:spPr>
      </p:cxnSp>
      <p:cxnSp>
        <p:nvCxnSpPr>
          <p:cNvPr id="482" name="Google Shape;482;p27"/>
          <p:cNvCxnSpPr/>
          <p:nvPr/>
        </p:nvCxnSpPr>
        <p:spPr>
          <a:xfrm>
            <a:off x="7099840" y="2707059"/>
            <a:ext cx="232747" cy="261896"/>
          </a:xfrm>
          <a:prstGeom prst="straightConnector1">
            <a:avLst/>
          </a:prstGeom>
          <a:noFill/>
          <a:ln w="9525" cap="flat" cmpd="sng">
            <a:solidFill>
              <a:schemeClr val="accent1"/>
            </a:solidFill>
            <a:prstDash val="solid"/>
            <a:miter lim="800000"/>
            <a:headEnd type="none" w="sm" len="sm"/>
            <a:tailEnd type="triangle" w="med" len="med"/>
          </a:ln>
        </p:spPr>
      </p:cxnSp>
      <p:sp>
        <p:nvSpPr>
          <p:cNvPr id="483" name="Google Shape;483;p27"/>
          <p:cNvSpPr/>
          <p:nvPr/>
        </p:nvSpPr>
        <p:spPr>
          <a:xfrm>
            <a:off x="4985202" y="2953612"/>
            <a:ext cx="548640" cy="404948"/>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Palatino Linotype"/>
                <a:ea typeface="Palatino Linotype"/>
                <a:cs typeface="Palatino Linotype"/>
                <a:sym typeface="Palatino Linotype"/>
              </a:rPr>
              <a:t>8</a:t>
            </a:r>
            <a:endParaRPr sz="1600">
              <a:solidFill>
                <a:schemeClr val="dk1"/>
              </a:solidFill>
              <a:latin typeface="Palatino Linotype"/>
              <a:ea typeface="Palatino Linotype"/>
              <a:cs typeface="Palatino Linotype"/>
              <a:sym typeface="Palatino Linotype"/>
            </a:endParaRPr>
          </a:p>
        </p:txBody>
      </p:sp>
      <p:cxnSp>
        <p:nvCxnSpPr>
          <p:cNvPr id="484" name="Google Shape;484;p27"/>
          <p:cNvCxnSpPr/>
          <p:nvPr/>
        </p:nvCxnSpPr>
        <p:spPr>
          <a:xfrm flipH="1">
            <a:off x="5225073" y="2633740"/>
            <a:ext cx="570412" cy="408534"/>
          </a:xfrm>
          <a:prstGeom prst="straightConnector1">
            <a:avLst/>
          </a:prstGeom>
          <a:noFill/>
          <a:ln w="9525" cap="flat" cmpd="sng">
            <a:solidFill>
              <a:schemeClr val="accent1"/>
            </a:solidFill>
            <a:prstDash val="solid"/>
            <a:miter lim="800000"/>
            <a:headEnd type="none" w="sm" len="sm"/>
            <a:tailEnd type="triangle" w="med" len="med"/>
          </a:ln>
        </p:spPr>
      </p:cxnSp>
      <p:sp>
        <p:nvSpPr>
          <p:cNvPr id="485" name="Google Shape;485;p27"/>
          <p:cNvSpPr/>
          <p:nvPr/>
        </p:nvSpPr>
        <p:spPr>
          <a:xfrm>
            <a:off x="4455349" y="4157237"/>
            <a:ext cx="4178042" cy="2572311"/>
          </a:xfrm>
          <a:prstGeom prst="roundRect">
            <a:avLst>
              <a:gd name="adj" fmla="val 16667"/>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Default Traversal</a:t>
            </a:r>
            <a:endParaRPr sz="14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35   20   74   15   22   55   8   27   25 </a:t>
            </a:r>
            <a:endParaRPr/>
          </a:p>
          <a:p>
            <a:pPr marL="0" marR="0" lvl="0" indent="0" algn="l" rtl="0">
              <a:spcBef>
                <a:spcPts val="0"/>
              </a:spcBef>
              <a:spcAft>
                <a:spcPts val="0"/>
              </a:spcAft>
              <a:buNone/>
            </a:pPr>
            <a:endParaRPr sz="14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Una vez más INORDER</a:t>
            </a:r>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8   15   20   22   25   27   35   55   74 </a:t>
            </a:r>
            <a:endParaRPr/>
          </a:p>
          <a:p>
            <a:pPr marL="0" marR="0" lvl="0" indent="0" algn="l" rtl="0">
              <a:spcBef>
                <a:spcPts val="0"/>
              </a:spcBef>
              <a:spcAft>
                <a:spcPts val="0"/>
              </a:spcAft>
              <a:buNone/>
            </a:pPr>
            <a:endParaRPr sz="14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Una vez más BYLEVELS</a:t>
            </a:r>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35   20   74   15   22   55   8   27   25 </a:t>
            </a:r>
            <a:endParaRPr/>
          </a:p>
          <a:p>
            <a:pPr marL="0" marR="0" lvl="0" indent="0" algn="l" rtl="0">
              <a:spcBef>
                <a:spcPts val="0"/>
              </a:spcBef>
              <a:spcAft>
                <a:spcPts val="0"/>
              </a:spcAft>
              <a:buNone/>
            </a:pPr>
            <a:endParaRPr sz="14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Una vez más INORDER</a:t>
            </a:r>
            <a:endParaRPr/>
          </a:p>
          <a:p>
            <a:pPr marL="0" marR="0" lvl="0" indent="0" algn="l" rtl="0">
              <a:spcBef>
                <a:spcPts val="0"/>
              </a:spcBef>
              <a:spcAft>
                <a:spcPts val="0"/>
              </a:spcAft>
              <a:buNone/>
            </a:pPr>
            <a:r>
              <a:rPr lang="en-US" sz="1400">
                <a:solidFill>
                  <a:schemeClr val="dk1"/>
                </a:solidFill>
                <a:latin typeface="Palatino Linotype"/>
                <a:ea typeface="Palatino Linotype"/>
                <a:cs typeface="Palatino Linotype"/>
                <a:sym typeface="Palatino Linotype"/>
              </a:rPr>
              <a:t>8   15   20   22  25   27   35   55   74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5">
                                            <p:txEl>
                                              <p:pRg st="0" end="0"/>
                                            </p:txEl>
                                          </p:spTgt>
                                        </p:tgtEl>
                                        <p:attrNameLst>
                                          <p:attrName>style.visibility</p:attrName>
                                        </p:attrNameLst>
                                      </p:cBhvr>
                                      <p:to>
                                        <p:strVal val="visible"/>
                                      </p:to>
                                    </p:set>
                                    <p:animEffect transition="in" filter="fade">
                                      <p:cBhvr>
                                        <p:cTn id="7" dur="500"/>
                                        <p:tgtEl>
                                          <p:spTgt spid="48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85">
                                            <p:txEl>
                                              <p:pRg st="1" end="1"/>
                                            </p:txEl>
                                          </p:spTgt>
                                        </p:tgtEl>
                                        <p:attrNameLst>
                                          <p:attrName>style.visibility</p:attrName>
                                        </p:attrNameLst>
                                      </p:cBhvr>
                                      <p:to>
                                        <p:strVal val="visible"/>
                                      </p:to>
                                    </p:set>
                                    <p:animEffect transition="in" filter="fade">
                                      <p:cBhvr>
                                        <p:cTn id="12" dur="500"/>
                                        <p:tgtEl>
                                          <p:spTgt spid="48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85">
                                            <p:txEl>
                                              <p:pRg st="2" end="2"/>
                                            </p:txEl>
                                          </p:spTgt>
                                        </p:tgtEl>
                                        <p:attrNameLst>
                                          <p:attrName>style.visibility</p:attrName>
                                        </p:attrNameLst>
                                      </p:cBhvr>
                                      <p:to>
                                        <p:strVal val="visible"/>
                                      </p:to>
                                    </p:set>
                                    <p:animEffect transition="in" filter="fade">
                                      <p:cBhvr>
                                        <p:cTn id="17" dur="500"/>
                                        <p:tgtEl>
                                          <p:spTgt spid="48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5">
                                            <p:txEl>
                                              <p:pRg st="3" end="3"/>
                                            </p:txEl>
                                          </p:spTgt>
                                        </p:tgtEl>
                                        <p:attrNameLst>
                                          <p:attrName>style.visibility</p:attrName>
                                        </p:attrNameLst>
                                      </p:cBhvr>
                                      <p:to>
                                        <p:strVal val="visible"/>
                                      </p:to>
                                    </p:set>
                                    <p:animEffect transition="in" filter="fade">
                                      <p:cBhvr>
                                        <p:cTn id="22" dur="500"/>
                                        <p:tgtEl>
                                          <p:spTgt spid="48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85">
                                            <p:txEl>
                                              <p:pRg st="4" end="4"/>
                                            </p:txEl>
                                          </p:spTgt>
                                        </p:tgtEl>
                                        <p:attrNameLst>
                                          <p:attrName>style.visibility</p:attrName>
                                        </p:attrNameLst>
                                      </p:cBhvr>
                                      <p:to>
                                        <p:strVal val="visible"/>
                                      </p:to>
                                    </p:set>
                                    <p:animEffect transition="in" filter="fade">
                                      <p:cBhvr>
                                        <p:cTn id="27" dur="500"/>
                                        <p:tgtEl>
                                          <p:spTgt spid="48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5">
                                            <p:txEl>
                                              <p:pRg st="5" end="5"/>
                                            </p:txEl>
                                          </p:spTgt>
                                        </p:tgtEl>
                                        <p:attrNameLst>
                                          <p:attrName>style.visibility</p:attrName>
                                        </p:attrNameLst>
                                      </p:cBhvr>
                                      <p:to>
                                        <p:strVal val="visible"/>
                                      </p:to>
                                    </p:set>
                                    <p:animEffect transition="in" filter="fade">
                                      <p:cBhvr>
                                        <p:cTn id="32" dur="500"/>
                                        <p:tgtEl>
                                          <p:spTgt spid="48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85">
                                            <p:txEl>
                                              <p:pRg st="6" end="6"/>
                                            </p:txEl>
                                          </p:spTgt>
                                        </p:tgtEl>
                                        <p:attrNameLst>
                                          <p:attrName>style.visibility</p:attrName>
                                        </p:attrNameLst>
                                      </p:cBhvr>
                                      <p:to>
                                        <p:strVal val="visible"/>
                                      </p:to>
                                    </p:set>
                                    <p:animEffect transition="in" filter="fade">
                                      <p:cBhvr>
                                        <p:cTn id="37" dur="500"/>
                                        <p:tgtEl>
                                          <p:spTgt spid="48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85">
                                            <p:txEl>
                                              <p:pRg st="7" end="7"/>
                                            </p:txEl>
                                          </p:spTgt>
                                        </p:tgtEl>
                                        <p:attrNameLst>
                                          <p:attrName>style.visibility</p:attrName>
                                        </p:attrNameLst>
                                      </p:cBhvr>
                                      <p:to>
                                        <p:strVal val="visible"/>
                                      </p:to>
                                    </p:set>
                                    <p:animEffect transition="in" filter="fade">
                                      <p:cBhvr>
                                        <p:cTn id="42" dur="500"/>
                                        <p:tgtEl>
                                          <p:spTgt spid="48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485">
                                            <p:txEl>
                                              <p:pRg st="8" end="8"/>
                                            </p:txEl>
                                          </p:spTgt>
                                        </p:tgtEl>
                                        <p:attrNameLst>
                                          <p:attrName>style.visibility</p:attrName>
                                        </p:attrNameLst>
                                      </p:cBhvr>
                                      <p:to>
                                        <p:strVal val="visible"/>
                                      </p:to>
                                    </p:set>
                                    <p:animEffect transition="in" filter="fade">
                                      <p:cBhvr>
                                        <p:cTn id="47" dur="500"/>
                                        <p:tgtEl>
                                          <p:spTgt spid="48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485">
                                            <p:txEl>
                                              <p:pRg st="9" end="9"/>
                                            </p:txEl>
                                          </p:spTgt>
                                        </p:tgtEl>
                                        <p:attrNameLst>
                                          <p:attrName>style.visibility</p:attrName>
                                        </p:attrNameLst>
                                      </p:cBhvr>
                                      <p:to>
                                        <p:strVal val="visible"/>
                                      </p:to>
                                    </p:set>
                                    <p:animEffect transition="in" filter="fade">
                                      <p:cBhvr>
                                        <p:cTn id="52" dur="500"/>
                                        <p:tgtEl>
                                          <p:spTgt spid="48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5">
                                            <p:txEl>
                                              <p:pRg st="10" end="10"/>
                                            </p:txEl>
                                          </p:spTgt>
                                        </p:tgtEl>
                                        <p:attrNameLst>
                                          <p:attrName>style.visibility</p:attrName>
                                        </p:attrNameLst>
                                      </p:cBhvr>
                                      <p:to>
                                        <p:strVal val="visible"/>
                                      </p:to>
                                    </p:set>
                                    <p:animEffect transition="in" filter="fade">
                                      <p:cBhvr>
                                        <p:cTn id="57" dur="500"/>
                                        <p:tgtEl>
                                          <p:spTgt spid="485">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p2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491" name="Google Shape;491;p2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Posible Implementación</a:t>
            </a:r>
            <a:endParaRPr/>
          </a:p>
          <a:p>
            <a:pPr marL="0" lvl="0" indent="0" algn="l" rtl="0">
              <a:spcBef>
                <a:spcPts val="520"/>
              </a:spcBef>
              <a:spcAft>
                <a:spcPts val="0"/>
              </a:spcAft>
              <a:buSzPts val="2470"/>
              <a:buNone/>
            </a:pPr>
            <a:endParaRPr/>
          </a:p>
        </p:txBody>
      </p:sp>
      <p:sp>
        <p:nvSpPr>
          <p:cNvPr id="492" name="Google Shape;492;p2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261</a:t>
            </a:fld>
            <a:endParaRPr/>
          </a:p>
        </p:txBody>
      </p:sp>
      <p:pic>
        <p:nvPicPr>
          <p:cNvPr id="493" name="Google Shape;493;p28"/>
          <p:cNvPicPr preferRelativeResize="0"/>
          <p:nvPr/>
        </p:nvPicPr>
        <p:blipFill rotWithShape="1">
          <a:blip r:embed="rId3">
            <a:alphaModFix/>
          </a:blip>
          <a:srcRect/>
          <a:stretch/>
        </p:blipFill>
        <p:spPr>
          <a:xfrm>
            <a:off x="1957387" y="2863760"/>
            <a:ext cx="5229225" cy="18097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262</a:t>
            </a:fld>
            <a:endParaRPr lang="en-US" dirty="0"/>
          </a:p>
        </p:txBody>
      </p:sp>
    </p:spTree>
    <p:extLst>
      <p:ext uri="{BB962C8B-B14F-4D97-AF65-F5344CB8AC3E}">
        <p14:creationId xmlns:p14="http://schemas.microsoft.com/office/powerpoint/2010/main" val="3987767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p:txBody>
          <a:bodyPr/>
          <a:lstStyle/>
          <a:p>
            <a:pPr marL="0" indent="0" algn="just">
              <a:buNone/>
            </a:pPr>
            <a:r>
              <a:rPr lang="en-US" dirty="0"/>
              <a:t>Este BST no </a:t>
            </a:r>
            <a:r>
              <a:rPr lang="en-US" dirty="0" err="1"/>
              <a:t>es</a:t>
            </a:r>
            <a:r>
              <a:rPr lang="en-US" dirty="0"/>
              <a:t> </a:t>
            </a:r>
            <a:r>
              <a:rPr lang="en-US" dirty="0" err="1"/>
              <a:t>completo</a:t>
            </a:r>
            <a:r>
              <a:rPr lang="en-US" dirty="0"/>
              <a:t>, no </a:t>
            </a:r>
            <a:r>
              <a:rPr lang="en-US" dirty="0" err="1"/>
              <a:t>está</a:t>
            </a:r>
            <a:r>
              <a:rPr lang="en-US" dirty="0"/>
              <a:t> </a:t>
            </a:r>
            <a:r>
              <a:rPr lang="en-US" dirty="0" err="1"/>
              <a:t>lleno</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263</a:t>
            </a:fld>
            <a:endParaRPr lang="en-US"/>
          </a:p>
        </p:txBody>
      </p:sp>
      <p:sp>
        <p:nvSpPr>
          <p:cNvPr id="6" name="Oval 5"/>
          <p:cNvSpPr/>
          <p:nvPr/>
        </p:nvSpPr>
        <p:spPr>
          <a:xfrm>
            <a:off x="6449717" y="29834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376160" y="35377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55</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536800"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901077" y="567859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5"/>
          </p:cNvCxnSpPr>
          <p:nvPr/>
        </p:nvCxnSpPr>
        <p:spPr>
          <a:xfrm>
            <a:off x="6918011" y="3329075"/>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72279" y="5330530"/>
            <a:ext cx="378676" cy="36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5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p:txBody>
          <a:bodyPr/>
          <a:lstStyle/>
          <a:p>
            <a:pPr marL="0" indent="0" algn="just">
              <a:buNone/>
            </a:pPr>
            <a:r>
              <a:rPr lang="en-US" dirty="0"/>
              <a:t>Este BST no </a:t>
            </a:r>
            <a:r>
              <a:rPr lang="en-US" dirty="0" err="1"/>
              <a:t>es</a:t>
            </a:r>
            <a:r>
              <a:rPr lang="en-US" dirty="0"/>
              <a:t> </a:t>
            </a:r>
            <a:r>
              <a:rPr lang="en-US" dirty="0" err="1"/>
              <a:t>completo</a:t>
            </a:r>
            <a:r>
              <a:rPr lang="en-US" dirty="0"/>
              <a:t>, no </a:t>
            </a:r>
            <a:r>
              <a:rPr lang="en-US" dirty="0" err="1"/>
              <a:t>está</a:t>
            </a:r>
            <a:r>
              <a:rPr lang="en-US" dirty="0"/>
              <a:t> </a:t>
            </a:r>
            <a:r>
              <a:rPr lang="en-US" dirty="0" err="1"/>
              <a:t>lleno</a:t>
            </a: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264</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55</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6470437" y="493826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22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p:txBody>
          <a:bodyPr/>
          <a:lstStyle/>
          <a:p>
            <a:pPr marL="0" indent="0" algn="just">
              <a:buNone/>
            </a:pPr>
            <a:r>
              <a:rPr lang="en-US" dirty="0"/>
              <a:t>Este BST </a:t>
            </a:r>
            <a:r>
              <a:rPr lang="en-US" dirty="0" err="1"/>
              <a:t>es</a:t>
            </a:r>
            <a:r>
              <a:rPr lang="en-US" dirty="0"/>
              <a:t> </a:t>
            </a:r>
            <a:r>
              <a:rPr lang="en-US" dirty="0" err="1"/>
              <a:t>completo</a:t>
            </a:r>
            <a:r>
              <a:rPr lang="en-US" dirty="0"/>
              <a:t>, no </a:t>
            </a:r>
            <a:r>
              <a:rPr lang="en-US" dirty="0" err="1"/>
              <a:t>está</a:t>
            </a:r>
            <a:r>
              <a:rPr lang="en-US" dirty="0"/>
              <a:t> </a:t>
            </a:r>
            <a:r>
              <a:rPr lang="en-US" dirty="0" err="1"/>
              <a:t>lleno</a:t>
            </a: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265</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29</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409709"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97030" y="4656936"/>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a:xfrm>
            <a:off x="457200" y="1847088"/>
            <a:ext cx="8229600" cy="4389120"/>
          </a:xfrm>
        </p:spPr>
        <p:txBody>
          <a:bodyPr/>
          <a:lstStyle/>
          <a:p>
            <a:pPr marL="0" indent="0" algn="just">
              <a:buNone/>
            </a:pPr>
            <a:r>
              <a:rPr lang="en-US" dirty="0"/>
              <a:t>Si </a:t>
            </a:r>
            <a:r>
              <a:rPr lang="en-US" dirty="0" err="1"/>
              <a:t>en</a:t>
            </a:r>
            <a:r>
              <a:rPr lang="en-US" dirty="0"/>
              <a:t> particular </a:t>
            </a:r>
            <a:r>
              <a:rPr lang="en-US" dirty="0" err="1"/>
              <a:t>hablamos</a:t>
            </a:r>
            <a:r>
              <a:rPr lang="en-US" dirty="0"/>
              <a:t> de los BST, que un árbol sea </a:t>
            </a:r>
            <a:r>
              <a:rPr lang="en-US" dirty="0" err="1"/>
              <a:t>completo</a:t>
            </a:r>
            <a:r>
              <a:rPr lang="en-US" dirty="0"/>
              <a:t> </a:t>
            </a:r>
            <a:r>
              <a:rPr lang="en-US" dirty="0" err="1"/>
              <a:t>implica</a:t>
            </a:r>
            <a:r>
              <a:rPr lang="en-US" dirty="0"/>
              <a:t> que la “forma del árbol es </a:t>
            </a:r>
            <a:r>
              <a:rPr lang="en-US" dirty="0" err="1"/>
              <a:t>muy</a:t>
            </a:r>
            <a:r>
              <a:rPr lang="en-US" dirty="0"/>
              <a:t> </a:t>
            </a:r>
            <a:r>
              <a:rPr lang="en-US" dirty="0" err="1"/>
              <a:t>buena</a:t>
            </a:r>
            <a:r>
              <a:rPr lang="en-US" dirty="0"/>
              <a:t>”.</a:t>
            </a:r>
          </a:p>
          <a:p>
            <a:pPr marL="0" indent="0">
              <a:buNone/>
            </a:pPr>
            <a:endParaRPr lang="en-US" dirty="0"/>
          </a:p>
          <a:p>
            <a:pPr marL="0" indent="0" algn="just">
              <a:buNone/>
            </a:pPr>
            <a:r>
              <a:rPr lang="en-US" dirty="0" err="1"/>
              <a:t>En</a:t>
            </a:r>
            <a:r>
              <a:rPr lang="en-US" dirty="0"/>
              <a:t> un árbol </a:t>
            </a:r>
            <a:r>
              <a:rPr lang="en-US" dirty="0" err="1"/>
              <a:t>así</a:t>
            </a:r>
            <a:r>
              <a:rPr lang="en-US" dirty="0"/>
              <a:t>: ¿</a:t>
            </a:r>
            <a:r>
              <a:rPr lang="en-US" dirty="0" err="1"/>
              <a:t>Cuál</a:t>
            </a:r>
            <a:r>
              <a:rPr lang="en-US" dirty="0"/>
              <a:t> es la </a:t>
            </a:r>
            <a:r>
              <a:rPr lang="en-US" dirty="0" err="1"/>
              <a:t>complejidad</a:t>
            </a:r>
            <a:r>
              <a:rPr lang="en-US" dirty="0"/>
              <a:t> temporal para </a:t>
            </a:r>
            <a:r>
              <a:rPr lang="en-US" dirty="0" err="1"/>
              <a:t>búsqueda</a:t>
            </a:r>
            <a:r>
              <a:rPr lang="en-US" dirty="0"/>
              <a:t>? ¿Para </a:t>
            </a:r>
            <a:r>
              <a:rPr lang="en-US" dirty="0" err="1"/>
              <a:t>inserción</a:t>
            </a:r>
            <a:r>
              <a:rPr lang="en-US" dirty="0"/>
              <a:t>? ¿Para </a:t>
            </a:r>
            <a:r>
              <a:rPr lang="en-US" dirty="0" err="1"/>
              <a:t>borrado</a:t>
            </a:r>
            <a:r>
              <a:rPr lang="en-US" dirty="0"/>
              <a:t>?</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266</a:t>
            </a:fld>
            <a:endParaRPr lang="en-US"/>
          </a:p>
        </p:txBody>
      </p:sp>
    </p:spTree>
    <p:extLst>
      <p:ext uri="{BB962C8B-B14F-4D97-AF65-F5344CB8AC3E}">
        <p14:creationId xmlns:p14="http://schemas.microsoft.com/office/powerpoint/2010/main" val="9292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a:xfrm>
            <a:off x="351453" y="1837384"/>
            <a:ext cx="8229600" cy="914773"/>
          </a:xfrm>
        </p:spPr>
        <p:txBody>
          <a:bodyPr>
            <a:normAutofit fontScale="70000" lnSpcReduction="20000"/>
          </a:bodyPr>
          <a:lstStyle/>
          <a:p>
            <a:pPr marL="0" indent="0" algn="just">
              <a:buNone/>
            </a:pPr>
            <a:r>
              <a:rPr lang="en-US" dirty="0" err="1"/>
              <a:t>Recapitulando</a:t>
            </a:r>
            <a:r>
              <a:rPr lang="en-US" dirty="0"/>
              <a:t>…</a:t>
            </a:r>
          </a:p>
          <a:p>
            <a:pPr marL="0" indent="0" algn="just">
              <a:buNone/>
            </a:pPr>
            <a:endParaRPr lang="en-US" dirty="0"/>
          </a:p>
          <a:p>
            <a:pPr algn="just"/>
            <a:r>
              <a:rPr lang="es-AR" b="1" dirty="0"/>
              <a:t>El peor caso es cuando está totalmente desbalanceado</a:t>
            </a:r>
            <a:r>
              <a:rPr lang="es-AR" dirty="0"/>
              <a:t>. </a:t>
            </a:r>
          </a:p>
          <a:p>
            <a:pPr marL="0" indent="0" algn="just">
              <a:buNone/>
            </a:pPr>
            <a:endParaRPr lang="es-AR" dirty="0"/>
          </a:p>
          <a:p>
            <a:pPr marL="0" indent="0" algn="just">
              <a:buNone/>
            </a:pPr>
            <a:endParaRPr lang="es-AR"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267</a:t>
            </a:fld>
            <a:endParaRPr lang="en-US"/>
          </a:p>
        </p:txBody>
      </p:sp>
      <p:sp>
        <p:nvSpPr>
          <p:cNvPr id="6" name="Content Placeholder 2"/>
          <p:cNvSpPr txBox="1">
            <a:spLocks/>
          </p:cNvSpPr>
          <p:nvPr/>
        </p:nvSpPr>
        <p:spPr>
          <a:xfrm>
            <a:off x="547396" y="3806890"/>
            <a:ext cx="5178161" cy="2685816"/>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lgn="just">
              <a:buFont typeface="Wingdings 2"/>
              <a:buNone/>
            </a:pPr>
            <a:r>
              <a:rPr lang="es-AR" dirty="0"/>
              <a:t>En ese caso se pierde toda la ventaja de búsqueda binaria, necesaria inclusive para inserción/borrado/búsqueda en sí. </a:t>
            </a:r>
          </a:p>
          <a:p>
            <a:pPr marL="0" indent="0" algn="just">
              <a:buFont typeface="Wingdings 2"/>
              <a:buNone/>
            </a:pPr>
            <a:endParaRPr lang="es-AR" dirty="0"/>
          </a:p>
          <a:p>
            <a:pPr marL="0" indent="0" algn="just">
              <a:buFont typeface="Wingdings 2"/>
              <a:buNone/>
            </a:pPr>
            <a:r>
              <a:rPr lang="es-AR" dirty="0"/>
              <a:t>Si los elementos llegan en forma ordenada, </a:t>
            </a:r>
            <a:r>
              <a:rPr lang="es-AR" b="1" dirty="0"/>
              <a:t>se obtiene un árbol degenerado</a:t>
            </a:r>
            <a:r>
              <a:rPr lang="es-AR" dirty="0"/>
              <a:t>. Se obtiene algo que tiene la desventaja de la lista lineal en cuanto a cómo llegar a un elemento en particular, pero ocupando mucho más espacio!</a:t>
            </a:r>
          </a:p>
          <a:p>
            <a:pPr marL="0" indent="0" algn="just">
              <a:buFont typeface="Wingdings 2"/>
              <a:buNone/>
            </a:pPr>
            <a:endParaRPr lang="en-US" b="1" dirty="0"/>
          </a:p>
          <a:p>
            <a:pPr marL="0" indent="0" algn="just">
              <a:buFont typeface="Wingdings 2"/>
              <a:buNone/>
            </a:pPr>
            <a:endParaRPr lang="es-AR" b="1" dirty="0"/>
          </a:p>
          <a:p>
            <a:pPr marL="0" indent="0" algn="just">
              <a:buFont typeface="Wingdings 2"/>
              <a:buNone/>
            </a:pPr>
            <a:endParaRPr lang="es-AR" dirty="0"/>
          </a:p>
        </p:txBody>
      </p:sp>
      <p:sp>
        <p:nvSpPr>
          <p:cNvPr id="8" name="Oval 7"/>
          <p:cNvSpPr/>
          <p:nvPr/>
        </p:nvSpPr>
        <p:spPr>
          <a:xfrm>
            <a:off x="7036259" y="423109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10"/>
          <p:cNvSpPr/>
          <p:nvPr/>
        </p:nvSpPr>
        <p:spPr>
          <a:xfrm>
            <a:off x="8138160" y="388545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0" name="Oval 11"/>
          <p:cNvSpPr/>
          <p:nvPr/>
        </p:nvSpPr>
        <p:spPr>
          <a:xfrm>
            <a:off x="6465847" y="504458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cxnSp>
        <p:nvCxnSpPr>
          <p:cNvPr id="11" name="Straight Arrow Connector 13"/>
          <p:cNvCxnSpPr>
            <a:endCxn id="8" idx="7"/>
          </p:cNvCxnSpPr>
          <p:nvPr/>
        </p:nvCxnSpPr>
        <p:spPr>
          <a:xfrm flipH="1">
            <a:off x="7504553" y="414131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a:stCxn id="8" idx="4"/>
            <a:endCxn id="10" idx="0"/>
          </p:cNvCxnSpPr>
          <p:nvPr/>
        </p:nvCxnSpPr>
        <p:spPr>
          <a:xfrm flipH="1">
            <a:off x="6740167" y="463604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20"/>
          <p:cNvSpPr/>
          <p:nvPr/>
        </p:nvSpPr>
        <p:spPr>
          <a:xfrm>
            <a:off x="5817761" y="574257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14" name="Straight Arrow Connector 21"/>
          <p:cNvCxnSpPr/>
          <p:nvPr/>
        </p:nvCxnSpPr>
        <p:spPr>
          <a:xfrm flipH="1">
            <a:off x="6057632" y="542269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2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arn(inVertical)">
                                      <p:cBhvr>
                                        <p:cTn id="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268</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276808" y="2087195"/>
                <a:ext cx="8335347" cy="661413"/>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r>
                  <a:rPr lang="es-AR" b="1" dirty="0"/>
                  <a:t>En general, todas las operaciones son </a:t>
                </a:r>
                <a14:m>
                  <m:oMath xmlns:m="http://schemas.openxmlformats.org/officeDocument/2006/math">
                    <m:r>
                      <a:rPr lang="es-AR" b="1" i="1" dirty="0" smtClean="0">
                        <a:latin typeface="Cambria Math" panose="02040503050406030204" pitchFamily="18" charset="0"/>
                      </a:rPr>
                      <m:t>𝑶</m:t>
                    </m:r>
                    <m:r>
                      <a:rPr lang="es-AR" b="1" i="1" dirty="0" smtClean="0">
                        <a:latin typeface="Cambria Math" panose="02040503050406030204" pitchFamily="18" charset="0"/>
                      </a:rPr>
                      <m:t>(</m:t>
                    </m:r>
                    <m:r>
                      <a:rPr lang="es-AR" b="1" i="1" dirty="0" smtClean="0">
                        <a:latin typeface="Cambria Math" panose="02040503050406030204" pitchFamily="18" charset="0"/>
                      </a:rPr>
                      <m:t>𝒉</m:t>
                    </m:r>
                    <m:r>
                      <a:rPr lang="es-AR" b="1" i="1" dirty="0" smtClean="0">
                        <a:latin typeface="Cambria Math" panose="02040503050406030204" pitchFamily="18" charset="0"/>
                      </a:rPr>
                      <m:t>)</m:t>
                    </m:r>
                  </m:oMath>
                </a14:m>
                <a:r>
                  <a:rPr lang="es-AR" b="1" dirty="0"/>
                  <a:t> donde </a:t>
                </a:r>
                <a14:m>
                  <m:oMath xmlns:m="http://schemas.openxmlformats.org/officeDocument/2006/math">
                    <m:r>
                      <a:rPr lang="es-AR" b="1" i="1" dirty="0" smtClean="0">
                        <a:latin typeface="Cambria Math" panose="02040503050406030204" pitchFamily="18" charset="0"/>
                      </a:rPr>
                      <m:t>𝒉</m:t>
                    </m:r>
                  </m:oMath>
                </a14:m>
                <a:r>
                  <a:rPr lang="es-AR" b="1" dirty="0"/>
                  <a:t> es la altura del árbol.  Por eso, cuando está completo es </a:t>
                </a:r>
                <a14:m>
                  <m:oMath xmlns:m="http://schemas.openxmlformats.org/officeDocument/2006/math">
                    <m:r>
                      <a:rPr lang="es-AR" b="1" i="1" dirty="0" smtClean="0">
                        <a:latin typeface="Cambria Math" panose="02040503050406030204" pitchFamily="18" charset="0"/>
                      </a:rPr>
                      <m:t>𝑶</m:t>
                    </m:r>
                    <m:r>
                      <a:rPr lang="es-AR" b="1" i="1" dirty="0" smtClean="0">
                        <a:latin typeface="Cambria Math" panose="02040503050406030204" pitchFamily="18" charset="0"/>
                      </a:rPr>
                      <m:t>(</m:t>
                    </m:r>
                    <m:r>
                      <m:rPr>
                        <m:sty m:val="p"/>
                      </m:rPr>
                      <a:rPr lang="es-AR" b="1" i="1" dirty="0" smtClean="0">
                        <a:latin typeface="Cambria Math" panose="02040503050406030204" pitchFamily="18" charset="0"/>
                      </a:rPr>
                      <m:t>log</m:t>
                    </m:r>
                    <m:r>
                      <a:rPr lang="es-AR" b="1" i="1" dirty="0" smtClean="0">
                        <a:latin typeface="Cambria Math" panose="02040503050406030204" pitchFamily="18" charset="0"/>
                      </a:rPr>
                      <m:t>⁡</m:t>
                    </m:r>
                    <m:r>
                      <a:rPr lang="es-AR" b="1" i="1" dirty="0" smtClean="0">
                        <a:latin typeface="Cambria Math" panose="02040503050406030204" pitchFamily="18" charset="0"/>
                      </a:rPr>
                      <m:t>𝒏</m:t>
                    </m:r>
                    <m:r>
                      <a:rPr lang="es-AR" b="1" i="1" dirty="0" smtClean="0">
                        <a:latin typeface="Cambria Math" panose="02040503050406030204" pitchFamily="18" charset="0"/>
                      </a:rPr>
                      <m:t>) </m:t>
                    </m:r>
                  </m:oMath>
                </a14:m>
                <a:r>
                  <a:rPr lang="es-AR" b="1" dirty="0"/>
                  <a:t>y sino puede llegar a ser </a:t>
                </a:r>
                <a14:m>
                  <m:oMath xmlns:m="http://schemas.openxmlformats.org/officeDocument/2006/math">
                    <m:r>
                      <a:rPr lang="es-AR" b="1" i="1" dirty="0" smtClean="0">
                        <a:latin typeface="Cambria Math" panose="02040503050406030204" pitchFamily="18" charset="0"/>
                      </a:rPr>
                      <m:t>𝑶</m:t>
                    </m:r>
                    <m:r>
                      <a:rPr lang="es-AR" b="1" i="1" dirty="0" smtClean="0">
                        <a:latin typeface="Cambria Math" panose="02040503050406030204" pitchFamily="18" charset="0"/>
                      </a:rPr>
                      <m:t>(</m:t>
                    </m:r>
                    <m:r>
                      <a:rPr lang="es-AR" b="1" i="1" dirty="0" smtClean="0">
                        <a:latin typeface="Cambria Math" panose="02040503050406030204" pitchFamily="18" charset="0"/>
                      </a:rPr>
                      <m:t>𝒏</m:t>
                    </m:r>
                    <m:r>
                      <a:rPr lang="es-AR" b="1" i="1" dirty="0" smtClean="0">
                        <a:latin typeface="Cambria Math" panose="02040503050406030204" pitchFamily="18" charset="0"/>
                      </a:rPr>
                      <m:t>)</m:t>
                    </m:r>
                  </m:oMath>
                </a14:m>
                <a:endParaRPr lang="es-AR" dirty="0"/>
              </a:p>
              <a:p>
                <a:pPr marL="0" indent="0" algn="just">
                  <a:buFont typeface="Wingdings 2"/>
                  <a:buNone/>
                </a:pPr>
                <a:endParaRPr lang="es-AR" dirty="0"/>
              </a:p>
              <a:p>
                <a:pPr marL="0" indent="0" algn="just">
                  <a:buFont typeface="Wingdings 2"/>
                  <a:buNone/>
                </a:pPr>
                <a:endParaRPr lang="es-A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276808" y="2087195"/>
                <a:ext cx="8335347" cy="661413"/>
              </a:xfrm>
              <a:prstGeom prst="rect">
                <a:avLst/>
              </a:prstGeom>
              <a:blipFill>
                <a:blip r:embed="rId2"/>
                <a:stretch>
                  <a:fillRect l="-292" t="-11927" r="-585"/>
                </a:stretch>
              </a:blipFill>
            </p:spPr>
            <p:txBody>
              <a:bodyPr/>
              <a:lstStyle/>
              <a:p>
                <a:r>
                  <a:rPr lang="en-US">
                    <a:noFill/>
                  </a:rPr>
                  <a:t> </a:t>
                </a:r>
              </a:p>
            </p:txBody>
          </p:sp>
        </mc:Fallback>
      </mc:AlternateContent>
      <p:sp>
        <p:nvSpPr>
          <p:cNvPr id="7" name="Content Placeholder 2"/>
          <p:cNvSpPr txBox="1">
            <a:spLocks/>
          </p:cNvSpPr>
          <p:nvPr/>
        </p:nvSpPr>
        <p:spPr>
          <a:xfrm>
            <a:off x="528735" y="6031499"/>
            <a:ext cx="8229600" cy="649706"/>
          </a:xfrm>
          <a:prstGeom prst="rect">
            <a:avLst/>
          </a:prstGeom>
        </p:spPr>
        <p:txBody>
          <a:bodyPr vert="horz">
            <a:normAutofit fontScale="850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lgn="just">
              <a:buFont typeface="Wingdings 2"/>
              <a:buNone/>
            </a:pPr>
            <a:r>
              <a:rPr lang="es-AR" b="1" i="1" dirty="0"/>
              <a:t>Conclusión</a:t>
            </a:r>
            <a:r>
              <a:rPr lang="es-AR" i="1" dirty="0"/>
              <a:t>: hay que tratar de que la altura del árbol sea la mínima posible. O, por lo menos, </a:t>
            </a:r>
            <a:r>
              <a:rPr lang="es-AR" i="1" dirty="0">
                <a:solidFill>
                  <a:srgbClr val="00B050"/>
                </a:solidFill>
              </a:rPr>
              <a:t>tenerla controlada</a:t>
            </a:r>
            <a:r>
              <a:rPr lang="es-AR" i="1" dirty="0"/>
              <a:t>.</a:t>
            </a:r>
            <a:endParaRPr lang="es-AR" b="1" i="1" dirty="0"/>
          </a:p>
          <a:p>
            <a:pPr marL="0" indent="0" algn="just">
              <a:buFont typeface="Wingdings 2"/>
              <a:buNone/>
            </a:pPr>
            <a:endParaRPr lang="en-US" b="1" dirty="0"/>
          </a:p>
          <a:p>
            <a:pPr marL="0" indent="0" algn="just">
              <a:buFont typeface="Wingdings 2"/>
              <a:buNone/>
            </a:pPr>
            <a:endParaRPr lang="en-US" b="1" dirty="0"/>
          </a:p>
          <a:p>
            <a:pPr marL="0" indent="0" algn="just">
              <a:buFont typeface="Wingdings 2"/>
              <a:buNone/>
            </a:pPr>
            <a:endParaRPr lang="es-AR" b="1" dirty="0"/>
          </a:p>
          <a:p>
            <a:pPr marL="0" indent="0" algn="just">
              <a:buFont typeface="Wingdings 2"/>
              <a:buNone/>
            </a:pPr>
            <a:endParaRPr lang="es-AR" dirty="0"/>
          </a:p>
        </p:txBody>
      </p:sp>
      <p:sp>
        <p:nvSpPr>
          <p:cNvPr id="9" name="Content Placeholder 2"/>
          <p:cNvSpPr txBox="1">
            <a:spLocks/>
          </p:cNvSpPr>
          <p:nvPr/>
        </p:nvSpPr>
        <p:spPr>
          <a:xfrm>
            <a:off x="329681" y="3132598"/>
            <a:ext cx="8229600" cy="893593"/>
          </a:xfrm>
          <a:prstGeom prst="rect">
            <a:avLst/>
          </a:prstGeom>
        </p:spPr>
        <p:txBody>
          <a:bodyPr vert="horz">
            <a:norm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lgn="just">
              <a:buFont typeface="Wingdings 2"/>
              <a:buNone/>
            </a:pPr>
            <a:endParaRPr lang="en-US" b="1" dirty="0"/>
          </a:p>
          <a:p>
            <a:pPr marL="0" indent="0" algn="just">
              <a:buFont typeface="Wingdings 2"/>
              <a:buNone/>
            </a:pPr>
            <a:endParaRPr lang="en-US" b="1" dirty="0"/>
          </a:p>
          <a:p>
            <a:pPr marL="0" indent="0" algn="just">
              <a:buFont typeface="Wingdings 2"/>
              <a:buNone/>
            </a:pPr>
            <a:endParaRPr lang="es-AR" b="1" dirty="0"/>
          </a:p>
          <a:p>
            <a:pPr marL="0" indent="0" algn="just">
              <a:buFont typeface="Wingdings 2"/>
              <a:buNone/>
            </a:pPr>
            <a:endParaRPr lang="es-AR" dirty="0"/>
          </a:p>
        </p:txBody>
      </p:sp>
      <p:sp>
        <p:nvSpPr>
          <p:cNvPr id="10" name="Content Placeholder 2"/>
          <p:cNvSpPr txBox="1">
            <a:spLocks/>
          </p:cNvSpPr>
          <p:nvPr/>
        </p:nvSpPr>
        <p:spPr>
          <a:xfrm>
            <a:off x="720969" y="2713247"/>
            <a:ext cx="8229600" cy="3353613"/>
          </a:xfrm>
          <a:prstGeom prst="rect">
            <a:avLst/>
          </a:prstGeom>
        </p:spPr>
        <p:txBody>
          <a:bodyPr vert="horz">
            <a:normAutofit fontScale="625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None/>
            </a:pPr>
            <a:r>
              <a:rPr lang="es-ES" dirty="0"/>
              <a:t>Relación con el Logaritmo:</a:t>
            </a:r>
          </a:p>
          <a:p>
            <a:pPr lvl="1"/>
            <a:r>
              <a:rPr lang="es-ES" dirty="0"/>
              <a:t>En un árbol completo, cada nivel tiene el doble de nodos que el nivel anterior, comenzando con 1 nodo en el nivel 0 (la raíz).</a:t>
            </a:r>
          </a:p>
          <a:p>
            <a:pPr lvl="1"/>
            <a:r>
              <a:rPr lang="es-ES" dirty="0"/>
              <a:t>El número de nodos en un árbol binario completo de altura ℎ es:</a:t>
            </a:r>
          </a:p>
          <a:p>
            <a:pPr marL="667512" lvl="2" indent="0">
              <a:buNone/>
            </a:pPr>
            <a:r>
              <a:rPr lang="es-ES" sz="2200" dirty="0"/>
              <a:t> 2</a:t>
            </a:r>
            <a:r>
              <a:rPr lang="es-ES" sz="2200" baseline="30000" dirty="0"/>
              <a:t>0 </a:t>
            </a:r>
            <a:r>
              <a:rPr lang="es-ES" sz="2200" dirty="0"/>
              <a:t>+ 2</a:t>
            </a:r>
            <a:r>
              <a:rPr lang="es-ES" sz="2200" baseline="30000" dirty="0"/>
              <a:t>1 </a:t>
            </a:r>
            <a:r>
              <a:rPr lang="es-ES" sz="2200" dirty="0"/>
              <a:t>+ 2</a:t>
            </a:r>
            <a:r>
              <a:rPr lang="es-ES" sz="2200" baseline="30000" dirty="0"/>
              <a:t>2 </a:t>
            </a:r>
            <a:r>
              <a:rPr lang="es-ES" sz="2200" dirty="0"/>
              <a:t>+ ... + 2</a:t>
            </a:r>
            <a:r>
              <a:rPr lang="es-ES" sz="2200" baseline="30000" dirty="0"/>
              <a:t>ℎ  </a:t>
            </a:r>
            <a:r>
              <a:rPr lang="es-ES" sz="2200" dirty="0"/>
              <a:t>= 2</a:t>
            </a:r>
            <a:r>
              <a:rPr lang="es-ES" sz="2200" baseline="30000" dirty="0"/>
              <a:t>ℎ+1 </a:t>
            </a:r>
            <a:r>
              <a:rPr lang="es-ES" sz="2200" dirty="0"/>
              <a:t>−1.</a:t>
            </a:r>
          </a:p>
          <a:p>
            <a:pPr marL="393192" lvl="1" indent="0">
              <a:buNone/>
            </a:pPr>
            <a:r>
              <a:rPr lang="en-US" sz="2600" i="1" dirty="0"/>
              <a:t>				              n </a:t>
            </a:r>
            <a:r>
              <a:rPr lang="en-US" sz="2600" dirty="0"/>
              <a:t>= 2</a:t>
            </a:r>
            <a:r>
              <a:rPr lang="en-US" sz="2600" i="1" baseline="30000" dirty="0"/>
              <a:t>h</a:t>
            </a:r>
            <a:r>
              <a:rPr lang="en-US" sz="2600" baseline="30000" dirty="0"/>
              <a:t>+1</a:t>
            </a:r>
            <a:r>
              <a:rPr lang="en-US" sz="2600" dirty="0"/>
              <a:t>−1</a:t>
            </a:r>
          </a:p>
          <a:p>
            <a:pPr marL="0" indent="0">
              <a:buNone/>
            </a:pPr>
            <a:r>
              <a:rPr lang="en-US" dirty="0" err="1"/>
              <a:t>Resolviendo</a:t>
            </a:r>
            <a:r>
              <a:rPr lang="en-US" dirty="0"/>
              <a:t> para </a:t>
            </a:r>
            <a:r>
              <a:rPr lang="en-US" i="1" dirty="0"/>
              <a:t>h</a:t>
            </a:r>
            <a:r>
              <a:rPr lang="en-US" dirty="0"/>
              <a:t>:</a:t>
            </a:r>
          </a:p>
          <a:p>
            <a:pPr marL="0" indent="0">
              <a:buNone/>
            </a:pPr>
            <a:r>
              <a:rPr lang="en-US" dirty="0"/>
              <a:t>				          𝑛+1 = 2</a:t>
            </a:r>
            <a:r>
              <a:rPr lang="en-US" baseline="30000" dirty="0"/>
              <a:t>ℎ+1</a:t>
            </a:r>
          </a:p>
          <a:p>
            <a:pPr marL="0" indent="0">
              <a:buNone/>
            </a:pPr>
            <a:r>
              <a:rPr lang="en-US" dirty="0"/>
              <a:t>				log⁡</a:t>
            </a:r>
            <a:r>
              <a:rPr lang="en-US" baseline="-25000" dirty="0"/>
              <a:t>2</a:t>
            </a:r>
            <a:r>
              <a:rPr lang="en-US" dirty="0"/>
              <a:t>(𝑛+1) = ℎ+1</a:t>
            </a:r>
          </a:p>
          <a:p>
            <a:pPr marL="0" indent="0">
              <a:buNone/>
            </a:pPr>
            <a:r>
              <a:rPr lang="en-US" dirty="0"/>
              <a:t>				              ℎ = log⁡</a:t>
            </a:r>
            <a:r>
              <a:rPr lang="en-US" baseline="-25000" dirty="0"/>
              <a:t>2</a:t>
            </a:r>
            <a:r>
              <a:rPr lang="en-US" dirty="0"/>
              <a:t>(𝑛+1)−1</a:t>
            </a:r>
          </a:p>
          <a:p>
            <a:pPr marL="0" indent="0">
              <a:buNone/>
            </a:pPr>
            <a:endParaRPr lang="en-US" dirty="0"/>
          </a:p>
          <a:p>
            <a:pPr marL="0" indent="0">
              <a:buNone/>
            </a:pPr>
            <a:r>
              <a:rPr lang="en-US" dirty="0" err="1"/>
              <a:t>En</a:t>
            </a:r>
            <a:r>
              <a:rPr lang="en-US" dirty="0"/>
              <a:t> el </a:t>
            </a:r>
            <a:r>
              <a:rPr lang="en-US" dirty="0" err="1"/>
              <a:t>mejor</a:t>
            </a:r>
            <a:r>
              <a:rPr lang="en-US" dirty="0"/>
              <a:t> </a:t>
            </a:r>
            <a:r>
              <a:rPr lang="en-US" dirty="0" err="1"/>
              <a:t>caso</a:t>
            </a:r>
            <a:r>
              <a:rPr lang="en-US" dirty="0"/>
              <a:t>, la </a:t>
            </a:r>
            <a:r>
              <a:rPr lang="en-US" dirty="0" err="1"/>
              <a:t>altura</a:t>
            </a:r>
            <a:r>
              <a:rPr lang="en-US" dirty="0"/>
              <a:t> </a:t>
            </a:r>
            <a:r>
              <a:rPr lang="en-US" i="1" dirty="0"/>
              <a:t>h</a:t>
            </a:r>
            <a:r>
              <a:rPr lang="en-US" dirty="0"/>
              <a:t> de un BST </a:t>
            </a:r>
            <a:r>
              <a:rPr lang="en-US" dirty="0" err="1"/>
              <a:t>es</a:t>
            </a:r>
            <a:r>
              <a:rPr lang="en-US" dirty="0"/>
              <a:t> 𝑂(log⁡𝑛).</a:t>
            </a:r>
            <a:r>
              <a:rPr lang="en-US" i="1" dirty="0"/>
              <a:t> </a:t>
            </a:r>
            <a:r>
              <a:rPr lang="en-US" dirty="0" err="1"/>
              <a:t>Esto</a:t>
            </a:r>
            <a:r>
              <a:rPr lang="en-US" dirty="0"/>
              <a:t> </a:t>
            </a:r>
            <a:r>
              <a:rPr lang="en-US" dirty="0" err="1"/>
              <a:t>significa</a:t>
            </a:r>
            <a:r>
              <a:rPr lang="en-US" dirty="0"/>
              <a:t> que la </a:t>
            </a:r>
            <a:r>
              <a:rPr lang="en-US" dirty="0" err="1"/>
              <a:t>altura</a:t>
            </a:r>
            <a:r>
              <a:rPr lang="en-US" dirty="0"/>
              <a:t> </a:t>
            </a:r>
            <a:r>
              <a:rPr lang="en-US" dirty="0" err="1"/>
              <a:t>crece</a:t>
            </a:r>
            <a:r>
              <a:rPr lang="en-US" dirty="0"/>
              <a:t> </a:t>
            </a:r>
            <a:r>
              <a:rPr lang="en-US" dirty="0" err="1"/>
              <a:t>logarítmicamente</a:t>
            </a:r>
            <a:r>
              <a:rPr lang="en-US" dirty="0"/>
              <a:t> con </a:t>
            </a:r>
            <a:r>
              <a:rPr lang="en-US" dirty="0" err="1"/>
              <a:t>respecto</a:t>
            </a:r>
            <a:r>
              <a:rPr lang="en-US" dirty="0"/>
              <a:t> al </a:t>
            </a:r>
            <a:r>
              <a:rPr lang="en-US" dirty="0" err="1"/>
              <a:t>número</a:t>
            </a:r>
            <a:r>
              <a:rPr lang="en-US" dirty="0"/>
              <a:t> de </a:t>
            </a:r>
            <a:r>
              <a:rPr lang="en-US" dirty="0" err="1"/>
              <a:t>nodos</a:t>
            </a:r>
            <a:r>
              <a:rPr lang="en-US" dirty="0"/>
              <a:t>.</a:t>
            </a:r>
            <a:endParaRPr lang="es-ES" dirty="0"/>
          </a:p>
        </p:txBody>
      </p:sp>
    </p:spTree>
    <p:extLst>
      <p:ext uri="{BB962C8B-B14F-4D97-AF65-F5344CB8AC3E}">
        <p14:creationId xmlns:p14="http://schemas.microsoft.com/office/powerpoint/2010/main" val="128648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Algunas</a:t>
            </a:r>
            <a:r>
              <a:rPr lang="en-US" dirty="0"/>
              <a:t> </a:t>
            </a:r>
            <a:r>
              <a:rPr lang="en-US" dirty="0" err="1"/>
              <a:t>propiedades</a:t>
            </a:r>
            <a:r>
              <a:rPr lang="en-US" dirty="0"/>
              <a:t>…</a:t>
            </a:r>
            <a:endParaRPr lang="es-AR" dirty="0"/>
          </a:p>
        </p:txBody>
      </p:sp>
      <p:sp>
        <p:nvSpPr>
          <p:cNvPr id="3" name="Content Placeholder 2"/>
          <p:cNvSpPr>
            <a:spLocks noGrp="1"/>
          </p:cNvSpPr>
          <p:nvPr>
            <p:ph idx="1"/>
          </p:nvPr>
        </p:nvSpPr>
        <p:spPr/>
        <p:txBody>
          <a:bodyPr/>
          <a:lstStyle/>
          <a:p>
            <a:pPr marL="0" indent="0">
              <a:buNone/>
            </a:pPr>
            <a:r>
              <a:rPr lang="en-US" dirty="0"/>
              <a:t>Pero </a:t>
            </a:r>
            <a:r>
              <a:rPr lang="en-US" dirty="0" err="1"/>
              <a:t>podríamos</a:t>
            </a:r>
            <a:r>
              <a:rPr lang="en-US" dirty="0"/>
              <a:t> no ser tan </a:t>
            </a:r>
            <a:r>
              <a:rPr lang="en-US" dirty="0" err="1"/>
              <a:t>exigentes</a:t>
            </a:r>
            <a:r>
              <a:rPr lang="en-US" dirty="0"/>
              <a:t> y </a:t>
            </a:r>
            <a:r>
              <a:rPr lang="en-US" dirty="0" err="1"/>
              <a:t>tener</a:t>
            </a:r>
            <a:r>
              <a:rPr lang="en-US" dirty="0"/>
              <a:t> una </a:t>
            </a:r>
            <a:r>
              <a:rPr lang="en-US" dirty="0" err="1"/>
              <a:t>muy</a:t>
            </a:r>
            <a:r>
              <a:rPr lang="en-US" dirty="0"/>
              <a:t> </a:t>
            </a:r>
            <a:r>
              <a:rPr lang="en-US" dirty="0" err="1"/>
              <a:t>buena</a:t>
            </a:r>
            <a:r>
              <a:rPr lang="en-US" dirty="0"/>
              <a:t> forma..</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269</a:t>
            </a:fld>
            <a:endParaRPr lang="en-US"/>
          </a:p>
        </p:txBody>
      </p:sp>
    </p:spTree>
    <p:extLst>
      <p:ext uri="{BB962C8B-B14F-4D97-AF65-F5344CB8AC3E}">
        <p14:creationId xmlns:p14="http://schemas.microsoft.com/office/powerpoint/2010/main" val="3814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 – </a:t>
            </a:r>
            <a:r>
              <a:rPr lang="es-419" dirty="0" err="1"/>
              <a:t>Ejer</a:t>
            </a:r>
            <a:r>
              <a:rPr lang="es-419" dirty="0"/>
              <a:t> 2</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Generar</a:t>
            </a:r>
            <a:r>
              <a:rPr lang="en-US" sz="2000" dirty="0">
                <a:solidFill>
                  <a:schemeClr val="tx1"/>
                </a:solidFill>
              </a:rPr>
              <a:t> </a:t>
            </a:r>
            <a:r>
              <a:rPr lang="en-US" sz="2000" dirty="0" err="1">
                <a:solidFill>
                  <a:schemeClr val="tx1"/>
                </a:solidFill>
              </a:rPr>
              <a:t>una</a:t>
            </a:r>
            <a:r>
              <a:rPr lang="en-US" sz="2000" dirty="0">
                <a:solidFill>
                  <a:schemeClr val="tx1"/>
                </a:solidFill>
              </a:rPr>
              <a:t> </a:t>
            </a:r>
            <a:r>
              <a:rPr lang="en-US" sz="2000" dirty="0" err="1">
                <a:solidFill>
                  <a:schemeClr val="tx1"/>
                </a:solidFill>
              </a:rPr>
              <a:t>aplicación</a:t>
            </a:r>
            <a:r>
              <a:rPr lang="en-US" sz="2000" dirty="0">
                <a:solidFill>
                  <a:schemeClr val="tx1"/>
                </a:solidFill>
              </a:rPr>
              <a:t> que </a:t>
            </a:r>
            <a:r>
              <a:rPr lang="en-US" sz="2000" dirty="0" err="1">
                <a:solidFill>
                  <a:schemeClr val="tx1"/>
                </a:solidFill>
              </a:rPr>
              <a:t>genere</a:t>
            </a:r>
            <a:r>
              <a:rPr lang="en-US" sz="2000" dirty="0">
                <a:solidFill>
                  <a:schemeClr val="tx1"/>
                </a:solidFill>
              </a:rPr>
              <a:t> el </a:t>
            </a:r>
            <a:r>
              <a:rPr lang="en-US" sz="2000" dirty="0" err="1">
                <a:solidFill>
                  <a:schemeClr val="tx1"/>
                </a:solidFill>
              </a:rPr>
              <a:t>árbol</a:t>
            </a:r>
            <a:r>
              <a:rPr lang="en-US" sz="2000" dirty="0">
                <a:solidFill>
                  <a:schemeClr val="tx1"/>
                </a:solidFill>
              </a:rPr>
              <a:t> de </a:t>
            </a:r>
            <a:r>
              <a:rPr lang="en-US" sz="2000" dirty="0" err="1">
                <a:solidFill>
                  <a:schemeClr val="tx1"/>
                </a:solidFill>
              </a:rPr>
              <a:t>expresiones</a:t>
            </a:r>
            <a:r>
              <a:rPr lang="en-US" sz="2000" dirty="0">
                <a:solidFill>
                  <a:schemeClr val="tx1"/>
                </a:solidFill>
              </a:rPr>
              <a:t> </a:t>
            </a:r>
            <a:r>
              <a:rPr lang="en-US" sz="2000" dirty="0" err="1">
                <a:solidFill>
                  <a:schemeClr val="tx1"/>
                </a:solidFill>
              </a:rPr>
              <a:t>correctas</a:t>
            </a:r>
            <a:r>
              <a:rPr lang="en-US" sz="2000" dirty="0">
                <a:solidFill>
                  <a:schemeClr val="tx1"/>
                </a:solidFill>
              </a:rPr>
              <a:t> e </a:t>
            </a:r>
            <a:r>
              <a:rPr lang="en-US" sz="2000" dirty="0" err="1">
                <a:solidFill>
                  <a:schemeClr val="tx1"/>
                </a:solidFill>
              </a:rPr>
              <a:t>incorrectas</a:t>
            </a:r>
            <a:endParaRPr lang="en-US" sz="2000" dirty="0">
              <a:solidFill>
                <a:schemeClr val="tx1"/>
              </a:solidFill>
            </a:endParaRPr>
          </a:p>
          <a:p>
            <a:pPr marL="0" indent="0">
              <a:buNone/>
            </a:pPr>
            <a:endParaRPr lang="en-US" sz="2000" dirty="0">
              <a:solidFill>
                <a:schemeClr val="tx1"/>
              </a:solidFill>
            </a:endParaRPr>
          </a:p>
          <a:p>
            <a:pPr marL="0" indent="0">
              <a:buNone/>
            </a:pPr>
            <a:r>
              <a:rPr lang="en-US" sz="2000" dirty="0">
                <a:solidFill>
                  <a:schemeClr val="tx1"/>
                </a:solidFill>
              </a:rPr>
              <a:t>(</a:t>
            </a:r>
            <a:r>
              <a:rPr lang="en-US" sz="2000" dirty="0" err="1">
                <a:solidFill>
                  <a:schemeClr val="tx1"/>
                </a:solidFill>
              </a:rPr>
              <a:t>bajar</a:t>
            </a:r>
            <a:r>
              <a:rPr lang="en-US" sz="2000" dirty="0">
                <a:solidFill>
                  <a:schemeClr val="tx1"/>
                </a:solidFill>
              </a:rPr>
              <a:t> de campus </a:t>
            </a:r>
            <a:r>
              <a:rPr lang="en-US" sz="2000" dirty="0" err="1">
                <a:solidFill>
                  <a:schemeClr val="tx1"/>
                </a:solidFill>
              </a:rPr>
              <a:t>los</a:t>
            </a:r>
            <a:r>
              <a:rPr lang="en-US" sz="2000" dirty="0">
                <a:solidFill>
                  <a:schemeClr val="tx1"/>
                </a:solidFill>
              </a:rPr>
              <a:t> templates)</a:t>
            </a: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70875692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57528"/>
            <a:ext cx="8229600" cy="3622178"/>
          </a:xfrm>
        </p:spPr>
        <p:txBody>
          <a:bodyPr>
            <a:normAutofit/>
          </a:bodyPr>
          <a:lstStyle/>
          <a:p>
            <a:pPr marL="0" indent="0">
              <a:buNone/>
            </a:pPr>
            <a:r>
              <a:rPr lang="en-US" b="1" dirty="0" err="1"/>
              <a:t>Definición</a:t>
            </a:r>
            <a:r>
              <a:rPr lang="en-US" b="1" dirty="0"/>
              <a:t> AVL: “BST </a:t>
            </a:r>
            <a:r>
              <a:rPr lang="en-US" b="1" dirty="0" err="1"/>
              <a:t>balanceado</a:t>
            </a:r>
            <a:r>
              <a:rPr lang="en-US" b="1" dirty="0"/>
              <a:t> </a:t>
            </a:r>
            <a:r>
              <a:rPr lang="en-US" b="1" dirty="0" err="1"/>
              <a:t>por</a:t>
            </a:r>
            <a:r>
              <a:rPr lang="en-US" b="1" dirty="0"/>
              <a:t> </a:t>
            </a:r>
            <a:r>
              <a:rPr lang="en-US" b="1" dirty="0" err="1"/>
              <a:t>altura</a:t>
            </a:r>
            <a:r>
              <a:rPr lang="en-US" b="1" dirty="0"/>
              <a:t>” </a:t>
            </a:r>
          </a:p>
          <a:p>
            <a:pPr marL="0" indent="0" algn="just">
              <a:buNone/>
            </a:pPr>
            <a:r>
              <a:rPr lang="en-US" dirty="0"/>
              <a:t>	</a:t>
            </a:r>
            <a:r>
              <a:rPr lang="es-AR" dirty="0"/>
              <a:t>G.M. </a:t>
            </a:r>
            <a:r>
              <a:rPr lang="es-AR" b="1" dirty="0"/>
              <a:t>A</a:t>
            </a:r>
            <a:r>
              <a:rPr lang="es-AR" dirty="0"/>
              <a:t>delson-</a:t>
            </a:r>
            <a:r>
              <a:rPr lang="es-AR" b="1" dirty="0"/>
              <a:t>V</a:t>
            </a:r>
            <a:r>
              <a:rPr lang="es-AR" dirty="0"/>
              <a:t>elskii y E.M. </a:t>
            </a:r>
            <a:r>
              <a:rPr lang="es-AR" b="1" dirty="0" err="1"/>
              <a:t>L</a:t>
            </a:r>
            <a:r>
              <a:rPr lang="es-AR" dirty="0" err="1"/>
              <a:t>andis</a:t>
            </a:r>
            <a:r>
              <a:rPr lang="es-AR" dirty="0"/>
              <a:t>  propusieron en 1962 la primera versión de BST que se balancea dinámicamente. </a:t>
            </a:r>
          </a:p>
          <a:p>
            <a:pPr marL="0" indent="0">
              <a:buNone/>
            </a:pPr>
            <a:endParaRPr lang="es-AR" dirty="0"/>
          </a:p>
          <a:p>
            <a:pPr marL="0" indent="0" algn="just">
              <a:buNone/>
            </a:pPr>
            <a:r>
              <a:rPr lang="es-AR" dirty="0"/>
              <a:t>	Un AVL es un BST donde en cada nodo la </a:t>
            </a:r>
            <a:r>
              <a:rPr lang="es-AR" dirty="0">
                <a:solidFill>
                  <a:schemeClr val="accent1">
                    <a:lumMod val="75000"/>
                  </a:schemeClr>
                </a:solidFill>
              </a:rPr>
              <a:t>diferencia</a:t>
            </a:r>
            <a:r>
              <a:rPr lang="es-AR" dirty="0"/>
              <a:t> de alturas entre sus 2 subárboles es a lo sumo 1. </a:t>
            </a:r>
          </a:p>
        </p:txBody>
      </p:sp>
      <p:sp>
        <p:nvSpPr>
          <p:cNvPr id="4" name="Slide Number Placeholder 3"/>
          <p:cNvSpPr>
            <a:spLocks noGrp="1"/>
          </p:cNvSpPr>
          <p:nvPr>
            <p:ph type="sldNum" sz="quarter" idx="12"/>
          </p:nvPr>
        </p:nvSpPr>
        <p:spPr/>
        <p:txBody>
          <a:bodyPr/>
          <a:lstStyle/>
          <a:p>
            <a:fld id="{401CF334-2D5C-4859-84A6-CA7E6E43FAEB}" type="slidenum">
              <a:rPr lang="en-US" smtClean="0"/>
              <a:t>270</a:t>
            </a:fld>
            <a:endParaRPr lang="en-US"/>
          </a:p>
        </p:txBody>
      </p:sp>
      <p:sp>
        <p:nvSpPr>
          <p:cNvPr id="5" name="Content Placeholder 2"/>
          <p:cNvSpPr txBox="1">
            <a:spLocks/>
          </p:cNvSpPr>
          <p:nvPr/>
        </p:nvSpPr>
        <p:spPr>
          <a:xfrm>
            <a:off x="2920481" y="5909452"/>
            <a:ext cx="3172408" cy="670835"/>
          </a:xfrm>
          <a:prstGeom prst="rect">
            <a:avLst/>
          </a:prstGeom>
        </p:spPr>
        <p:txBody>
          <a:bodyPr vert="horz">
            <a:norm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i="1" dirty="0"/>
              <a:t>Factor de balance</a:t>
            </a:r>
          </a:p>
        </p:txBody>
      </p:sp>
      <p:cxnSp>
        <p:nvCxnSpPr>
          <p:cNvPr id="7" name="Conector recto de flecha 6"/>
          <p:cNvCxnSpPr/>
          <p:nvPr/>
        </p:nvCxnSpPr>
        <p:spPr>
          <a:xfrm>
            <a:off x="1828800" y="5029200"/>
            <a:ext cx="1287624" cy="8117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00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dirty="0" err="1"/>
              <a:t>Ej</a:t>
            </a:r>
            <a:r>
              <a:rPr lang="en-US" dirty="0"/>
              <a:t>: no </a:t>
            </a:r>
            <a:r>
              <a:rPr lang="en-US" dirty="0" err="1"/>
              <a:t>es</a:t>
            </a:r>
            <a:r>
              <a:rPr lang="en-US" dirty="0"/>
              <a:t> AVL. ¿</a:t>
            </a:r>
            <a:r>
              <a:rPr lang="en-US" dirty="0" err="1"/>
              <a:t>Cuáles</a:t>
            </a:r>
            <a:r>
              <a:rPr lang="en-US" dirty="0"/>
              <a:t> son </a:t>
            </a:r>
            <a:r>
              <a:rPr lang="en-US" dirty="0" err="1"/>
              <a:t>los</a:t>
            </a:r>
            <a:r>
              <a:rPr lang="en-US" dirty="0"/>
              <a:t> </a:t>
            </a:r>
            <a:r>
              <a:rPr lang="en-US" dirty="0" err="1"/>
              <a:t>nodos</a:t>
            </a:r>
            <a:r>
              <a:rPr lang="en-US" dirty="0"/>
              <a:t> con </a:t>
            </a:r>
            <a:r>
              <a:rPr lang="en-US" dirty="0" err="1"/>
              <a:t>problemas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271</a:t>
            </a:fld>
            <a:endParaRPr lang="en-US"/>
          </a:p>
        </p:txBody>
      </p:sp>
      <p:sp>
        <p:nvSpPr>
          <p:cNvPr id="6" name="Oval 5"/>
          <p:cNvSpPr/>
          <p:nvPr/>
        </p:nvSpPr>
        <p:spPr>
          <a:xfrm>
            <a:off x="6449717" y="29834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376160" y="35377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55</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536800"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901077" y="567859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5"/>
          </p:cNvCxnSpPr>
          <p:nvPr/>
        </p:nvCxnSpPr>
        <p:spPr>
          <a:xfrm>
            <a:off x="6918011" y="3329075"/>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72279" y="5330530"/>
            <a:ext cx="378676" cy="36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97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145768" y="1967232"/>
            <a:ext cx="8229600" cy="4389120"/>
          </a:xfrm>
        </p:spPr>
        <p:txBody>
          <a:bodyPr/>
          <a:lstStyle/>
          <a:p>
            <a:pPr marL="0" indent="0" algn="just">
              <a:buNone/>
            </a:pPr>
            <a:r>
              <a:rPr lang="en-US" dirty="0" err="1"/>
              <a:t>Ej</a:t>
            </a:r>
            <a:r>
              <a:rPr lang="en-US" dirty="0"/>
              <a:t>: no </a:t>
            </a:r>
            <a:r>
              <a:rPr lang="en-US" dirty="0" err="1"/>
              <a:t>es</a:t>
            </a:r>
            <a:r>
              <a:rPr lang="en-US" dirty="0"/>
              <a:t> AVL. ¿</a:t>
            </a:r>
            <a:r>
              <a:rPr lang="en-US" dirty="0" err="1"/>
              <a:t>Cuáles</a:t>
            </a:r>
            <a:r>
              <a:rPr lang="en-US" dirty="0"/>
              <a:t> son </a:t>
            </a:r>
            <a:r>
              <a:rPr lang="en-US" dirty="0" err="1"/>
              <a:t>los</a:t>
            </a:r>
            <a:r>
              <a:rPr lang="en-US" dirty="0"/>
              <a:t> </a:t>
            </a:r>
            <a:r>
              <a:rPr lang="en-US" dirty="0" err="1"/>
              <a:t>nodos</a:t>
            </a:r>
            <a:r>
              <a:rPr lang="en-US" dirty="0"/>
              <a:t> con </a:t>
            </a:r>
            <a:r>
              <a:rPr lang="en-US" dirty="0" err="1"/>
              <a:t>problemas</a:t>
            </a:r>
            <a:r>
              <a:rPr lang="en-US" dirty="0"/>
              <a:t>?</a:t>
            </a:r>
          </a:p>
          <a:p>
            <a:pPr marL="0" indent="0" algn="just">
              <a:buNone/>
            </a:pPr>
            <a:r>
              <a:rPr lang="en-US" dirty="0" err="1">
                <a:highlight>
                  <a:srgbClr val="FFFF00"/>
                </a:highlight>
              </a:rPr>
              <a:t>Desbalance</a:t>
            </a:r>
            <a:r>
              <a:rPr lang="en-US" dirty="0">
                <a:highlight>
                  <a:srgbClr val="FFFF00"/>
                </a:highlight>
              </a:rPr>
              <a:t> a la </a:t>
            </a:r>
            <a:r>
              <a:rPr lang="en-US" dirty="0" err="1">
                <a:highlight>
                  <a:srgbClr val="FFFF00"/>
                </a:highlight>
              </a:rPr>
              <a:t>izq</a:t>
            </a:r>
            <a:r>
              <a:rPr lang="en-US" dirty="0">
                <a:highlight>
                  <a:srgbClr val="FFFF00"/>
                </a:highlight>
              </a:rPr>
              <a:t> </a:t>
            </a:r>
            <a:r>
              <a:rPr lang="en-US" dirty="0">
                <a:highlight>
                  <a:srgbClr val="FFFF00"/>
                </a:highlight>
                <a:sym typeface="Wingdings" panose="05000000000000000000" pitchFamily="2" charset="2"/>
              </a:rPr>
              <a:t> fb &gt; 0</a:t>
            </a:r>
          </a:p>
          <a:p>
            <a:pPr marL="0" indent="0" algn="just">
              <a:buNone/>
            </a:pPr>
            <a:r>
              <a:rPr lang="en-US" dirty="0" err="1">
                <a:highlight>
                  <a:srgbClr val="FFFF00"/>
                </a:highlight>
                <a:sym typeface="Wingdings" panose="05000000000000000000" pitchFamily="2" charset="2"/>
              </a:rPr>
              <a:t>Desbalance</a:t>
            </a:r>
            <a:r>
              <a:rPr lang="en-US" dirty="0">
                <a:highlight>
                  <a:srgbClr val="FFFF00"/>
                </a:highlight>
                <a:sym typeface="Wingdings" panose="05000000000000000000" pitchFamily="2" charset="2"/>
              </a:rPr>
              <a:t> a la der -&gt; fb &lt; 0</a:t>
            </a:r>
          </a:p>
          <a:p>
            <a:pPr marL="0" indent="0" algn="just">
              <a:buNone/>
            </a:pPr>
            <a:endParaRPr lang="en-US" dirty="0">
              <a:highlight>
                <a:srgbClr val="FFFF00"/>
              </a:highlight>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272</a:t>
            </a:fld>
            <a:endParaRPr lang="en-US"/>
          </a:p>
        </p:txBody>
      </p:sp>
      <p:sp>
        <p:nvSpPr>
          <p:cNvPr id="6" name="Oval 5"/>
          <p:cNvSpPr/>
          <p:nvPr/>
        </p:nvSpPr>
        <p:spPr>
          <a:xfrm>
            <a:off x="6449716" y="2983430"/>
            <a:ext cx="608538"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sp>
        <p:nvSpPr>
          <p:cNvPr id="7" name="Oval 6"/>
          <p:cNvSpPr/>
          <p:nvPr/>
        </p:nvSpPr>
        <p:spPr>
          <a:xfrm>
            <a:off x="7376159" y="3537701"/>
            <a:ext cx="613951"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74</a:t>
            </a:r>
            <a:endParaRPr lang="es-AR" dirty="0"/>
          </a:p>
        </p:txBody>
      </p:sp>
      <p:sp>
        <p:nvSpPr>
          <p:cNvPr id="8" name="Oval 7"/>
          <p:cNvSpPr/>
          <p:nvPr/>
        </p:nvSpPr>
        <p:spPr>
          <a:xfrm>
            <a:off x="5546201" y="3418858"/>
            <a:ext cx="65728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20</a:t>
            </a:r>
            <a:endParaRPr lang="es-AR" dirty="0"/>
          </a:p>
        </p:txBody>
      </p:sp>
      <p:sp>
        <p:nvSpPr>
          <p:cNvPr id="9" name="Oval 8"/>
          <p:cNvSpPr/>
          <p:nvPr/>
        </p:nvSpPr>
        <p:spPr>
          <a:xfrm>
            <a:off x="6864531" y="4258334"/>
            <a:ext cx="697013"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55</a:t>
            </a:r>
            <a:endParaRPr lang="es-AR" dirty="0"/>
          </a:p>
        </p:txBody>
      </p:sp>
      <p:sp>
        <p:nvSpPr>
          <p:cNvPr id="10" name="Oval 9"/>
          <p:cNvSpPr/>
          <p:nvPr/>
        </p:nvSpPr>
        <p:spPr>
          <a:xfrm>
            <a:off x="5932645" y="4278829"/>
            <a:ext cx="638991"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22</a:t>
            </a:r>
            <a:endParaRPr lang="es-AR" dirty="0"/>
          </a:p>
        </p:txBody>
      </p:sp>
      <p:sp>
        <p:nvSpPr>
          <p:cNvPr id="11" name="Oval 10"/>
          <p:cNvSpPr/>
          <p:nvPr/>
        </p:nvSpPr>
        <p:spPr>
          <a:xfrm>
            <a:off x="6449716" y="4945673"/>
            <a:ext cx="635724"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27</a:t>
            </a:r>
            <a:endParaRPr lang="es-AR" dirty="0"/>
          </a:p>
        </p:txBody>
      </p:sp>
      <p:sp>
        <p:nvSpPr>
          <p:cNvPr id="12" name="Oval 11"/>
          <p:cNvSpPr/>
          <p:nvPr/>
        </p:nvSpPr>
        <p:spPr>
          <a:xfrm>
            <a:off x="4896325" y="4232340"/>
            <a:ext cx="62810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15</a:t>
            </a:r>
            <a:endParaRPr lang="es-AR" dirty="0"/>
          </a:p>
        </p:txBody>
      </p:sp>
      <p:sp>
        <p:nvSpPr>
          <p:cNvPr id="13" name="Oval 12"/>
          <p:cNvSpPr/>
          <p:nvPr/>
        </p:nvSpPr>
        <p:spPr>
          <a:xfrm>
            <a:off x="5820522" y="5678599"/>
            <a:ext cx="62919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25</a:t>
            </a:r>
            <a:endParaRPr lang="es-AR"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5"/>
          </p:cNvCxnSpPr>
          <p:nvPr/>
        </p:nvCxnSpPr>
        <p:spPr>
          <a:xfrm>
            <a:off x="6918011" y="3329075"/>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72279" y="5330530"/>
            <a:ext cx="378676" cy="36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260568" y="4930330"/>
            <a:ext cx="61577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8</a:t>
            </a:r>
            <a:endParaRPr lang="es-AR"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6297316" y="2567238"/>
            <a:ext cx="1264228" cy="369332"/>
          </a:xfrm>
          <a:prstGeom prst="rect">
            <a:avLst/>
          </a:prstGeom>
          <a:noFill/>
          <a:ln>
            <a:solidFill>
              <a:schemeClr val="bg2"/>
            </a:solidFill>
          </a:ln>
        </p:spPr>
        <p:txBody>
          <a:bodyPr wrap="square" rtlCol="0">
            <a:spAutoFit/>
          </a:bodyPr>
          <a:lstStyle/>
          <a:p>
            <a:r>
              <a:rPr lang="es-AR" sz="1600" dirty="0" err="1"/>
              <a:t>fb</a:t>
            </a:r>
            <a:r>
              <a:rPr lang="es-AR" sz="1600" dirty="0"/>
              <a:t>: 3-1= </a:t>
            </a:r>
            <a:r>
              <a:rPr lang="es-AR" b="1" dirty="0">
                <a:solidFill>
                  <a:srgbClr val="FF0000"/>
                </a:solidFill>
              </a:rPr>
              <a:t>2</a:t>
            </a:r>
            <a:endParaRPr lang="en-US" b="1" dirty="0" err="1">
              <a:solidFill>
                <a:srgbClr val="FF0000"/>
              </a:solidFill>
            </a:endParaRPr>
          </a:p>
        </p:txBody>
      </p:sp>
      <p:sp>
        <p:nvSpPr>
          <p:cNvPr id="24" name="CuadroTexto 23"/>
          <p:cNvSpPr txBox="1"/>
          <p:nvPr/>
        </p:nvSpPr>
        <p:spPr>
          <a:xfrm>
            <a:off x="5619363" y="3951400"/>
            <a:ext cx="1338908"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FF0000"/>
                </a:solidFill>
              </a:rPr>
              <a:t>-2</a:t>
            </a:r>
            <a:endParaRPr lang="en-US" b="1" dirty="0" err="1">
              <a:solidFill>
                <a:srgbClr val="FF0000"/>
              </a:solidFill>
            </a:endParaRPr>
          </a:p>
        </p:txBody>
      </p:sp>
      <p:sp>
        <p:nvSpPr>
          <p:cNvPr id="25" name="CuadroTexto 24"/>
          <p:cNvSpPr txBox="1"/>
          <p:nvPr/>
        </p:nvSpPr>
        <p:spPr>
          <a:xfrm>
            <a:off x="7561545" y="3187418"/>
            <a:ext cx="1479040"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
        <p:nvSpPr>
          <p:cNvPr id="26" name="CuadroTexto 25"/>
          <p:cNvSpPr txBox="1"/>
          <p:nvPr/>
        </p:nvSpPr>
        <p:spPr>
          <a:xfrm>
            <a:off x="7138851" y="3973215"/>
            <a:ext cx="1427068"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7" name="CuadroTexto 26"/>
          <p:cNvSpPr txBox="1"/>
          <p:nvPr/>
        </p:nvSpPr>
        <p:spPr>
          <a:xfrm>
            <a:off x="3465910" y="4619139"/>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8" name="CuadroTexto 27"/>
          <p:cNvSpPr txBox="1"/>
          <p:nvPr/>
        </p:nvSpPr>
        <p:spPr>
          <a:xfrm>
            <a:off x="6892714" y="4778815"/>
            <a:ext cx="1402131"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
        <p:nvSpPr>
          <p:cNvPr id="29" name="CuadroTexto 28"/>
          <p:cNvSpPr txBox="1"/>
          <p:nvPr/>
        </p:nvSpPr>
        <p:spPr>
          <a:xfrm>
            <a:off x="4896325" y="3081614"/>
            <a:ext cx="1307161" cy="369332"/>
          </a:xfrm>
          <a:prstGeom prst="rect">
            <a:avLst/>
          </a:prstGeom>
          <a:noFill/>
          <a:ln>
            <a:solidFill>
              <a:schemeClr val="bg2"/>
            </a:solidFill>
          </a:ln>
        </p:spPr>
        <p:txBody>
          <a:bodyPr wrap="square" rtlCol="0">
            <a:spAutoFit/>
          </a:bodyPr>
          <a:lstStyle/>
          <a:p>
            <a:r>
              <a:rPr lang="es-AR" sz="1600" dirty="0" err="1"/>
              <a:t>fb</a:t>
            </a:r>
            <a:r>
              <a:rPr lang="es-AR" sz="1600" dirty="0"/>
              <a:t>: 1-(2)= </a:t>
            </a:r>
            <a:r>
              <a:rPr lang="es-AR" sz="1600" dirty="0">
                <a:solidFill>
                  <a:srgbClr val="0070C0"/>
                </a:solidFill>
              </a:rPr>
              <a:t>-</a:t>
            </a:r>
            <a:r>
              <a:rPr lang="es-AR" b="1" dirty="0">
                <a:solidFill>
                  <a:srgbClr val="0070C0"/>
                </a:solidFill>
              </a:rPr>
              <a:t>1</a:t>
            </a:r>
            <a:endParaRPr lang="en-US" b="1" dirty="0" err="1">
              <a:solidFill>
                <a:srgbClr val="0070C0"/>
              </a:solidFill>
            </a:endParaRPr>
          </a:p>
        </p:txBody>
      </p:sp>
      <p:sp>
        <p:nvSpPr>
          <p:cNvPr id="30" name="CuadroTexto 29"/>
          <p:cNvSpPr txBox="1"/>
          <p:nvPr/>
        </p:nvSpPr>
        <p:spPr>
          <a:xfrm>
            <a:off x="4171267" y="3927303"/>
            <a:ext cx="1217591"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
        <p:nvSpPr>
          <p:cNvPr id="31" name="CuadroTexto 30"/>
          <p:cNvSpPr txBox="1"/>
          <p:nvPr/>
        </p:nvSpPr>
        <p:spPr>
          <a:xfrm>
            <a:off x="6384065" y="5536378"/>
            <a:ext cx="1461588"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Tree>
    <p:extLst>
      <p:ext uri="{BB962C8B-B14F-4D97-AF65-F5344CB8AC3E}">
        <p14:creationId xmlns:p14="http://schemas.microsoft.com/office/powerpoint/2010/main" val="41923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arn(inVertic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arn(inVertic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dirty="0" err="1"/>
              <a:t>Ej</a:t>
            </a:r>
            <a:r>
              <a:rPr lang="en-US" dirty="0"/>
              <a:t>: </a:t>
            </a:r>
            <a:r>
              <a:rPr lang="en-US" dirty="0" err="1"/>
              <a:t>es</a:t>
            </a:r>
            <a:r>
              <a:rPr lang="en-US" dirty="0"/>
              <a:t> AVL (</a:t>
            </a:r>
            <a:r>
              <a:rPr lang="en-US" dirty="0" err="1"/>
              <a:t>aunque</a:t>
            </a:r>
            <a:r>
              <a:rPr lang="en-US" dirty="0"/>
              <a:t> no </a:t>
            </a:r>
            <a:r>
              <a:rPr lang="en-US" dirty="0" err="1"/>
              <a:t>es</a:t>
            </a:r>
            <a:r>
              <a:rPr lang="en-US" dirty="0"/>
              <a:t> </a:t>
            </a:r>
            <a:r>
              <a:rPr lang="en-US" dirty="0" err="1"/>
              <a:t>completo</a:t>
            </a: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273</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29</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6470437" y="493826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9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dirty="0" err="1"/>
              <a:t>Ej</a:t>
            </a:r>
            <a:r>
              <a:rPr lang="en-US" dirty="0"/>
              <a:t>: </a:t>
            </a:r>
            <a:r>
              <a:rPr lang="en-US" dirty="0" err="1"/>
              <a:t>es</a:t>
            </a:r>
            <a:r>
              <a:rPr lang="en-US" dirty="0"/>
              <a:t> AVL (y </a:t>
            </a:r>
            <a:r>
              <a:rPr lang="en-US" dirty="0" err="1"/>
              <a:t>completo</a:t>
            </a:r>
            <a:r>
              <a:rPr lang="en-US" dirty="0"/>
              <a:t>)</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274</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29</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409709"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97030" y="4656936"/>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8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858366"/>
            <a:ext cx="8229600" cy="1350843"/>
          </a:xfrm>
        </p:spPr>
        <p:txBody>
          <a:bodyPr>
            <a:normAutofit lnSpcReduction="10000"/>
          </a:bodyPr>
          <a:lstStyle/>
          <a:p>
            <a:pPr marL="0" indent="0" algn="just">
              <a:buNone/>
            </a:pPr>
            <a:r>
              <a:rPr lang="es-AR" b="1" dirty="0"/>
              <a:t>Ejercicio  </a:t>
            </a:r>
            <a:r>
              <a:rPr lang="es-AR" dirty="0"/>
              <a:t>¿Cuál es AVL? Justificar calculando el factor de balance en cada nodo</a:t>
            </a:r>
          </a:p>
          <a:p>
            <a:pPr marL="0" indent="0">
              <a:buNone/>
            </a:pPr>
            <a:r>
              <a:rPr lang="es-AR" dirty="0"/>
              <a:t>Caso A:</a:t>
            </a:r>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275</a:t>
            </a:fld>
            <a:endParaRPr lang="en-US"/>
          </a:p>
        </p:txBody>
      </p:sp>
      <p:sp>
        <p:nvSpPr>
          <p:cNvPr id="5" name="Oval 4"/>
          <p:cNvSpPr/>
          <p:nvPr/>
        </p:nvSpPr>
        <p:spPr>
          <a:xfrm>
            <a:off x="4245428" y="284552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50</a:t>
            </a:r>
          </a:p>
        </p:txBody>
      </p:sp>
      <p:sp>
        <p:nvSpPr>
          <p:cNvPr id="6" name="Oval 5"/>
          <p:cNvSpPr/>
          <p:nvPr/>
        </p:nvSpPr>
        <p:spPr>
          <a:xfrm>
            <a:off x="3267929" y="377691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3709068" y="468956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10" name="Oval 9"/>
          <p:cNvSpPr/>
          <p:nvPr/>
        </p:nvSpPr>
        <p:spPr>
          <a:xfrm>
            <a:off x="2777179" y="468956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5" idx="5"/>
            <a:endCxn id="36" idx="1"/>
          </p:cNvCxnSpPr>
          <p:nvPr/>
        </p:nvCxnSpPr>
        <p:spPr>
          <a:xfrm>
            <a:off x="4802920" y="3336117"/>
            <a:ext cx="558627" cy="54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825421" y="3336117"/>
            <a:ext cx="515658" cy="524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4"/>
            <a:endCxn id="10" idx="7"/>
          </p:cNvCxnSpPr>
          <p:nvPr/>
        </p:nvCxnSpPr>
        <p:spPr>
          <a:xfrm flipH="1">
            <a:off x="3334671" y="435168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4"/>
            <a:endCxn id="8" idx="1"/>
          </p:cNvCxnSpPr>
          <p:nvPr/>
        </p:nvCxnSpPr>
        <p:spPr>
          <a:xfrm>
            <a:off x="3594501" y="4351682"/>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265896" y="3797809"/>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sp>
        <p:nvSpPr>
          <p:cNvPr id="37" name="Oval 36"/>
          <p:cNvSpPr/>
          <p:nvPr/>
        </p:nvSpPr>
        <p:spPr>
          <a:xfrm>
            <a:off x="5742344" y="4734633"/>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4807131" y="474181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cxnSp>
        <p:nvCxnSpPr>
          <p:cNvPr id="39" name="Straight Arrow Connector 38"/>
          <p:cNvCxnSpPr>
            <a:stCxn id="36" idx="4"/>
            <a:endCxn id="38" idx="7"/>
          </p:cNvCxnSpPr>
          <p:nvPr/>
        </p:nvCxnSpPr>
        <p:spPr>
          <a:xfrm flipH="1">
            <a:off x="5364623" y="4372575"/>
            <a:ext cx="227845" cy="45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4"/>
            <a:endCxn id="37" idx="1"/>
          </p:cNvCxnSpPr>
          <p:nvPr/>
        </p:nvCxnSpPr>
        <p:spPr>
          <a:xfrm>
            <a:off x="5592468" y="4372575"/>
            <a:ext cx="245527" cy="44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457200" y="5685517"/>
            <a:ext cx="8229600" cy="1015201"/>
          </a:xfrm>
          <a:prstGeom prst="rect">
            <a:avLst/>
          </a:prstGeom>
        </p:spPr>
        <p:txBody>
          <a:bodyPr vert="horz">
            <a:norm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dirty="0" err="1"/>
              <a:t>Rta</a:t>
            </a:r>
            <a:r>
              <a:rPr lang="es-AR" dirty="0"/>
              <a:t>: Sí. Todo nodo tiene </a:t>
            </a:r>
            <a:r>
              <a:rPr lang="es-AR" dirty="0" err="1"/>
              <a:t>fb</a:t>
            </a:r>
            <a:r>
              <a:rPr lang="es-AR" dirty="0"/>
              <a:t> = 0</a:t>
            </a:r>
          </a:p>
          <a:p>
            <a:pPr marL="0" indent="0">
              <a:buFont typeface="Wingdings 2"/>
              <a:buNone/>
            </a:pPr>
            <a:r>
              <a:rPr lang="es-AR" dirty="0"/>
              <a:t>Un árbol lleno es AVL</a:t>
            </a:r>
          </a:p>
        </p:txBody>
      </p:sp>
    </p:spTree>
    <p:extLst>
      <p:ext uri="{BB962C8B-B14F-4D97-AF65-F5344CB8AC3E}">
        <p14:creationId xmlns:p14="http://schemas.microsoft.com/office/powerpoint/2010/main" val="90192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500"/>
                                        <p:tgtEl>
                                          <p:spTgt spid="1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barn(inVertical)">
                                      <p:cBhvr>
                                        <p:cTn id="10"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843365"/>
            <a:ext cx="8229600" cy="1036427"/>
          </a:xfrm>
        </p:spPr>
        <p:txBody>
          <a:bodyPr>
            <a:normAutofit fontScale="77500" lnSpcReduction="20000"/>
          </a:bodyPr>
          <a:lstStyle/>
          <a:p>
            <a:pPr marL="0" indent="0">
              <a:buNone/>
            </a:pPr>
            <a:r>
              <a:rPr lang="es-AR" dirty="0"/>
              <a:t>¿Cuál es AVL? Justificar calculando el factor de balance en cada nodo</a:t>
            </a:r>
          </a:p>
          <a:p>
            <a:pPr marL="0" indent="0">
              <a:buNone/>
            </a:pPr>
            <a:r>
              <a:rPr lang="es-AR" dirty="0"/>
              <a:t>Caso B:</a:t>
            </a:r>
          </a:p>
          <a:p>
            <a:pPr marL="0" indent="0">
              <a:buNone/>
            </a:pPr>
            <a:r>
              <a:rPr lang="es-AR" dirty="0"/>
              <a:t>que no satisface.</a:t>
            </a:r>
          </a:p>
        </p:txBody>
      </p:sp>
      <p:sp>
        <p:nvSpPr>
          <p:cNvPr id="4" name="Slide Number Placeholder 3"/>
          <p:cNvSpPr>
            <a:spLocks noGrp="1"/>
          </p:cNvSpPr>
          <p:nvPr>
            <p:ph type="sldNum" sz="quarter" idx="12"/>
          </p:nvPr>
        </p:nvSpPr>
        <p:spPr/>
        <p:txBody>
          <a:bodyPr/>
          <a:lstStyle/>
          <a:p>
            <a:fld id="{401CF334-2D5C-4859-84A6-CA7E6E43FAEB}" type="slidenum">
              <a:rPr lang="en-US" smtClean="0"/>
              <a:t>276</a:t>
            </a:fld>
            <a:endParaRPr lang="en-US"/>
          </a:p>
        </p:txBody>
      </p:sp>
      <p:sp>
        <p:nvSpPr>
          <p:cNvPr id="5" name="Oval 4"/>
          <p:cNvSpPr/>
          <p:nvPr/>
        </p:nvSpPr>
        <p:spPr>
          <a:xfrm>
            <a:off x="4087933" y="30432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50</a:t>
            </a:r>
          </a:p>
        </p:txBody>
      </p:sp>
      <p:sp>
        <p:nvSpPr>
          <p:cNvPr id="6" name="Oval 5"/>
          <p:cNvSpPr/>
          <p:nvPr/>
        </p:nvSpPr>
        <p:spPr>
          <a:xfrm>
            <a:off x="3272612" y="38053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3713751"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10" name="Oval 9"/>
          <p:cNvSpPr/>
          <p:nvPr/>
        </p:nvSpPr>
        <p:spPr>
          <a:xfrm>
            <a:off x="2781862"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36" idx="3"/>
            <a:endCxn id="5" idx="7"/>
          </p:cNvCxnSpPr>
          <p:nvPr/>
        </p:nvCxnSpPr>
        <p:spPr>
          <a:xfrm flipH="1">
            <a:off x="4645425" y="2820414"/>
            <a:ext cx="414152" cy="30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830104" y="3533839"/>
            <a:ext cx="353480" cy="35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64403" y="438011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97870" y="4380112"/>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963926" y="2329821"/>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sp>
        <p:nvSpPr>
          <p:cNvPr id="37" name="Oval 36"/>
          <p:cNvSpPr/>
          <p:nvPr/>
        </p:nvSpPr>
        <p:spPr>
          <a:xfrm>
            <a:off x="5880974" y="310585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5305189" y="394799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cxnSp>
        <p:nvCxnSpPr>
          <p:cNvPr id="39" name="Straight Arrow Connector 38"/>
          <p:cNvCxnSpPr>
            <a:stCxn id="37" idx="4"/>
            <a:endCxn id="38" idx="7"/>
          </p:cNvCxnSpPr>
          <p:nvPr/>
        </p:nvCxnSpPr>
        <p:spPr>
          <a:xfrm flipH="1">
            <a:off x="5862681" y="3680622"/>
            <a:ext cx="344865"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5"/>
            <a:endCxn id="37" idx="1"/>
          </p:cNvCxnSpPr>
          <p:nvPr/>
        </p:nvCxnSpPr>
        <p:spPr>
          <a:xfrm>
            <a:off x="5521418" y="2820414"/>
            <a:ext cx="455207" cy="36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843365"/>
            <a:ext cx="8229600" cy="1036427"/>
          </a:xfrm>
        </p:spPr>
        <p:txBody>
          <a:bodyPr>
            <a:normAutofit fontScale="77500" lnSpcReduction="20000"/>
          </a:bodyPr>
          <a:lstStyle/>
          <a:p>
            <a:pPr marL="0" indent="0">
              <a:buNone/>
            </a:pPr>
            <a:r>
              <a:rPr lang="es-AR" dirty="0"/>
              <a:t>¿Cuál es AVL? Justificar calculando el factor de balance en cada nodo</a:t>
            </a:r>
          </a:p>
          <a:p>
            <a:pPr marL="0" indent="0">
              <a:buNone/>
            </a:pPr>
            <a:r>
              <a:rPr lang="es-AR" dirty="0"/>
              <a:t>Caso B:</a:t>
            </a:r>
          </a:p>
          <a:p>
            <a:pPr marL="0" indent="0">
              <a:buNone/>
            </a:pPr>
            <a:r>
              <a:rPr lang="es-AR" dirty="0"/>
              <a:t>que no satisface.</a:t>
            </a:r>
          </a:p>
        </p:txBody>
      </p:sp>
      <p:sp>
        <p:nvSpPr>
          <p:cNvPr id="4" name="Slide Number Placeholder 3"/>
          <p:cNvSpPr>
            <a:spLocks noGrp="1"/>
          </p:cNvSpPr>
          <p:nvPr>
            <p:ph type="sldNum" sz="quarter" idx="12"/>
          </p:nvPr>
        </p:nvSpPr>
        <p:spPr/>
        <p:txBody>
          <a:bodyPr/>
          <a:lstStyle/>
          <a:p>
            <a:fld id="{401CF334-2D5C-4859-84A6-CA7E6E43FAEB}" type="slidenum">
              <a:rPr lang="en-US" smtClean="0"/>
              <a:t>277</a:t>
            </a:fld>
            <a:endParaRPr lang="en-US"/>
          </a:p>
        </p:txBody>
      </p:sp>
      <p:sp>
        <p:nvSpPr>
          <p:cNvPr id="5" name="Oval 4"/>
          <p:cNvSpPr/>
          <p:nvPr/>
        </p:nvSpPr>
        <p:spPr>
          <a:xfrm>
            <a:off x="4087933" y="30432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b="1" dirty="0"/>
              <a:t>50</a:t>
            </a:r>
          </a:p>
        </p:txBody>
      </p:sp>
      <p:sp>
        <p:nvSpPr>
          <p:cNvPr id="6" name="Oval 5"/>
          <p:cNvSpPr/>
          <p:nvPr/>
        </p:nvSpPr>
        <p:spPr>
          <a:xfrm>
            <a:off x="3272612" y="38053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3713751"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10" name="Oval 9"/>
          <p:cNvSpPr/>
          <p:nvPr/>
        </p:nvSpPr>
        <p:spPr>
          <a:xfrm>
            <a:off x="2781862"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36" idx="3"/>
            <a:endCxn id="5" idx="7"/>
          </p:cNvCxnSpPr>
          <p:nvPr/>
        </p:nvCxnSpPr>
        <p:spPr>
          <a:xfrm flipH="1">
            <a:off x="4645425" y="2820414"/>
            <a:ext cx="414152" cy="30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830104" y="3533839"/>
            <a:ext cx="353480" cy="35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64403" y="438011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97870" y="4380112"/>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963926" y="2329821"/>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sp>
        <p:nvSpPr>
          <p:cNvPr id="37" name="Oval 36"/>
          <p:cNvSpPr/>
          <p:nvPr/>
        </p:nvSpPr>
        <p:spPr>
          <a:xfrm>
            <a:off x="5880974" y="310585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5305189" y="394799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cxnSp>
        <p:nvCxnSpPr>
          <p:cNvPr id="39" name="Straight Arrow Connector 38"/>
          <p:cNvCxnSpPr>
            <a:stCxn id="37" idx="4"/>
            <a:endCxn id="38" idx="7"/>
          </p:cNvCxnSpPr>
          <p:nvPr/>
        </p:nvCxnSpPr>
        <p:spPr>
          <a:xfrm flipH="1">
            <a:off x="5862681" y="3680622"/>
            <a:ext cx="344865"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5"/>
            <a:endCxn id="37" idx="1"/>
          </p:cNvCxnSpPr>
          <p:nvPr/>
        </p:nvCxnSpPr>
        <p:spPr>
          <a:xfrm>
            <a:off x="5521418" y="2820414"/>
            <a:ext cx="455207" cy="36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a:xfrm>
            <a:off x="626276" y="5902151"/>
            <a:ext cx="8229600" cy="769186"/>
          </a:xfrm>
          <a:prstGeom prst="rect">
            <a:avLst/>
          </a:prstGeom>
        </p:spPr>
        <p:txBody>
          <a:bodyPr vert="horz">
            <a:normAutofit fontScale="85000" lnSpcReduction="1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dirty="0" err="1"/>
              <a:t>Rta</a:t>
            </a:r>
            <a:r>
              <a:rPr lang="es-AR" dirty="0"/>
              <a:t>: No. Del nodo 50 la h del subárbol </a:t>
            </a:r>
            <a:r>
              <a:rPr lang="es-AR" dirty="0" err="1"/>
              <a:t>izq</a:t>
            </a:r>
            <a:r>
              <a:rPr lang="es-AR" dirty="0"/>
              <a:t> es 1 y la del subárbol derecho es -1 o sea </a:t>
            </a:r>
            <a:r>
              <a:rPr lang="es-AR" dirty="0" err="1"/>
              <a:t>fb</a:t>
            </a:r>
            <a:r>
              <a:rPr lang="es-AR" dirty="0"/>
              <a:t> = 2. Es el único nodo que no satisface.</a:t>
            </a:r>
          </a:p>
        </p:txBody>
      </p:sp>
      <p:sp>
        <p:nvSpPr>
          <p:cNvPr id="22" name="CuadroTexto 21"/>
          <p:cNvSpPr txBox="1"/>
          <p:nvPr/>
        </p:nvSpPr>
        <p:spPr>
          <a:xfrm>
            <a:off x="3272612" y="2719921"/>
            <a:ext cx="1474560"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FF0000"/>
                </a:solidFill>
              </a:rPr>
              <a:t>2</a:t>
            </a:r>
            <a:endParaRPr lang="en-US" b="1" dirty="0" err="1">
              <a:solidFill>
                <a:srgbClr val="FF0000"/>
              </a:solidFill>
            </a:endParaRPr>
          </a:p>
        </p:txBody>
      </p:sp>
      <p:sp>
        <p:nvSpPr>
          <p:cNvPr id="24" name="CuadroTexto 23"/>
          <p:cNvSpPr txBox="1"/>
          <p:nvPr/>
        </p:nvSpPr>
        <p:spPr>
          <a:xfrm>
            <a:off x="5059577" y="2046830"/>
            <a:ext cx="1189222" cy="369332"/>
          </a:xfrm>
          <a:prstGeom prst="rect">
            <a:avLst/>
          </a:prstGeom>
          <a:noFill/>
          <a:ln>
            <a:solidFill>
              <a:schemeClr val="bg2"/>
            </a:solidFill>
          </a:ln>
        </p:spPr>
        <p:txBody>
          <a:bodyPr wrap="square" rtlCol="0">
            <a:spAutoFit/>
          </a:bodyPr>
          <a:lstStyle/>
          <a:p>
            <a:r>
              <a:rPr lang="es-AR" sz="1600" dirty="0" err="1"/>
              <a:t>fb</a:t>
            </a:r>
            <a:r>
              <a:rPr lang="es-AR" sz="1600" dirty="0"/>
              <a:t>: 2-1= </a:t>
            </a:r>
            <a:r>
              <a:rPr lang="es-AR" b="1" dirty="0">
                <a:solidFill>
                  <a:srgbClr val="00B050"/>
                </a:solidFill>
              </a:rPr>
              <a:t>1</a:t>
            </a:r>
            <a:endParaRPr lang="en-US" b="1" dirty="0" err="1">
              <a:solidFill>
                <a:srgbClr val="00B050"/>
              </a:solidFill>
            </a:endParaRPr>
          </a:p>
        </p:txBody>
      </p:sp>
      <p:sp>
        <p:nvSpPr>
          <p:cNvPr id="25" name="CuadroTexto 24"/>
          <p:cNvSpPr txBox="1"/>
          <p:nvPr/>
        </p:nvSpPr>
        <p:spPr>
          <a:xfrm>
            <a:off x="2063638" y="4422055"/>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6" name="CuadroTexto 25"/>
          <p:cNvSpPr txBox="1"/>
          <p:nvPr/>
        </p:nvSpPr>
        <p:spPr>
          <a:xfrm>
            <a:off x="3830104" y="4422055"/>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7" name="CuadroTexto 26"/>
          <p:cNvSpPr txBox="1"/>
          <p:nvPr/>
        </p:nvSpPr>
        <p:spPr>
          <a:xfrm>
            <a:off x="2727617" y="3450496"/>
            <a:ext cx="1312705" cy="369332"/>
          </a:xfrm>
          <a:prstGeom prst="rect">
            <a:avLst/>
          </a:prstGeom>
          <a:noFill/>
          <a:ln>
            <a:solidFill>
              <a:schemeClr val="bg2"/>
            </a:solidFill>
          </a:ln>
        </p:spPr>
        <p:txBody>
          <a:bodyPr wrap="square" rtlCol="0">
            <a:spAutoFit/>
          </a:bodyPr>
          <a:lstStyle/>
          <a:p>
            <a:r>
              <a:rPr lang="es-AR" sz="1600" dirty="0" err="1"/>
              <a:t>fb</a:t>
            </a:r>
            <a:r>
              <a:rPr lang="es-AR" sz="1600" dirty="0"/>
              <a:t>: 0-0= </a:t>
            </a:r>
            <a:r>
              <a:rPr lang="es-AR" b="1" dirty="0">
                <a:solidFill>
                  <a:srgbClr val="00B050"/>
                </a:solidFill>
              </a:rPr>
              <a:t>0</a:t>
            </a:r>
            <a:endParaRPr lang="en-US" b="1" dirty="0" err="1">
              <a:solidFill>
                <a:srgbClr val="00B050"/>
              </a:solidFill>
            </a:endParaRPr>
          </a:p>
        </p:txBody>
      </p:sp>
      <p:sp>
        <p:nvSpPr>
          <p:cNvPr id="28" name="CuadroTexto 27"/>
          <p:cNvSpPr txBox="1"/>
          <p:nvPr/>
        </p:nvSpPr>
        <p:spPr>
          <a:xfrm>
            <a:off x="4743068" y="3629644"/>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9" name="CuadroTexto 28"/>
          <p:cNvSpPr txBox="1"/>
          <p:nvPr/>
        </p:nvSpPr>
        <p:spPr>
          <a:xfrm>
            <a:off x="5893376" y="2746104"/>
            <a:ext cx="1474560"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Tree>
    <p:extLst>
      <p:ext uri="{BB962C8B-B14F-4D97-AF65-F5344CB8AC3E}">
        <p14:creationId xmlns:p14="http://schemas.microsoft.com/office/powerpoint/2010/main" val="338797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inVertic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barn(inVertical)">
                                      <p:cBhvr>
                                        <p:cTn id="4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935481"/>
            <a:ext cx="8229600" cy="853070"/>
          </a:xfrm>
        </p:spPr>
        <p:txBody>
          <a:bodyPr>
            <a:normAutofit fontScale="77500" lnSpcReduction="20000"/>
          </a:bodyPr>
          <a:lstStyle/>
          <a:p>
            <a:pPr marL="0" indent="0">
              <a:buNone/>
            </a:pPr>
            <a:r>
              <a:rPr lang="es-AR" dirty="0"/>
              <a:t>¿Cuál es AVL? Justificar calculando el factor de balance en cada nodo</a:t>
            </a:r>
          </a:p>
          <a:p>
            <a:pPr marL="0" indent="0">
              <a:buNone/>
            </a:pPr>
            <a:r>
              <a:rPr lang="es-AR" dirty="0"/>
              <a:t>Caso C:</a:t>
            </a:r>
          </a:p>
        </p:txBody>
      </p:sp>
      <p:sp>
        <p:nvSpPr>
          <p:cNvPr id="4" name="Slide Number Placeholder 3"/>
          <p:cNvSpPr>
            <a:spLocks noGrp="1"/>
          </p:cNvSpPr>
          <p:nvPr>
            <p:ph type="sldNum" sz="quarter" idx="12"/>
          </p:nvPr>
        </p:nvSpPr>
        <p:spPr/>
        <p:txBody>
          <a:bodyPr/>
          <a:lstStyle/>
          <a:p>
            <a:fld id="{401CF334-2D5C-4859-84A6-CA7E6E43FAEB}" type="slidenum">
              <a:rPr lang="en-US" smtClean="0"/>
              <a:t>278</a:t>
            </a:fld>
            <a:endParaRPr lang="en-US"/>
          </a:p>
        </p:txBody>
      </p:sp>
      <p:sp>
        <p:nvSpPr>
          <p:cNvPr id="5" name="Oval 4"/>
          <p:cNvSpPr/>
          <p:nvPr/>
        </p:nvSpPr>
        <p:spPr>
          <a:xfrm>
            <a:off x="3953463" y="309703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6" name="Oval 5"/>
          <p:cNvSpPr/>
          <p:nvPr/>
        </p:nvSpPr>
        <p:spPr>
          <a:xfrm>
            <a:off x="3138142" y="385913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4359845" y="4016773"/>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50</a:t>
            </a:r>
          </a:p>
        </p:txBody>
      </p:sp>
      <p:sp>
        <p:nvSpPr>
          <p:cNvPr id="10" name="Oval 9"/>
          <p:cNvSpPr/>
          <p:nvPr/>
        </p:nvSpPr>
        <p:spPr>
          <a:xfrm>
            <a:off x="2647392" y="477178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36" idx="3"/>
            <a:endCxn id="5" idx="7"/>
          </p:cNvCxnSpPr>
          <p:nvPr/>
        </p:nvCxnSpPr>
        <p:spPr>
          <a:xfrm flipH="1">
            <a:off x="4510955" y="2874203"/>
            <a:ext cx="414152" cy="30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695634" y="3587628"/>
            <a:ext cx="353480" cy="35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29933" y="4433901"/>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29762" y="3625424"/>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829456" y="2383610"/>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sp>
        <p:nvSpPr>
          <p:cNvPr id="37" name="Oval 36"/>
          <p:cNvSpPr/>
          <p:nvPr/>
        </p:nvSpPr>
        <p:spPr>
          <a:xfrm>
            <a:off x="5746504" y="315964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5170719" y="400178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cxnSp>
        <p:nvCxnSpPr>
          <p:cNvPr id="39" name="Straight Arrow Connector 38"/>
          <p:cNvCxnSpPr>
            <a:stCxn id="37" idx="4"/>
            <a:endCxn id="38" idx="7"/>
          </p:cNvCxnSpPr>
          <p:nvPr/>
        </p:nvCxnSpPr>
        <p:spPr>
          <a:xfrm flipH="1">
            <a:off x="5728211" y="3734411"/>
            <a:ext cx="344865"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5"/>
            <a:endCxn id="37" idx="1"/>
          </p:cNvCxnSpPr>
          <p:nvPr/>
        </p:nvCxnSpPr>
        <p:spPr>
          <a:xfrm>
            <a:off x="5386948" y="2874203"/>
            <a:ext cx="455207" cy="36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525180" y="5534387"/>
            <a:ext cx="8229600" cy="882747"/>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dirty="0"/>
              <a:t>¿</a:t>
            </a:r>
            <a:r>
              <a:rPr lang="es-AR" sz="2400" dirty="0" err="1"/>
              <a:t>Rta</a:t>
            </a:r>
            <a:r>
              <a:rPr lang="es-AR" sz="2400" dirty="0"/>
              <a:t>: Sí. Nodos 20, 50 y 70  tienen </a:t>
            </a:r>
            <a:r>
              <a:rPr lang="es-AR" sz="2400" dirty="0" err="1"/>
              <a:t>fb</a:t>
            </a:r>
            <a:r>
              <a:rPr lang="es-AR" sz="2400" dirty="0"/>
              <a:t> =  -1 – (-1) o sea 0.</a:t>
            </a:r>
          </a:p>
          <a:p>
            <a:pPr marL="0" indent="0">
              <a:buFont typeface="Wingdings 2"/>
              <a:buNone/>
            </a:pPr>
            <a:r>
              <a:rPr lang="en-US" sz="2400" dirty="0"/>
              <a:t>Los </a:t>
            </a:r>
            <a:r>
              <a:rPr lang="en-US" sz="2400" dirty="0" err="1"/>
              <a:t>nodos</a:t>
            </a:r>
            <a:r>
              <a:rPr lang="en-US" sz="2400" dirty="0"/>
              <a:t> 30 y 80 </a:t>
            </a:r>
            <a:r>
              <a:rPr lang="en-US" sz="2400" dirty="0" err="1"/>
              <a:t>tienen</a:t>
            </a:r>
            <a:r>
              <a:rPr lang="en-US" sz="2400" dirty="0"/>
              <a:t> fb = 0 – (-1) o sea 1.  El </a:t>
            </a:r>
            <a:r>
              <a:rPr lang="en-US" sz="2400" dirty="0" err="1"/>
              <a:t>nodo</a:t>
            </a:r>
            <a:r>
              <a:rPr lang="en-US" sz="2400" dirty="0"/>
              <a:t> 40 </a:t>
            </a:r>
            <a:r>
              <a:rPr lang="en-US" sz="2400" dirty="0" err="1"/>
              <a:t>tiene</a:t>
            </a:r>
            <a:r>
              <a:rPr lang="en-US" sz="2400" dirty="0"/>
              <a:t> fb = 1 – 0 o sea 1. El </a:t>
            </a:r>
            <a:r>
              <a:rPr lang="en-US" sz="2400" dirty="0" err="1"/>
              <a:t>nodo</a:t>
            </a:r>
            <a:r>
              <a:rPr lang="en-US" sz="2400" dirty="0"/>
              <a:t> 60 </a:t>
            </a:r>
            <a:r>
              <a:rPr lang="en-US" sz="2400" dirty="0" err="1"/>
              <a:t>tiene</a:t>
            </a:r>
            <a:r>
              <a:rPr lang="en-US" sz="2400" dirty="0"/>
              <a:t> fb = 2 – 1 o sea 1</a:t>
            </a:r>
            <a:endParaRPr lang="es-AR" sz="2400" dirty="0"/>
          </a:p>
        </p:txBody>
      </p:sp>
    </p:spTree>
    <p:extLst>
      <p:ext uri="{BB962C8B-B14F-4D97-AF65-F5344CB8AC3E}">
        <p14:creationId xmlns:p14="http://schemas.microsoft.com/office/powerpoint/2010/main" val="239056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barn(inVertical)">
                                      <p:cBhvr>
                                        <p:cTn id="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lgn="just">
                  <a:buNone/>
                </a:pPr>
                <a:r>
                  <a:rPr lang="en-US" dirty="0"/>
                  <a:t>Un AVL es un árbol con </a:t>
                </a:r>
                <a:r>
                  <a:rPr lang="en-US" dirty="0" err="1"/>
                  <a:t>buena</a:t>
                </a:r>
                <a:r>
                  <a:rPr lang="en-US" dirty="0"/>
                  <a:t> forma. Las </a:t>
                </a:r>
                <a:r>
                  <a:rPr lang="en-US" dirty="0" err="1"/>
                  <a:t>inserciones</a:t>
                </a:r>
                <a:r>
                  <a:rPr lang="en-US" dirty="0"/>
                  <a:t> y </a:t>
                </a:r>
                <a:r>
                  <a:rPr lang="en-US" dirty="0" err="1"/>
                  <a:t>borrados</a:t>
                </a:r>
                <a:r>
                  <a:rPr lang="en-US" dirty="0"/>
                  <a:t> </a:t>
                </a:r>
                <a:r>
                  <a:rPr lang="en-US" dirty="0" err="1"/>
                  <a:t>en</a:t>
                </a:r>
                <a:r>
                  <a:rPr lang="en-US" dirty="0"/>
                  <a:t> un AVL </a:t>
                </a:r>
                <a:r>
                  <a:rPr lang="en-US" dirty="0" err="1"/>
                  <a:t>están</a:t>
                </a:r>
                <a:r>
                  <a:rPr lang="en-US" dirty="0"/>
                  <a:t> </a:t>
                </a:r>
                <a:r>
                  <a:rPr lang="en-US" dirty="0" err="1"/>
                  <a:t>definidas</a:t>
                </a:r>
                <a:r>
                  <a:rPr lang="en-US" dirty="0"/>
                  <a:t> de </a:t>
                </a:r>
                <a:r>
                  <a:rPr lang="en-US" dirty="0" err="1"/>
                  <a:t>tal</a:t>
                </a:r>
                <a:r>
                  <a:rPr lang="en-US" dirty="0"/>
                  <a:t> </a:t>
                </a:r>
                <a:r>
                  <a:rPr lang="en-US" dirty="0" err="1"/>
                  <a:t>manera</a:t>
                </a:r>
                <a:r>
                  <a:rPr lang="en-US" dirty="0"/>
                  <a:t> que </a:t>
                </a:r>
                <a:r>
                  <a:rPr lang="en-US" dirty="0" err="1"/>
                  <a:t>garantizan</a:t>
                </a:r>
                <a:r>
                  <a:rPr lang="en-US" dirty="0"/>
                  <a:t> que se </a:t>
                </a:r>
                <a:r>
                  <a:rPr lang="en-US" dirty="0" err="1"/>
                  <a:t>pueden</a:t>
                </a:r>
                <a:r>
                  <a:rPr lang="en-US" dirty="0"/>
                  <a:t> </a:t>
                </a:r>
                <a:r>
                  <a:rPr lang="en-US" dirty="0" err="1"/>
                  <a:t>realizar</a:t>
                </a:r>
                <a:r>
                  <a:rPr lang="en-US" dirty="0"/>
                  <a:t> </a:t>
                </a:r>
                <a:r>
                  <a:rPr lang="en-US" dirty="0" err="1"/>
                  <a:t>en</a:t>
                </a:r>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y </a:t>
                </a:r>
                <a:r>
                  <a:rPr lang="en-US" dirty="0" err="1"/>
                  <a:t>garantizan</a:t>
                </a:r>
                <a:r>
                  <a:rPr lang="en-US" dirty="0"/>
                  <a:t> </a:t>
                </a:r>
                <a:r>
                  <a:rPr lang="en-US" dirty="0" err="1"/>
                  <a:t>ser</a:t>
                </a:r>
                <a:r>
                  <a:rPr lang="en-US" dirty="0"/>
                  <a:t> </a:t>
                </a:r>
                <a:r>
                  <a:rPr lang="en-US" b="1" dirty="0" err="1">
                    <a:solidFill>
                      <a:srgbClr val="00B050"/>
                    </a:solidFill>
                  </a:rPr>
                  <a:t>invariantes</a:t>
                </a:r>
                <a:r>
                  <a:rPr lang="en-US" dirty="0"/>
                  <a:t> ante </a:t>
                </a:r>
                <a:r>
                  <a:rPr lang="en-US" dirty="0" err="1"/>
                  <a:t>su</a:t>
                </a:r>
                <a:r>
                  <a:rPr lang="en-US" dirty="0"/>
                  <a:t> </a:t>
                </a:r>
                <a:r>
                  <a:rPr lang="en-US" dirty="0" err="1"/>
                  <a:t>propiedad</a:t>
                </a:r>
                <a:r>
                  <a:rPr lang="en-US" dirty="0"/>
                  <a:t>:</a:t>
                </a:r>
              </a:p>
              <a:p>
                <a:pPr marL="0" indent="0">
                  <a:buNone/>
                </a:pPr>
                <a:endParaRPr lang="es-AR" b="1" dirty="0"/>
              </a:p>
              <a:p>
                <a:pPr marL="0" indent="0" algn="just">
                  <a:buNone/>
                </a:pPr>
                <a:r>
                  <a:rPr lang="es-AR" b="1" i="1" dirty="0"/>
                  <a:t>Es un BST donde en cada nodo la diferencia de alturas entre sus 2 subárboles es a lo sumo 1. </a:t>
                </a:r>
              </a:p>
              <a:p>
                <a:pPr marL="0" indent="0">
                  <a:buNone/>
                </a:pPr>
                <a:endParaRPr lang="es-AR" dirty="0"/>
              </a:p>
              <a:p>
                <a:pPr marL="0" indent="0">
                  <a:buNone/>
                </a:pPr>
                <a:endParaRPr lang="es-AR" dirty="0"/>
              </a:p>
              <a:p>
                <a:pPr marL="0" indent="0" algn="just">
                  <a:buNone/>
                </a:pPr>
                <a:r>
                  <a:rPr lang="es-A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361" r="-13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279</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9570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err="1"/>
              <a:t>Expresiones</a:t>
            </a:r>
            <a:r>
              <a:rPr lang="en-US" b="1" dirty="0"/>
              <a:t> </a:t>
            </a:r>
            <a:r>
              <a:rPr lang="en-US" b="1" dirty="0" err="1"/>
              <a:t>correctas</a:t>
            </a:r>
            <a:r>
              <a:rPr lang="en-US" b="1" dirty="0"/>
              <a:t>:</a:t>
            </a:r>
          </a:p>
          <a:p>
            <a:pPr marL="0" indent="0">
              <a:buNone/>
            </a:pPr>
            <a:endParaRPr lang="en-US" b="1" dirty="0"/>
          </a:p>
          <a:p>
            <a:pPr marL="0" indent="0">
              <a:buNone/>
            </a:pPr>
            <a:r>
              <a:rPr lang="en-US" dirty="0" err="1"/>
              <a:t>myExp</a:t>
            </a:r>
            <a:r>
              <a:rPr lang="en-US" dirty="0"/>
              <a:t>= new </a:t>
            </a:r>
            <a:r>
              <a:rPr lang="en-US" dirty="0" err="1"/>
              <a:t>ExpTree</a:t>
            </a:r>
            <a:r>
              <a:rPr lang="en-US" dirty="0"/>
              <a:t>("( -2.5 + 3 )    \n");</a:t>
            </a:r>
          </a:p>
          <a:p>
            <a:pPr marL="0" indent="0">
              <a:buNone/>
            </a:pPr>
            <a:r>
              <a:rPr lang="en-US" dirty="0" err="1"/>
              <a:t>myExp</a:t>
            </a:r>
            <a:r>
              <a:rPr lang="en-US" dirty="0"/>
              <a:t>= new </a:t>
            </a:r>
            <a:r>
              <a:rPr lang="en-US" dirty="0" err="1"/>
              <a:t>ExpTree</a:t>
            </a:r>
            <a:r>
              <a:rPr lang="en-US" dirty="0"/>
              <a:t>("(  (  2 + 3.5  ) * -10 )\n");</a:t>
            </a:r>
          </a:p>
          <a:p>
            <a:pPr marL="0" indent="0">
              <a:buNone/>
            </a:pPr>
            <a:r>
              <a:rPr lang="en-US" dirty="0"/>
              <a:t>new </a:t>
            </a:r>
            <a:r>
              <a:rPr lang="en-US" dirty="0" err="1"/>
              <a:t>ExpTree</a:t>
            </a:r>
            <a:r>
              <a:rPr lang="en-US" dirty="0"/>
              <a:t>(“(  (  2 + 3.5 ) * ( -5 / -1)  )\n");</a:t>
            </a:r>
          </a:p>
          <a:p>
            <a:pPr marL="0" indent="0">
              <a:buNone/>
            </a:pPr>
            <a:endParaRPr lang="en-US" dirty="0"/>
          </a:p>
          <a:p>
            <a:pPr marL="0" indent="0">
              <a:buNone/>
            </a:pPr>
            <a:endParaRPr lang="en-US" b="1" dirty="0"/>
          </a:p>
          <a:p>
            <a:pPr marL="0" indent="0">
              <a:buNone/>
            </a:pPr>
            <a:r>
              <a:rPr lang="en-US" b="1" dirty="0" err="1"/>
              <a:t>Expresiones</a:t>
            </a:r>
            <a:r>
              <a:rPr lang="en-US" b="1" dirty="0"/>
              <a:t> </a:t>
            </a:r>
            <a:r>
              <a:rPr lang="en-US" b="1" dirty="0" err="1"/>
              <a:t>incorrectas</a:t>
            </a:r>
            <a:r>
              <a:rPr lang="en-US" b="1" dirty="0"/>
              <a:t>:</a:t>
            </a:r>
          </a:p>
          <a:p>
            <a:pPr marL="0" indent="0">
              <a:buNone/>
            </a:pPr>
            <a:r>
              <a:rPr lang="en-US" dirty="0"/>
              <a:t>new </a:t>
            </a:r>
            <a:r>
              <a:rPr lang="en-US" dirty="0" err="1"/>
              <a:t>ExpTree</a:t>
            </a:r>
            <a:r>
              <a:rPr lang="en-US" dirty="0"/>
              <a:t>("(  2 + 3  )  )\n");</a:t>
            </a:r>
          </a:p>
          <a:p>
            <a:pPr marL="0" indent="0">
              <a:buNone/>
            </a:pPr>
            <a:r>
              <a:rPr lang="en-US" dirty="0"/>
              <a:t>new </a:t>
            </a:r>
            <a:r>
              <a:rPr lang="en-US" dirty="0" err="1"/>
              <a:t>ExpTree</a:t>
            </a:r>
            <a:r>
              <a:rPr lang="en-US" dirty="0"/>
              <a:t>("(  ( 2 </a:t>
            </a:r>
            <a:r>
              <a:rPr lang="en-US"/>
              <a:t>+  3 </a:t>
            </a:r>
            <a:r>
              <a:rPr lang="en-US" dirty="0"/>
              <a:t>)  ) \n");</a:t>
            </a:r>
          </a:p>
          <a:p>
            <a:pPr marL="0" indent="0">
              <a:buNone/>
            </a:pPr>
            <a:r>
              <a:rPr lang="en-US" dirty="0"/>
              <a:t>new </a:t>
            </a:r>
            <a:r>
              <a:rPr lang="en-US" dirty="0" err="1"/>
              <a:t>ExpTree</a:t>
            </a:r>
            <a:r>
              <a:rPr lang="en-US" dirty="0"/>
              <a:t>(" ( 2 &amp; 3 )   \n");</a:t>
            </a:r>
          </a:p>
          <a:p>
            <a:pPr marL="0" indent="0">
              <a:buNone/>
            </a:pPr>
            <a:endParaRPr lang="en-US" dirty="0"/>
          </a:p>
          <a:p>
            <a:pPr marL="0" indent="0">
              <a:buNone/>
            </a:pPr>
            <a:endParaRPr lang="en-US" dirty="0"/>
          </a:p>
          <a:p>
            <a:pPr marL="0" indent="0">
              <a:buNone/>
            </a:pPr>
            <a:endParaRPr lang="en-US" b="1"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28</a:t>
            </a:fld>
            <a:endParaRPr lang="en-US"/>
          </a:p>
        </p:txBody>
      </p:sp>
    </p:spTree>
    <p:extLst>
      <p:ext uri="{BB962C8B-B14F-4D97-AF65-F5344CB8AC3E}">
        <p14:creationId xmlns:p14="http://schemas.microsoft.com/office/powerpoint/2010/main" val="27883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err="1"/>
              <a:t>Operación</a:t>
            </a:r>
            <a:r>
              <a:rPr lang="en-US" b="1" dirty="0"/>
              <a:t> </a:t>
            </a:r>
            <a:r>
              <a:rPr lang="en-US" b="1" dirty="0" err="1"/>
              <a:t>Inserción</a:t>
            </a:r>
            <a:endParaRPr lang="en-US" b="1" dirty="0"/>
          </a:p>
          <a:p>
            <a:pPr marL="0" indent="0">
              <a:buNone/>
            </a:pPr>
            <a:endParaRPr lang="en-US" dirty="0"/>
          </a:p>
          <a:p>
            <a:r>
              <a:rPr lang="en-US" dirty="0"/>
              <a:t>Se </a:t>
            </a:r>
            <a:r>
              <a:rPr lang="en-US" dirty="0" err="1"/>
              <a:t>inserta</a:t>
            </a:r>
            <a:r>
              <a:rPr lang="en-US" dirty="0"/>
              <a:t> </a:t>
            </a:r>
            <a:r>
              <a:rPr lang="en-US" dirty="0" err="1"/>
              <a:t>en</a:t>
            </a:r>
            <a:r>
              <a:rPr lang="en-US" dirty="0"/>
              <a:t> el BST</a:t>
            </a:r>
          </a:p>
          <a:p>
            <a:r>
              <a:rPr lang="en-US" dirty="0"/>
              <a:t>Si </a:t>
            </a:r>
            <a:r>
              <a:rPr lang="en-US" dirty="0" err="1"/>
              <a:t>está</a:t>
            </a:r>
            <a:r>
              <a:rPr lang="en-US" dirty="0"/>
              <a:t> </a:t>
            </a:r>
            <a:r>
              <a:rPr lang="en-US" b="1" dirty="0" err="1"/>
              <a:t>desbalanceado</a:t>
            </a:r>
            <a:r>
              <a:rPr lang="en-US" b="1" dirty="0"/>
              <a:t> </a:t>
            </a:r>
            <a:r>
              <a:rPr lang="en-US" dirty="0"/>
              <a:t>se </a:t>
            </a:r>
            <a:r>
              <a:rPr lang="en-US" dirty="0" err="1"/>
              <a:t>aplican</a:t>
            </a:r>
            <a:r>
              <a:rPr lang="en-US" dirty="0"/>
              <a:t> </a:t>
            </a:r>
            <a:r>
              <a:rPr lang="en-US" dirty="0" err="1"/>
              <a:t>rotaciones</a:t>
            </a:r>
            <a:r>
              <a:rPr lang="en-US" dirty="0"/>
              <a:t> para que </a:t>
            </a:r>
            <a:r>
              <a:rPr lang="en-US" dirty="0" err="1"/>
              <a:t>siga</a:t>
            </a:r>
            <a:r>
              <a:rPr lang="en-US" dirty="0"/>
              <a:t> </a:t>
            </a:r>
            <a:r>
              <a:rPr lang="en-US" dirty="0" err="1"/>
              <a:t>siendo</a:t>
            </a:r>
            <a:r>
              <a:rPr lang="en-US" dirty="0"/>
              <a:t> AVL =&gt; se </a:t>
            </a:r>
            <a:r>
              <a:rPr lang="en-US" dirty="0" err="1"/>
              <a:t>rota</a:t>
            </a:r>
            <a:r>
              <a:rPr lang="en-US" dirty="0"/>
              <a:t> el </a:t>
            </a:r>
            <a:r>
              <a:rPr lang="en-US" dirty="0" err="1"/>
              <a:t>árbol</a:t>
            </a:r>
            <a:r>
              <a:rPr lang="en-US" dirty="0"/>
              <a:t> con </a:t>
            </a:r>
            <a:r>
              <a:rPr lang="en-US" dirty="0" err="1"/>
              <a:t>pivote</a:t>
            </a:r>
            <a:r>
              <a:rPr lang="en-US" dirty="0"/>
              <a:t> </a:t>
            </a:r>
            <a:r>
              <a:rPr lang="en-US" dirty="0" err="1"/>
              <a:t>más</a:t>
            </a:r>
            <a:r>
              <a:rPr lang="en-US" dirty="0"/>
              <a:t> </a:t>
            </a:r>
            <a:r>
              <a:rPr lang="en-US" dirty="0" err="1"/>
              <a:t>joven</a:t>
            </a:r>
            <a:r>
              <a:rPr lang="en-US" dirty="0"/>
              <a:t> </a:t>
            </a:r>
            <a:r>
              <a:rPr lang="en-US" dirty="0" err="1"/>
              <a:t>desbalanceado</a:t>
            </a:r>
            <a:r>
              <a:rPr lang="en-US" dirty="0"/>
              <a:t> (</a:t>
            </a:r>
            <a:r>
              <a:rPr lang="en-US" dirty="0" err="1"/>
              <a:t>más</a:t>
            </a:r>
            <a:r>
              <a:rPr lang="en-US" dirty="0"/>
              <a:t> </a:t>
            </a:r>
            <a:r>
              <a:rPr lang="en-US" dirty="0" err="1"/>
              <a:t>cercano</a:t>
            </a:r>
            <a:r>
              <a:rPr lang="en-US" dirty="0"/>
              <a:t> al </a:t>
            </a:r>
            <a:r>
              <a:rPr lang="en-US" dirty="0" err="1"/>
              <a:t>nodo</a:t>
            </a:r>
            <a:r>
              <a:rPr lang="en-US" dirty="0"/>
              <a:t> </a:t>
            </a:r>
            <a:r>
              <a:rPr lang="en-US" dirty="0" err="1"/>
              <a:t>insertado</a:t>
            </a:r>
            <a:r>
              <a:rPr lang="en-US" dirty="0"/>
              <a:t>). </a:t>
            </a:r>
            <a:r>
              <a:rPr lang="en-US" dirty="0" err="1"/>
              <a:t>Más</a:t>
            </a:r>
            <a:r>
              <a:rPr lang="en-US" dirty="0"/>
              <a:t> </a:t>
            </a:r>
            <a:r>
              <a:rPr lang="en-US" dirty="0" err="1"/>
              <a:t>precisamente</a:t>
            </a:r>
            <a:r>
              <a:rPr lang="en-US" dirty="0"/>
              <a:t>, </a:t>
            </a:r>
          </a:p>
          <a:p>
            <a:pPr lvl="1" algn="just"/>
            <a:r>
              <a:rPr lang="en-US" b="1" dirty="0" err="1"/>
              <a:t>Caso</a:t>
            </a:r>
            <a:r>
              <a:rPr lang="en-US" b="1" dirty="0"/>
              <a:t> 1</a:t>
            </a:r>
            <a:r>
              <a:rPr lang="en-US" dirty="0"/>
              <a:t>: </a:t>
            </a:r>
            <a:r>
              <a:rPr lang="en-US" dirty="0" err="1"/>
              <a:t>si</a:t>
            </a:r>
            <a:r>
              <a:rPr lang="en-US" dirty="0"/>
              <a:t> se </a:t>
            </a:r>
            <a:r>
              <a:rPr lang="en-US" dirty="0" err="1"/>
              <a:t>inserta</a:t>
            </a:r>
            <a:r>
              <a:rPr lang="en-US" dirty="0"/>
              <a:t> a la </a:t>
            </a:r>
            <a:r>
              <a:rPr lang="en-US" dirty="0" err="1"/>
              <a:t>izquierda</a:t>
            </a:r>
            <a:r>
              <a:rPr lang="en-US" dirty="0"/>
              <a:t> de un </a:t>
            </a:r>
            <a:r>
              <a:rPr lang="en-US" dirty="0" err="1"/>
              <a:t>nodo</a:t>
            </a:r>
            <a:r>
              <a:rPr lang="en-US" dirty="0"/>
              <a:t> con factor de balance 1, ese </a:t>
            </a:r>
            <a:r>
              <a:rPr lang="en-US" dirty="0" err="1"/>
              <a:t>nodo</a:t>
            </a:r>
            <a:r>
              <a:rPr lang="en-US" dirty="0"/>
              <a:t> </a:t>
            </a:r>
            <a:r>
              <a:rPr lang="en-US" dirty="0" err="1"/>
              <a:t>va</a:t>
            </a:r>
            <a:r>
              <a:rPr lang="en-US" dirty="0"/>
              <a:t> a </a:t>
            </a:r>
            <a:r>
              <a:rPr lang="en-US" dirty="0" err="1"/>
              <a:t>tener</a:t>
            </a:r>
            <a:r>
              <a:rPr lang="en-US" dirty="0"/>
              <a:t> factor de balance 2 y </a:t>
            </a:r>
            <a:r>
              <a:rPr lang="en-US" dirty="0" err="1"/>
              <a:t>deja</a:t>
            </a:r>
            <a:r>
              <a:rPr lang="en-US" dirty="0"/>
              <a:t> de </a:t>
            </a:r>
            <a:r>
              <a:rPr lang="en-US" dirty="0" err="1"/>
              <a:t>ser</a:t>
            </a:r>
            <a:r>
              <a:rPr lang="en-US" dirty="0"/>
              <a:t> AVL. Hay que </a:t>
            </a:r>
            <a:r>
              <a:rPr lang="en-US" dirty="0" err="1"/>
              <a:t>rotar</a:t>
            </a:r>
            <a:r>
              <a:rPr lang="en-US" dirty="0"/>
              <a:t>. </a:t>
            </a:r>
          </a:p>
          <a:p>
            <a:pPr lvl="1" algn="just"/>
            <a:r>
              <a:rPr lang="en-US" b="1" dirty="0" err="1"/>
              <a:t>Caso</a:t>
            </a:r>
            <a:r>
              <a:rPr lang="en-US" b="1" dirty="0"/>
              <a:t> 2</a:t>
            </a:r>
            <a:r>
              <a:rPr lang="en-US" dirty="0"/>
              <a:t>: Si se </a:t>
            </a:r>
            <a:r>
              <a:rPr lang="en-US" dirty="0" err="1"/>
              <a:t>inserta</a:t>
            </a:r>
            <a:r>
              <a:rPr lang="en-US" dirty="0"/>
              <a:t> a la </a:t>
            </a:r>
            <a:r>
              <a:rPr lang="en-US" dirty="0" err="1"/>
              <a:t>derecha</a:t>
            </a:r>
            <a:r>
              <a:rPr lang="en-US" dirty="0"/>
              <a:t> de un </a:t>
            </a:r>
            <a:r>
              <a:rPr lang="en-US" dirty="0" err="1"/>
              <a:t>nodo</a:t>
            </a:r>
            <a:r>
              <a:rPr lang="en-US" dirty="0"/>
              <a:t> con factor de balance -1, ese </a:t>
            </a:r>
            <a:r>
              <a:rPr lang="en-US" dirty="0" err="1"/>
              <a:t>nodo</a:t>
            </a:r>
            <a:r>
              <a:rPr lang="en-US" dirty="0"/>
              <a:t> </a:t>
            </a:r>
            <a:r>
              <a:rPr lang="en-US" dirty="0" err="1"/>
              <a:t>va</a:t>
            </a:r>
            <a:r>
              <a:rPr lang="en-US" dirty="0"/>
              <a:t> a </a:t>
            </a:r>
            <a:r>
              <a:rPr lang="en-US" dirty="0" err="1"/>
              <a:t>tener</a:t>
            </a:r>
            <a:r>
              <a:rPr lang="en-US" dirty="0"/>
              <a:t> factor de balance -2 y </a:t>
            </a:r>
            <a:r>
              <a:rPr lang="en-US" dirty="0" err="1"/>
              <a:t>deja</a:t>
            </a:r>
            <a:r>
              <a:rPr lang="en-US" dirty="0"/>
              <a:t> de  </a:t>
            </a:r>
            <a:r>
              <a:rPr lang="en-US" dirty="0" err="1"/>
              <a:t>ser</a:t>
            </a:r>
            <a:r>
              <a:rPr lang="en-US" dirty="0"/>
              <a:t> AVL. Hay que </a:t>
            </a:r>
            <a:r>
              <a:rPr lang="en-US" dirty="0" err="1"/>
              <a:t>rotar</a:t>
            </a:r>
            <a:r>
              <a:rPr lang="en-US" dirty="0"/>
              <a:t>.</a:t>
            </a:r>
            <a:endParaRPr lang="es-AR" dirty="0"/>
          </a:p>
          <a:p>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280</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91647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arn(inVertical)">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normAutofit/>
          </a:bodyPr>
          <a:lstStyle/>
          <a:p>
            <a:pPr marL="0" indent="0">
              <a:buNone/>
            </a:pPr>
            <a:r>
              <a:rPr lang="es-AR" b="1" dirty="0"/>
              <a:t>Operación : Rotación</a:t>
            </a:r>
          </a:p>
          <a:p>
            <a:pPr marL="0" indent="0">
              <a:buNone/>
            </a:pPr>
            <a:r>
              <a:rPr lang="es-AR" dirty="0"/>
              <a:t>Trasforma un árbol binario en otro, de tal manera que preserva el orden de sus elementos al navegarlo en </a:t>
            </a:r>
            <a:r>
              <a:rPr lang="es-AR" dirty="0" err="1"/>
              <a:t>inorder</a:t>
            </a:r>
            <a:r>
              <a:rPr lang="es-AR" dirty="0"/>
              <a:t>. Existen rotaciones </a:t>
            </a:r>
            <a:r>
              <a:rPr lang="es-AR" b="1" dirty="0"/>
              <a:t>simples</a:t>
            </a:r>
            <a:r>
              <a:rPr lang="es-AR" dirty="0"/>
              <a:t> y </a:t>
            </a:r>
            <a:r>
              <a:rPr lang="es-AR" b="1" dirty="0"/>
              <a:t>dobles</a:t>
            </a:r>
            <a:r>
              <a:rPr lang="es-AR" dirty="0"/>
              <a:t>. </a:t>
            </a:r>
          </a:p>
          <a:p>
            <a:pPr marL="0" indent="0">
              <a:buNone/>
            </a:pPr>
            <a:endParaRPr lang="es-AR" dirty="0"/>
          </a:p>
          <a:p>
            <a:pPr marL="0" indent="0">
              <a:buNone/>
            </a:pP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281</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16359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282</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p:txBody>
          <a:bodyPr>
            <a:normAutofit/>
          </a:bodyPr>
          <a:lstStyle/>
          <a:p>
            <a:pPr algn="just"/>
            <a:r>
              <a:rPr lang="en-US" b="1" dirty="0" err="1"/>
              <a:t>Caso</a:t>
            </a:r>
            <a:r>
              <a:rPr lang="en-US" b="1" dirty="0"/>
              <a:t> A: </a:t>
            </a:r>
            <a:r>
              <a:rPr lang="en-US" b="1" dirty="0" err="1"/>
              <a:t>Insertar</a:t>
            </a:r>
            <a:r>
              <a:rPr lang="en-US" b="1" dirty="0"/>
              <a:t> a </a:t>
            </a:r>
            <a:r>
              <a:rPr lang="en-US" b="1" dirty="0" err="1"/>
              <a:t>izquierda</a:t>
            </a:r>
            <a:r>
              <a:rPr lang="en-US" b="1" dirty="0"/>
              <a:t> de un </a:t>
            </a:r>
            <a:r>
              <a:rPr lang="en-US" b="1" dirty="0" err="1"/>
              <a:t>nodo</a:t>
            </a:r>
            <a:r>
              <a:rPr lang="en-US" b="1" dirty="0"/>
              <a:t> con fb 1. Este </a:t>
            </a:r>
            <a:r>
              <a:rPr lang="en-US" b="1" dirty="0" err="1"/>
              <a:t>nodo</a:t>
            </a:r>
            <a:r>
              <a:rPr lang="en-US" b="1" dirty="0"/>
              <a:t> </a:t>
            </a:r>
            <a:r>
              <a:rPr lang="en-US" b="1" dirty="0" err="1"/>
              <a:t>tendría</a:t>
            </a:r>
            <a:r>
              <a:rPr lang="en-US" b="1" dirty="0"/>
              <a:t> fb 2 y </a:t>
            </a:r>
            <a:r>
              <a:rPr lang="en-US" b="1" dirty="0" err="1"/>
              <a:t>dejaría</a:t>
            </a:r>
            <a:r>
              <a:rPr lang="en-US" b="1" dirty="0"/>
              <a:t> de </a:t>
            </a:r>
            <a:r>
              <a:rPr lang="en-US" b="1" dirty="0" err="1"/>
              <a:t>ser</a:t>
            </a:r>
            <a:r>
              <a:rPr lang="en-US" b="1" dirty="0"/>
              <a:t> AVL. </a:t>
            </a:r>
            <a:r>
              <a:rPr lang="en-US" b="1" dirty="0" err="1"/>
              <a:t>Tiene</a:t>
            </a:r>
            <a:r>
              <a:rPr lang="en-US" b="1" dirty="0"/>
              <a:t> dos </a:t>
            </a:r>
            <a:r>
              <a:rPr lang="en-US" b="1" dirty="0" err="1"/>
              <a:t>subcasos</a:t>
            </a:r>
            <a:r>
              <a:rPr lang="en-US" b="1" dirty="0"/>
              <a:t>.</a:t>
            </a:r>
          </a:p>
          <a:p>
            <a:endParaRPr lang="es-AR" dirty="0"/>
          </a:p>
        </p:txBody>
      </p:sp>
      <p:cxnSp>
        <p:nvCxnSpPr>
          <p:cNvPr id="10" name="Straight Arrow Connector 9"/>
          <p:cNvCxnSpPr/>
          <p:nvPr/>
        </p:nvCxnSpPr>
        <p:spPr>
          <a:xfrm flipV="1">
            <a:off x="3310570" y="3879527"/>
            <a:ext cx="1779132" cy="191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val 7"/>
          <p:cNvSpPr/>
          <p:nvPr/>
        </p:nvSpPr>
        <p:spPr>
          <a:xfrm>
            <a:off x="6364323" y="6025079"/>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2" name="Oval 9"/>
          <p:cNvSpPr/>
          <p:nvPr/>
        </p:nvSpPr>
        <p:spPr>
          <a:xfrm>
            <a:off x="5456990" y="6033533"/>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23" name="Straight Arrow Connector 18"/>
          <p:cNvCxnSpPr/>
          <p:nvPr/>
        </p:nvCxnSpPr>
        <p:spPr>
          <a:xfrm flipV="1">
            <a:off x="5783547" y="5765742"/>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Oval 4"/>
          <p:cNvSpPr/>
          <p:nvPr/>
        </p:nvSpPr>
        <p:spPr>
          <a:xfrm>
            <a:off x="1219289" y="4224099"/>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30" name="Straight Arrow Connector 14"/>
          <p:cNvCxnSpPr/>
          <p:nvPr/>
        </p:nvCxnSpPr>
        <p:spPr>
          <a:xfrm flipH="1">
            <a:off x="1667596" y="3995237"/>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5"/>
          <p:cNvSpPr/>
          <p:nvPr/>
        </p:nvSpPr>
        <p:spPr>
          <a:xfrm>
            <a:off x="1861775" y="353471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32" name="CuadroTexto 31"/>
          <p:cNvSpPr txBox="1"/>
          <p:nvPr/>
        </p:nvSpPr>
        <p:spPr>
          <a:xfrm>
            <a:off x="879956" y="3940400"/>
            <a:ext cx="801534"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33" name="CuadroTexto 32"/>
          <p:cNvSpPr txBox="1"/>
          <p:nvPr/>
        </p:nvSpPr>
        <p:spPr>
          <a:xfrm>
            <a:off x="757198" y="3281129"/>
            <a:ext cx="1644951"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00B050"/>
                </a:solidFill>
              </a:rPr>
              <a:t>1</a:t>
            </a:r>
            <a:endParaRPr lang="en-US" b="1" dirty="0" err="1">
              <a:solidFill>
                <a:srgbClr val="00B050"/>
              </a:solidFill>
            </a:endParaRPr>
          </a:p>
        </p:txBody>
      </p:sp>
      <p:sp>
        <p:nvSpPr>
          <p:cNvPr id="34" name="Oval 7"/>
          <p:cNvSpPr/>
          <p:nvPr/>
        </p:nvSpPr>
        <p:spPr>
          <a:xfrm>
            <a:off x="2593138" y="4226137"/>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Cd</a:t>
            </a:r>
            <a:endParaRPr lang="es-AR" dirty="0"/>
          </a:p>
        </p:txBody>
      </p:sp>
      <p:sp>
        <p:nvSpPr>
          <p:cNvPr id="35" name="Oval 9"/>
          <p:cNvSpPr/>
          <p:nvPr/>
        </p:nvSpPr>
        <p:spPr>
          <a:xfrm>
            <a:off x="718129" y="5154777"/>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Ai</a:t>
            </a:r>
            <a:endParaRPr lang="es-AR" dirty="0"/>
          </a:p>
        </p:txBody>
      </p:sp>
      <p:cxnSp>
        <p:nvCxnSpPr>
          <p:cNvPr id="36" name="Straight Arrow Connector 18"/>
          <p:cNvCxnSpPr/>
          <p:nvPr/>
        </p:nvCxnSpPr>
        <p:spPr>
          <a:xfrm flipH="1">
            <a:off x="1204075" y="4810487"/>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20"/>
          <p:cNvCxnSpPr/>
          <p:nvPr/>
        </p:nvCxnSpPr>
        <p:spPr>
          <a:xfrm>
            <a:off x="2487647" y="3956162"/>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392991" y="4881063"/>
            <a:ext cx="1312705"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39" name="CuadroTexto 38"/>
          <p:cNvSpPr txBox="1"/>
          <p:nvPr/>
        </p:nvSpPr>
        <p:spPr>
          <a:xfrm>
            <a:off x="2709492" y="3924814"/>
            <a:ext cx="822082"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40" name="Oval 7"/>
          <p:cNvSpPr/>
          <p:nvPr/>
        </p:nvSpPr>
        <p:spPr>
          <a:xfrm>
            <a:off x="1668344" y="5159992"/>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Ad</a:t>
            </a:r>
            <a:endParaRPr lang="es-AR" dirty="0"/>
          </a:p>
        </p:txBody>
      </p:sp>
      <p:cxnSp>
        <p:nvCxnSpPr>
          <p:cNvPr id="41" name="Straight Arrow Connector 20"/>
          <p:cNvCxnSpPr/>
          <p:nvPr/>
        </p:nvCxnSpPr>
        <p:spPr>
          <a:xfrm>
            <a:off x="1650416" y="4821892"/>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
          <p:cNvSpPr/>
          <p:nvPr/>
        </p:nvSpPr>
        <p:spPr>
          <a:xfrm>
            <a:off x="5884966" y="4242271"/>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45" name="Straight Arrow Connector 14"/>
          <p:cNvCxnSpPr/>
          <p:nvPr/>
        </p:nvCxnSpPr>
        <p:spPr>
          <a:xfrm flipH="1">
            <a:off x="6333273" y="4013409"/>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35"/>
          <p:cNvSpPr/>
          <p:nvPr/>
        </p:nvSpPr>
        <p:spPr>
          <a:xfrm>
            <a:off x="6527452" y="355288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7" name="CuadroTexto 46"/>
          <p:cNvSpPr txBox="1"/>
          <p:nvPr/>
        </p:nvSpPr>
        <p:spPr>
          <a:xfrm>
            <a:off x="5191276" y="3933985"/>
            <a:ext cx="1542928"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1 </a:t>
            </a:r>
            <a:r>
              <a:rPr lang="es-AR" b="1" dirty="0" err="1"/>
              <a:t>ó</a:t>
            </a:r>
            <a:r>
              <a:rPr lang="es-AR" b="1" dirty="0">
                <a:solidFill>
                  <a:srgbClr val="00B050"/>
                </a:solidFill>
              </a:rPr>
              <a:t> </a:t>
            </a:r>
            <a:r>
              <a:rPr lang="es-AR" dirty="0" err="1"/>
              <a:t>fb</a:t>
            </a:r>
            <a:r>
              <a:rPr lang="es-AR" dirty="0"/>
              <a:t>: </a:t>
            </a:r>
            <a:r>
              <a:rPr lang="es-AR" b="1" dirty="0">
                <a:solidFill>
                  <a:srgbClr val="00B050"/>
                </a:solidFill>
              </a:rPr>
              <a:t>-1 </a:t>
            </a:r>
            <a:endParaRPr lang="en-US" b="1" dirty="0" err="1">
              <a:solidFill>
                <a:srgbClr val="00B050"/>
              </a:solidFill>
            </a:endParaRPr>
          </a:p>
        </p:txBody>
      </p:sp>
      <p:sp>
        <p:nvSpPr>
          <p:cNvPr id="48" name="CuadroTexto 47"/>
          <p:cNvSpPr txBox="1"/>
          <p:nvPr/>
        </p:nvSpPr>
        <p:spPr>
          <a:xfrm>
            <a:off x="5398027" y="3272537"/>
            <a:ext cx="1644951" cy="369332"/>
          </a:xfrm>
          <a:prstGeom prst="rect">
            <a:avLst/>
          </a:prstGeom>
          <a:noFill/>
          <a:ln>
            <a:noFill/>
          </a:ln>
        </p:spPr>
        <p:txBody>
          <a:bodyPr wrap="square" lIns="0" tIns="0" rIns="0" bIns="0" rtlCol="0">
            <a:spAutoFit/>
          </a:bodyPr>
          <a:lstStyle/>
          <a:p>
            <a:r>
              <a:rPr lang="es-AR" sz="1600" dirty="0" err="1"/>
              <a:t>fb</a:t>
            </a:r>
            <a:r>
              <a:rPr lang="es-AR" sz="1600" dirty="0"/>
              <a:t>: 2-(-0)= </a:t>
            </a:r>
            <a:r>
              <a:rPr lang="es-AR" sz="2400" b="1" dirty="0">
                <a:solidFill>
                  <a:srgbClr val="FF0000"/>
                </a:solidFill>
              </a:rPr>
              <a:t>2</a:t>
            </a:r>
            <a:endParaRPr lang="en-US" sz="2400" b="1" dirty="0" err="1">
              <a:solidFill>
                <a:srgbClr val="FF0000"/>
              </a:solidFill>
            </a:endParaRPr>
          </a:p>
        </p:txBody>
      </p:sp>
      <p:sp>
        <p:nvSpPr>
          <p:cNvPr id="49" name="Oval 7"/>
          <p:cNvSpPr/>
          <p:nvPr/>
        </p:nvSpPr>
        <p:spPr>
          <a:xfrm>
            <a:off x="7258815" y="4244309"/>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Cd</a:t>
            </a:r>
            <a:endParaRPr lang="es-AR" dirty="0"/>
          </a:p>
        </p:txBody>
      </p:sp>
      <p:sp>
        <p:nvSpPr>
          <p:cNvPr id="50" name="Oval 9"/>
          <p:cNvSpPr/>
          <p:nvPr/>
        </p:nvSpPr>
        <p:spPr>
          <a:xfrm>
            <a:off x="5440961" y="5159992"/>
            <a:ext cx="653143" cy="63247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Ai</a:t>
            </a:r>
            <a:endParaRPr lang="es-AR" dirty="0"/>
          </a:p>
        </p:txBody>
      </p:sp>
      <p:cxnSp>
        <p:nvCxnSpPr>
          <p:cNvPr id="51" name="Straight Arrow Connector 18"/>
          <p:cNvCxnSpPr/>
          <p:nvPr/>
        </p:nvCxnSpPr>
        <p:spPr>
          <a:xfrm flipH="1">
            <a:off x="5869752" y="4772295"/>
            <a:ext cx="205432" cy="42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20"/>
          <p:cNvCxnSpPr/>
          <p:nvPr/>
        </p:nvCxnSpPr>
        <p:spPr>
          <a:xfrm>
            <a:off x="7153324" y="3974334"/>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7375169" y="3941846"/>
            <a:ext cx="822082"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55" name="Oval 7"/>
          <p:cNvSpPr/>
          <p:nvPr/>
        </p:nvSpPr>
        <p:spPr>
          <a:xfrm>
            <a:off x="6334021" y="5178164"/>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Ad</a:t>
            </a:r>
            <a:endParaRPr lang="es-AR" dirty="0"/>
          </a:p>
        </p:txBody>
      </p:sp>
      <p:cxnSp>
        <p:nvCxnSpPr>
          <p:cNvPr id="56" name="Straight Arrow Connector 20"/>
          <p:cNvCxnSpPr/>
          <p:nvPr/>
        </p:nvCxnSpPr>
        <p:spPr>
          <a:xfrm>
            <a:off x="6370800" y="4785359"/>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8"/>
          <p:cNvCxnSpPr/>
          <p:nvPr/>
        </p:nvCxnSpPr>
        <p:spPr>
          <a:xfrm flipV="1">
            <a:off x="6660592" y="5752930"/>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1866111" y="4862595"/>
            <a:ext cx="1312705"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Tree>
    <p:extLst>
      <p:ext uri="{BB962C8B-B14F-4D97-AF65-F5344CB8AC3E}">
        <p14:creationId xmlns:p14="http://schemas.microsoft.com/office/powerpoint/2010/main" val="91838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barn(inVertical)">
                                      <p:cBhvr>
                                        <p:cTn id="13" dur="500"/>
                                        <p:tgtEl>
                                          <p:spTgt spid="5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arn(inVertical)">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barn(inVertical)">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inVertical)">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47" grpId="0"/>
      <p:bldP spid="48" grpId="0"/>
      <p:bldP spid="54"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lecha curvada hacia abajo 54"/>
          <p:cNvSpPr/>
          <p:nvPr/>
        </p:nvSpPr>
        <p:spPr>
          <a:xfrm flipH="1">
            <a:off x="6213327" y="4575135"/>
            <a:ext cx="474138" cy="264368"/>
          </a:xfrm>
          <a:prstGeom prst="curvedDownArrow">
            <a:avLst/>
          </a:prstGeom>
          <a:solidFill>
            <a:srgbClr val="FFFF99"/>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283</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935480"/>
            <a:ext cx="8229600" cy="1650105"/>
          </a:xfrm>
        </p:spPr>
        <p:txBody>
          <a:bodyPr>
            <a:normAutofit fontScale="925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A1- </a:t>
            </a:r>
            <a:r>
              <a:rPr lang="en-US" b="1" dirty="0" err="1"/>
              <a:t>Rotación</a:t>
            </a:r>
            <a:r>
              <a:rPr lang="en-US" b="1" dirty="0"/>
              <a:t> simple a </a:t>
            </a:r>
            <a:r>
              <a:rPr lang="en-US" b="1" dirty="0" err="1"/>
              <a:t>derecha</a:t>
            </a:r>
            <a:r>
              <a:rPr lang="en-US" b="1" dirty="0"/>
              <a:t> (R):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endParaRPr lang="es-AR" dirty="0"/>
          </a:p>
        </p:txBody>
      </p:sp>
      <p:sp>
        <p:nvSpPr>
          <p:cNvPr id="14" name="Oval 9"/>
          <p:cNvSpPr/>
          <p:nvPr/>
        </p:nvSpPr>
        <p:spPr>
          <a:xfrm>
            <a:off x="1187544" y="6183814"/>
            <a:ext cx="503705" cy="443261"/>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15" name="Straight Arrow Connector 18"/>
          <p:cNvCxnSpPr/>
          <p:nvPr/>
        </p:nvCxnSpPr>
        <p:spPr>
          <a:xfrm flipV="1">
            <a:off x="1439397" y="5842739"/>
            <a:ext cx="11516" cy="3410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l 4"/>
          <p:cNvSpPr/>
          <p:nvPr/>
        </p:nvSpPr>
        <p:spPr>
          <a:xfrm>
            <a:off x="1629248" y="4652689"/>
            <a:ext cx="503705" cy="443261"/>
          </a:xfrm>
          <a:prstGeom prst="ellipse">
            <a:avLst/>
          </a:prstGeom>
          <a:ln w="19050">
            <a:solidFill>
              <a:srgbClr val="92D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17" name="Straight Arrow Connector 14"/>
          <p:cNvCxnSpPr>
            <a:stCxn id="18" idx="3"/>
            <a:endCxn id="16" idx="0"/>
          </p:cNvCxnSpPr>
          <p:nvPr/>
        </p:nvCxnSpPr>
        <p:spPr>
          <a:xfrm flipH="1">
            <a:off x="1881101" y="4372991"/>
            <a:ext cx="258924" cy="2796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35"/>
          <p:cNvSpPr/>
          <p:nvPr/>
        </p:nvSpPr>
        <p:spPr>
          <a:xfrm>
            <a:off x="2066259" y="3994644"/>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19" name="CuadroTexto 18"/>
          <p:cNvSpPr txBox="1"/>
          <p:nvPr/>
        </p:nvSpPr>
        <p:spPr>
          <a:xfrm>
            <a:off x="1400309" y="4412523"/>
            <a:ext cx="618145" cy="276999"/>
          </a:xfrm>
          <a:prstGeom prst="rect">
            <a:avLst/>
          </a:prstGeom>
          <a:noFill/>
          <a:ln>
            <a:noFill/>
          </a:ln>
        </p:spPr>
        <p:txBody>
          <a:bodyPr wrap="square" lIns="0" tIns="0" rIns="0" bIns="0" rtlCol="0">
            <a:spAutoFit/>
          </a:bodyPr>
          <a:lstStyle/>
          <a:p>
            <a:r>
              <a:rPr lang="es-AR" sz="1600" dirty="0" err="1"/>
              <a:t>fb</a:t>
            </a:r>
            <a:r>
              <a:rPr lang="es-AR" sz="1600" dirty="0"/>
              <a:t>:</a:t>
            </a:r>
            <a:r>
              <a:rPr lang="es-AR" sz="1600" b="1" dirty="0"/>
              <a:t> </a:t>
            </a:r>
            <a:r>
              <a:rPr lang="es-AR" b="1" dirty="0">
                <a:solidFill>
                  <a:srgbClr val="00B050"/>
                </a:solidFill>
              </a:rPr>
              <a:t>1</a:t>
            </a:r>
            <a:endParaRPr lang="en-US" b="1" dirty="0" err="1">
              <a:solidFill>
                <a:srgbClr val="00B050"/>
              </a:solidFill>
            </a:endParaRPr>
          </a:p>
        </p:txBody>
      </p:sp>
      <p:sp>
        <p:nvSpPr>
          <p:cNvPr id="20" name="CuadroTexto 19"/>
          <p:cNvSpPr txBox="1"/>
          <p:nvPr/>
        </p:nvSpPr>
        <p:spPr>
          <a:xfrm>
            <a:off x="3779109" y="4750487"/>
            <a:ext cx="1268589" cy="369332"/>
          </a:xfrm>
          <a:prstGeom prst="rect">
            <a:avLst/>
          </a:prstGeom>
          <a:noFill/>
          <a:ln>
            <a:solidFill>
              <a:schemeClr val="bg2"/>
            </a:solidFill>
          </a:ln>
        </p:spPr>
        <p:txBody>
          <a:bodyPr wrap="square" lIns="0" tIns="0" rIns="0" bIns="0" rtlCol="0">
            <a:spAutoFit/>
          </a:bodyPr>
          <a:lstStyle/>
          <a:p>
            <a:pPr algn="ctr"/>
            <a:r>
              <a:rPr lang="es-AR" sz="1200" b="1" dirty="0">
                <a:solidFill>
                  <a:srgbClr val="00B0F0"/>
                </a:solidFill>
              </a:rPr>
              <a:t>ROTACION</a:t>
            </a:r>
          </a:p>
          <a:p>
            <a:pPr algn="ctr"/>
            <a:r>
              <a:rPr lang="es-AR" sz="1200" b="1" dirty="0">
                <a:solidFill>
                  <a:srgbClr val="00B0F0"/>
                </a:solidFill>
              </a:rPr>
              <a:t>SIMPLE R</a:t>
            </a:r>
            <a:endParaRPr lang="en-US" sz="1400" b="1" dirty="0" err="1">
              <a:solidFill>
                <a:srgbClr val="00B0F0"/>
              </a:solidFill>
            </a:endParaRPr>
          </a:p>
        </p:txBody>
      </p:sp>
      <p:sp>
        <p:nvSpPr>
          <p:cNvPr id="21" name="Oval 7"/>
          <p:cNvSpPr/>
          <p:nvPr/>
        </p:nvSpPr>
        <p:spPr>
          <a:xfrm>
            <a:off x="2623479" y="4630094"/>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Cd</a:t>
            </a:r>
            <a:endParaRPr lang="es-AR" sz="1400" b="1" dirty="0"/>
          </a:p>
        </p:txBody>
      </p:sp>
      <p:sp>
        <p:nvSpPr>
          <p:cNvPr id="22" name="Oval 9"/>
          <p:cNvSpPr/>
          <p:nvPr/>
        </p:nvSpPr>
        <p:spPr>
          <a:xfrm>
            <a:off x="1199061" y="5375648"/>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Ai</a:t>
            </a:r>
            <a:endParaRPr lang="es-AR" sz="1400" b="1" dirty="0"/>
          </a:p>
        </p:txBody>
      </p:sp>
      <p:cxnSp>
        <p:nvCxnSpPr>
          <p:cNvPr id="23" name="Straight Arrow Connector 18"/>
          <p:cNvCxnSpPr>
            <a:endCxn id="22" idx="0"/>
          </p:cNvCxnSpPr>
          <p:nvPr/>
        </p:nvCxnSpPr>
        <p:spPr>
          <a:xfrm flipH="1">
            <a:off x="1450914" y="5064088"/>
            <a:ext cx="312166" cy="311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0"/>
          <p:cNvCxnSpPr/>
          <p:nvPr/>
        </p:nvCxnSpPr>
        <p:spPr>
          <a:xfrm>
            <a:off x="2498777" y="4395035"/>
            <a:ext cx="263547" cy="23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7"/>
          <p:cNvSpPr/>
          <p:nvPr/>
        </p:nvSpPr>
        <p:spPr>
          <a:xfrm>
            <a:off x="2023639" y="5391743"/>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Ad</a:t>
            </a:r>
            <a:endParaRPr lang="es-AR" sz="1400" b="1" dirty="0"/>
          </a:p>
        </p:txBody>
      </p:sp>
      <p:cxnSp>
        <p:nvCxnSpPr>
          <p:cNvPr id="28" name="Straight Arrow Connector 20"/>
          <p:cNvCxnSpPr>
            <a:endCxn id="27" idx="0"/>
          </p:cNvCxnSpPr>
          <p:nvPr/>
        </p:nvCxnSpPr>
        <p:spPr>
          <a:xfrm>
            <a:off x="1964998" y="5073355"/>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9"/>
          <p:cNvSpPr/>
          <p:nvPr/>
        </p:nvSpPr>
        <p:spPr>
          <a:xfrm>
            <a:off x="5697724" y="5511689"/>
            <a:ext cx="503705" cy="443261"/>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sz="2400" dirty="0"/>
          </a:p>
        </p:txBody>
      </p:sp>
      <p:cxnSp>
        <p:nvCxnSpPr>
          <p:cNvPr id="41" name="Straight Arrow Connector 18"/>
          <p:cNvCxnSpPr>
            <a:endCxn id="48" idx="4"/>
          </p:cNvCxnSpPr>
          <p:nvPr/>
        </p:nvCxnSpPr>
        <p:spPr>
          <a:xfrm flipV="1">
            <a:off x="5935247" y="5128066"/>
            <a:ext cx="16229" cy="378556"/>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Oval 4"/>
          <p:cNvSpPr/>
          <p:nvPr/>
        </p:nvSpPr>
        <p:spPr>
          <a:xfrm>
            <a:off x="6227647" y="3969262"/>
            <a:ext cx="503705" cy="443261"/>
          </a:xfrm>
          <a:prstGeom prst="ellipse">
            <a:avLst/>
          </a:prstGeom>
          <a:ln w="19050">
            <a:solidFill>
              <a:srgbClr val="92D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43" name="Straight Arrow Connector 14"/>
          <p:cNvCxnSpPr/>
          <p:nvPr/>
        </p:nvCxnSpPr>
        <p:spPr>
          <a:xfrm flipH="1">
            <a:off x="6637816" y="5082169"/>
            <a:ext cx="206458" cy="4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35"/>
          <p:cNvSpPr/>
          <p:nvPr/>
        </p:nvSpPr>
        <p:spPr>
          <a:xfrm>
            <a:off x="6736775" y="4640302"/>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5" name="CuadroTexto 44"/>
          <p:cNvSpPr txBox="1"/>
          <p:nvPr/>
        </p:nvSpPr>
        <p:spPr>
          <a:xfrm>
            <a:off x="5907056" y="3712459"/>
            <a:ext cx="618145"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47" name="Oval 7"/>
          <p:cNvSpPr/>
          <p:nvPr/>
        </p:nvSpPr>
        <p:spPr>
          <a:xfrm>
            <a:off x="7196892" y="5504274"/>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Cd</a:t>
            </a:r>
            <a:endParaRPr lang="es-AR" sz="1400" b="1" dirty="0"/>
          </a:p>
        </p:txBody>
      </p:sp>
      <p:sp>
        <p:nvSpPr>
          <p:cNvPr id="48" name="Oval 9"/>
          <p:cNvSpPr/>
          <p:nvPr/>
        </p:nvSpPr>
        <p:spPr>
          <a:xfrm>
            <a:off x="5699623" y="464030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Ai</a:t>
            </a:r>
            <a:endParaRPr lang="es-AR" sz="1400" b="1" dirty="0"/>
          </a:p>
        </p:txBody>
      </p:sp>
      <p:cxnSp>
        <p:nvCxnSpPr>
          <p:cNvPr id="49" name="Straight Arrow Connector 18"/>
          <p:cNvCxnSpPr>
            <a:stCxn id="42" idx="3"/>
          </p:cNvCxnSpPr>
          <p:nvPr/>
        </p:nvCxnSpPr>
        <p:spPr>
          <a:xfrm flipH="1">
            <a:off x="6055796" y="4347609"/>
            <a:ext cx="245617" cy="35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0"/>
          <p:cNvCxnSpPr/>
          <p:nvPr/>
        </p:nvCxnSpPr>
        <p:spPr>
          <a:xfrm>
            <a:off x="7099993" y="5063054"/>
            <a:ext cx="250759" cy="42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7"/>
          <p:cNvSpPr/>
          <p:nvPr/>
        </p:nvSpPr>
        <p:spPr>
          <a:xfrm>
            <a:off x="6367855" y="5506620"/>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Ad</a:t>
            </a:r>
            <a:endParaRPr lang="es-AR" sz="1400" b="1" dirty="0"/>
          </a:p>
        </p:txBody>
      </p:sp>
      <p:cxnSp>
        <p:nvCxnSpPr>
          <p:cNvPr id="54" name="Straight Arrow Connector 20"/>
          <p:cNvCxnSpPr>
            <a:stCxn id="42" idx="5"/>
            <a:endCxn id="44" idx="0"/>
          </p:cNvCxnSpPr>
          <p:nvPr/>
        </p:nvCxnSpPr>
        <p:spPr>
          <a:xfrm>
            <a:off x="6657586" y="4347609"/>
            <a:ext cx="331042" cy="29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uadroTexto 55"/>
          <p:cNvSpPr txBox="1"/>
          <p:nvPr/>
        </p:nvSpPr>
        <p:spPr>
          <a:xfrm>
            <a:off x="7095423" y="4433481"/>
            <a:ext cx="1012360"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00B050"/>
                </a:solidFill>
              </a:rPr>
              <a:t>0</a:t>
            </a:r>
            <a:endParaRPr lang="en-US" b="1" dirty="0" err="1">
              <a:solidFill>
                <a:srgbClr val="00B050"/>
              </a:solidFill>
            </a:endParaRPr>
          </a:p>
        </p:txBody>
      </p:sp>
      <p:cxnSp>
        <p:nvCxnSpPr>
          <p:cNvPr id="84" name="Straight Arrow Connector 10"/>
          <p:cNvCxnSpPr/>
          <p:nvPr/>
        </p:nvCxnSpPr>
        <p:spPr>
          <a:xfrm>
            <a:off x="4007953" y="4566397"/>
            <a:ext cx="88827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CuadroTexto 84"/>
          <p:cNvSpPr txBox="1"/>
          <p:nvPr/>
        </p:nvSpPr>
        <p:spPr>
          <a:xfrm>
            <a:off x="2470243" y="3813824"/>
            <a:ext cx="1268589" cy="276999"/>
          </a:xfrm>
          <a:prstGeom prst="rect">
            <a:avLst/>
          </a:prstGeom>
          <a:noFill/>
          <a:ln>
            <a:noFill/>
          </a:ln>
        </p:spPr>
        <p:txBody>
          <a:bodyPr wrap="square" lIns="0" tIns="0" rIns="0" bIns="0" rtlCol="0">
            <a:spAutoFit/>
          </a:bodyPr>
          <a:lstStyle/>
          <a:p>
            <a:r>
              <a:rPr lang="es-AR" sz="1600" dirty="0" err="1"/>
              <a:t>fb</a:t>
            </a:r>
            <a:r>
              <a:rPr lang="es-AR" sz="1600" dirty="0"/>
              <a:t>: 2-(-0)=</a:t>
            </a:r>
            <a:r>
              <a:rPr lang="es-AR" sz="1600" b="1" dirty="0"/>
              <a:t> </a:t>
            </a:r>
            <a:r>
              <a:rPr lang="es-AR" b="1" dirty="0">
                <a:solidFill>
                  <a:srgbClr val="FF0000"/>
                </a:solidFill>
              </a:rPr>
              <a:t>2</a:t>
            </a:r>
            <a:endParaRPr lang="en-US" b="1" dirty="0" err="1">
              <a:solidFill>
                <a:srgbClr val="FF0000"/>
              </a:solidFill>
            </a:endParaRPr>
          </a:p>
        </p:txBody>
      </p:sp>
      <p:sp>
        <p:nvSpPr>
          <p:cNvPr id="36" name="CuadroTexto 35"/>
          <p:cNvSpPr txBox="1"/>
          <p:nvPr/>
        </p:nvSpPr>
        <p:spPr>
          <a:xfrm>
            <a:off x="272426" y="3538975"/>
            <a:ext cx="1268589" cy="492443"/>
          </a:xfrm>
          <a:prstGeom prst="rect">
            <a:avLst/>
          </a:prstGeom>
          <a:noFill/>
          <a:ln>
            <a:solidFill>
              <a:schemeClr val="bg2"/>
            </a:solidFill>
          </a:ln>
        </p:spPr>
        <p:txBody>
          <a:bodyPr wrap="square" lIns="0" tIns="0" rIns="0" bIns="0" rtlCol="0">
            <a:spAutoFit/>
          </a:bodyPr>
          <a:lstStyle/>
          <a:p>
            <a:r>
              <a:rPr lang="es-AR" sz="1600" i="1" dirty="0">
                <a:solidFill>
                  <a:srgbClr val="FF0000"/>
                </a:solidFill>
              </a:rPr>
              <a:t>Este es el nodo que tenia </a:t>
            </a:r>
            <a:r>
              <a:rPr lang="es-AR" sz="1600" b="1" i="1" dirty="0" err="1">
                <a:solidFill>
                  <a:srgbClr val="FF0000"/>
                </a:solidFill>
              </a:rPr>
              <a:t>fb</a:t>
            </a:r>
            <a:r>
              <a:rPr lang="es-AR" sz="1600" b="1" i="1" dirty="0">
                <a:solidFill>
                  <a:srgbClr val="FF0000"/>
                </a:solidFill>
              </a:rPr>
              <a:t>=1</a:t>
            </a:r>
            <a:endParaRPr lang="en-US" b="1" i="1" dirty="0" err="1">
              <a:solidFill>
                <a:srgbClr val="FF0000"/>
              </a:solidFill>
            </a:endParaRPr>
          </a:p>
        </p:txBody>
      </p:sp>
      <p:cxnSp>
        <p:nvCxnSpPr>
          <p:cNvPr id="9" name="Conector recto de flecha 8"/>
          <p:cNvCxnSpPr/>
          <p:nvPr/>
        </p:nvCxnSpPr>
        <p:spPr>
          <a:xfrm>
            <a:off x="1577745" y="3855919"/>
            <a:ext cx="340085" cy="153613"/>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CuadroTexto 45"/>
          <p:cNvSpPr txBox="1"/>
          <p:nvPr/>
        </p:nvSpPr>
        <p:spPr>
          <a:xfrm>
            <a:off x="1682321" y="6255514"/>
            <a:ext cx="767876"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51" name="CuadroTexto 50"/>
          <p:cNvSpPr txBox="1"/>
          <p:nvPr/>
        </p:nvSpPr>
        <p:spPr>
          <a:xfrm>
            <a:off x="4977271" y="5578203"/>
            <a:ext cx="767876"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52" name="Rounded Rectangle 6"/>
          <p:cNvSpPr/>
          <p:nvPr/>
        </p:nvSpPr>
        <p:spPr>
          <a:xfrm>
            <a:off x="4932300" y="3309612"/>
            <a:ext cx="3373500" cy="332271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derecha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23667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284</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935480"/>
            <a:ext cx="8229600" cy="1650105"/>
          </a:xfrm>
        </p:spPr>
        <p:txBody>
          <a:bodyPr>
            <a:normAutofit fontScale="925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A1- </a:t>
            </a:r>
            <a:r>
              <a:rPr lang="en-US" b="1" dirty="0" err="1"/>
              <a:t>Rotación</a:t>
            </a:r>
            <a:r>
              <a:rPr lang="en-US" b="1" dirty="0"/>
              <a:t> simple a </a:t>
            </a:r>
            <a:r>
              <a:rPr lang="en-US" b="1" dirty="0" err="1"/>
              <a:t>derecha</a:t>
            </a:r>
            <a:r>
              <a:rPr lang="en-US" b="1" dirty="0"/>
              <a:t> (R):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endParaRPr lang="es-AR" dirty="0"/>
          </a:p>
        </p:txBody>
      </p:sp>
      <p:sp>
        <p:nvSpPr>
          <p:cNvPr id="103" name="CuadroTexto 102"/>
          <p:cNvSpPr txBox="1"/>
          <p:nvPr/>
        </p:nvSpPr>
        <p:spPr>
          <a:xfrm>
            <a:off x="3199900" y="4314341"/>
            <a:ext cx="618145" cy="276999"/>
          </a:xfrm>
          <a:prstGeom prst="rect">
            <a:avLst/>
          </a:prstGeom>
          <a:noFill/>
          <a:ln>
            <a:noFill/>
          </a:ln>
        </p:spPr>
        <p:txBody>
          <a:bodyPr wrap="square" lIns="0" tIns="0" rIns="0" bIns="0" rtlCol="0">
            <a:spAutoFit/>
          </a:bodyPr>
          <a:lstStyle/>
          <a:p>
            <a:endParaRPr lang="en-US" b="1" dirty="0" err="1">
              <a:solidFill>
                <a:srgbClr val="00B050"/>
              </a:solidFill>
            </a:endParaRPr>
          </a:p>
        </p:txBody>
      </p:sp>
      <p:grpSp>
        <p:nvGrpSpPr>
          <p:cNvPr id="119" name="Grupo 118"/>
          <p:cNvGrpSpPr/>
          <p:nvPr/>
        </p:nvGrpSpPr>
        <p:grpSpPr>
          <a:xfrm>
            <a:off x="3012626" y="4554507"/>
            <a:ext cx="919918" cy="1974386"/>
            <a:chOff x="2940236" y="4596417"/>
            <a:chExt cx="919918" cy="1974386"/>
          </a:xfrm>
        </p:grpSpPr>
        <p:sp>
          <p:nvSpPr>
            <p:cNvPr id="100" name="Oval 9"/>
            <p:cNvSpPr/>
            <p:nvPr/>
          </p:nvSpPr>
          <p:spPr>
            <a:xfrm>
              <a:off x="2940236" y="6127542"/>
              <a:ext cx="503705" cy="443261"/>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101" name="Straight Arrow Connector 18"/>
            <p:cNvCxnSpPr/>
            <p:nvPr/>
          </p:nvCxnSpPr>
          <p:spPr>
            <a:xfrm flipV="1">
              <a:off x="3192089" y="5786467"/>
              <a:ext cx="11516" cy="3410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Oval 4"/>
            <p:cNvSpPr/>
            <p:nvPr/>
          </p:nvSpPr>
          <p:spPr>
            <a:xfrm>
              <a:off x="3356449" y="4596417"/>
              <a:ext cx="503705" cy="443261"/>
            </a:xfrm>
            <a:prstGeom prst="ellipse">
              <a:avLst/>
            </a:prstGeom>
            <a:ln w="19050">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104" name="Oval 9"/>
            <p:cNvSpPr/>
            <p:nvPr/>
          </p:nvSpPr>
          <p:spPr>
            <a:xfrm>
              <a:off x="2951753" y="5319376"/>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Ai</a:t>
              </a:r>
              <a:endParaRPr lang="es-AR" sz="1400" b="1" dirty="0"/>
            </a:p>
          </p:txBody>
        </p:sp>
        <p:cxnSp>
          <p:nvCxnSpPr>
            <p:cNvPr id="105" name="Straight Arrow Connector 18"/>
            <p:cNvCxnSpPr>
              <a:endCxn id="104" idx="0"/>
            </p:cNvCxnSpPr>
            <p:nvPr/>
          </p:nvCxnSpPr>
          <p:spPr>
            <a:xfrm flipH="1">
              <a:off x="3203606" y="500781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8" name="Grupo 117"/>
          <p:cNvGrpSpPr/>
          <p:nvPr/>
        </p:nvGrpSpPr>
        <p:grpSpPr>
          <a:xfrm>
            <a:off x="3959549" y="3846471"/>
            <a:ext cx="1067996" cy="1156265"/>
            <a:chOff x="3923989" y="3851551"/>
            <a:chExt cx="1067996" cy="1156265"/>
          </a:xfrm>
        </p:grpSpPr>
        <p:sp>
          <p:nvSpPr>
            <p:cNvPr id="107" name="Oval 35"/>
            <p:cNvSpPr/>
            <p:nvPr/>
          </p:nvSpPr>
          <p:spPr>
            <a:xfrm>
              <a:off x="3923989" y="3851551"/>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108" name="Oval 7"/>
            <p:cNvSpPr/>
            <p:nvPr/>
          </p:nvSpPr>
          <p:spPr>
            <a:xfrm>
              <a:off x="4488280" y="4564555"/>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Cd</a:t>
              </a:r>
              <a:endParaRPr lang="es-AR" sz="1400" b="1" dirty="0"/>
            </a:p>
          </p:txBody>
        </p:sp>
        <p:cxnSp>
          <p:nvCxnSpPr>
            <p:cNvPr id="109" name="Straight Arrow Connector 20"/>
            <p:cNvCxnSpPr>
              <a:stCxn id="107" idx="5"/>
            </p:cNvCxnSpPr>
            <p:nvPr/>
          </p:nvCxnSpPr>
          <p:spPr>
            <a:xfrm>
              <a:off x="4353928" y="4229898"/>
              <a:ext cx="300118" cy="35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0" name="CuadroTexto 109"/>
          <p:cNvSpPr txBox="1"/>
          <p:nvPr/>
        </p:nvSpPr>
        <p:spPr>
          <a:xfrm>
            <a:off x="4327973" y="3670731"/>
            <a:ext cx="1268589" cy="276999"/>
          </a:xfrm>
          <a:prstGeom prst="rect">
            <a:avLst/>
          </a:prstGeom>
          <a:noFill/>
          <a:ln>
            <a:noFill/>
          </a:ln>
        </p:spPr>
        <p:txBody>
          <a:bodyPr wrap="square" lIns="0" tIns="0" rIns="0" bIns="0" rtlCol="0">
            <a:spAutoFit/>
          </a:bodyPr>
          <a:lstStyle/>
          <a:p>
            <a:endParaRPr lang="en-US" b="1" dirty="0" err="1">
              <a:solidFill>
                <a:srgbClr val="FF0000"/>
              </a:solidFill>
            </a:endParaRPr>
          </a:p>
        </p:txBody>
      </p:sp>
      <p:cxnSp>
        <p:nvCxnSpPr>
          <p:cNvPr id="111" name="Straight Arrow Connector 14"/>
          <p:cNvCxnSpPr/>
          <p:nvPr/>
        </p:nvCxnSpPr>
        <p:spPr>
          <a:xfrm flipH="1">
            <a:off x="3803082" y="4263823"/>
            <a:ext cx="258924" cy="27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7"/>
          <p:cNvSpPr/>
          <p:nvPr/>
        </p:nvSpPr>
        <p:spPr>
          <a:xfrm>
            <a:off x="3818045" y="5299717"/>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Ad</a:t>
            </a:r>
            <a:endParaRPr lang="es-AR" sz="1400" b="1" dirty="0"/>
          </a:p>
        </p:txBody>
      </p:sp>
      <p:cxnSp>
        <p:nvCxnSpPr>
          <p:cNvPr id="113" name="Straight Arrow Connector 20"/>
          <p:cNvCxnSpPr/>
          <p:nvPr/>
        </p:nvCxnSpPr>
        <p:spPr>
          <a:xfrm>
            <a:off x="3780866" y="4959078"/>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CuadroTexto 113"/>
          <p:cNvSpPr txBox="1"/>
          <p:nvPr/>
        </p:nvSpPr>
        <p:spPr>
          <a:xfrm>
            <a:off x="3304008" y="4277443"/>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1</a:t>
            </a:r>
            <a:endParaRPr lang="en-US" b="1" dirty="0" err="1">
              <a:solidFill>
                <a:srgbClr val="00B050"/>
              </a:solidFill>
            </a:endParaRPr>
          </a:p>
        </p:txBody>
      </p:sp>
      <p:sp>
        <p:nvSpPr>
          <p:cNvPr id="115" name="CuadroTexto 114"/>
          <p:cNvSpPr txBox="1"/>
          <p:nvPr/>
        </p:nvSpPr>
        <p:spPr>
          <a:xfrm>
            <a:off x="3619801" y="3655005"/>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116" name="CuadroTexto 115"/>
          <p:cNvSpPr txBox="1"/>
          <p:nvPr/>
        </p:nvSpPr>
        <p:spPr>
          <a:xfrm>
            <a:off x="4835116" y="4319353"/>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117" name="CuadroTexto 116"/>
          <p:cNvSpPr txBox="1"/>
          <p:nvPr/>
        </p:nvSpPr>
        <p:spPr>
          <a:xfrm>
            <a:off x="4406467" y="3668924"/>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FF0000"/>
                </a:solidFill>
              </a:rPr>
              <a:t>2</a:t>
            </a:r>
            <a:endParaRPr lang="en-US" b="1" dirty="0" err="1">
              <a:solidFill>
                <a:srgbClr val="FF0000"/>
              </a:solidFill>
            </a:endParaRPr>
          </a:p>
        </p:txBody>
      </p:sp>
    </p:spTree>
    <p:extLst>
      <p:ext uri="{BB962C8B-B14F-4D97-AF65-F5344CB8AC3E}">
        <p14:creationId xmlns:p14="http://schemas.microsoft.com/office/powerpoint/2010/main" val="168878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3.7037E-7 L 0.07431 -0.00046 " pathEditMode="relative" rAng="0" ptsTypes="AA">
                                      <p:cBhvr>
                                        <p:cTn id="6" dur="2000" fill="hold"/>
                                        <p:tgtEl>
                                          <p:spTgt spid="111"/>
                                        </p:tgtEl>
                                        <p:attrNameLst>
                                          <p:attrName>ppt_x</p:attrName>
                                          <p:attrName>ppt_y</p:attrName>
                                        </p:attrNameLst>
                                      </p:cBhvr>
                                      <p:rCtr x="3715" y="-23"/>
                                    </p:animMotion>
                                  </p:childTnLst>
                                </p:cTn>
                              </p:par>
                              <p:par>
                                <p:cTn id="7" presetID="8" presetClass="emph" presetSubtype="0" fill="hold" nodeType="withEffect">
                                  <p:stCondLst>
                                    <p:cond delay="0"/>
                                  </p:stCondLst>
                                  <p:childTnLst>
                                    <p:animRot by="-5400000">
                                      <p:cBhvr>
                                        <p:cTn id="8" dur="2000" fill="hold"/>
                                        <p:tgtEl>
                                          <p:spTgt spid="111"/>
                                        </p:tgtEl>
                                        <p:attrNameLst>
                                          <p:attrName>r</p:attrName>
                                        </p:attrNameLst>
                                      </p:cBhvr>
                                    </p:animRot>
                                  </p:childTnLst>
                                </p:cTn>
                              </p:par>
                              <p:par>
                                <p:cTn id="9" presetID="42" presetClass="path" presetSubtype="0" accel="50000" decel="50000" fill="hold" grpId="0" nodeType="withEffect">
                                  <p:stCondLst>
                                    <p:cond delay="0"/>
                                  </p:stCondLst>
                                  <p:childTnLst>
                                    <p:animMotion origin="layout" path="M 4.72222E-6 -2.59259E-6 L 0.05364 -0.00046 " pathEditMode="relative" rAng="0" ptsTypes="AA">
                                      <p:cBhvr>
                                        <p:cTn id="10" dur="2000" fill="hold"/>
                                        <p:tgtEl>
                                          <p:spTgt spid="112"/>
                                        </p:tgtEl>
                                        <p:attrNameLst>
                                          <p:attrName>ppt_x</p:attrName>
                                          <p:attrName>ppt_y</p:attrName>
                                        </p:attrNameLst>
                                      </p:cBhvr>
                                      <p:rCtr x="2674" y="-23"/>
                                    </p:animMotion>
                                  </p:childTnLst>
                                </p:cTn>
                              </p:par>
                              <p:par>
                                <p:cTn id="11" presetID="42" presetClass="path" presetSubtype="0" accel="50000" decel="50000" fill="hold" nodeType="withEffect">
                                  <p:stCondLst>
                                    <p:cond delay="0"/>
                                  </p:stCondLst>
                                  <p:childTnLst>
                                    <p:animMotion origin="layout" path="M -1.94444E-6 3.7037E-6 L 0.06823 -0.00047 " pathEditMode="relative" rAng="0" ptsTypes="AA">
                                      <p:cBhvr>
                                        <p:cTn id="12" dur="2000" fill="hold"/>
                                        <p:tgtEl>
                                          <p:spTgt spid="113"/>
                                        </p:tgtEl>
                                        <p:attrNameLst>
                                          <p:attrName>ppt_x</p:attrName>
                                          <p:attrName>ppt_y</p:attrName>
                                        </p:attrNameLst>
                                      </p:cBhvr>
                                      <p:rCtr x="3403" y="-23"/>
                                    </p:animMotion>
                                  </p:childTnLst>
                                </p:cTn>
                              </p:par>
                              <p:par>
                                <p:cTn id="13" presetID="8" presetClass="emph" presetSubtype="0" fill="hold" nodeType="withEffect">
                                  <p:stCondLst>
                                    <p:cond delay="0"/>
                                  </p:stCondLst>
                                  <p:childTnLst>
                                    <p:animRot by="5400000">
                                      <p:cBhvr>
                                        <p:cTn id="14" dur="2000" fill="hold"/>
                                        <p:tgtEl>
                                          <p:spTgt spid="113"/>
                                        </p:tgtEl>
                                        <p:attrNameLst>
                                          <p:attrName>r</p:attrName>
                                        </p:attrNameLst>
                                      </p:cBhvr>
                                    </p:animRot>
                                  </p:childTnLst>
                                </p:cTn>
                              </p:par>
                              <p:par>
                                <p:cTn id="15" presetID="10" presetClass="exit" presetSubtype="0" fill="hold" grpId="0" nodeType="withEffect">
                                  <p:stCondLst>
                                    <p:cond delay="0"/>
                                  </p:stCondLst>
                                  <p:childTnLst>
                                    <p:animEffect transition="out" filter="fade">
                                      <p:cBhvr>
                                        <p:cTn id="16" dur="1000"/>
                                        <p:tgtEl>
                                          <p:spTgt spid="114"/>
                                        </p:tgtEl>
                                      </p:cBhvr>
                                    </p:animEffect>
                                    <p:set>
                                      <p:cBhvr>
                                        <p:cTn id="17" dur="1" fill="hold">
                                          <p:stCondLst>
                                            <p:cond delay="999"/>
                                          </p:stCondLst>
                                        </p:cTn>
                                        <p:tgtEl>
                                          <p:spTgt spid="1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1000"/>
                                        <p:tgtEl>
                                          <p:spTgt spid="117"/>
                                        </p:tgtEl>
                                      </p:cBhvr>
                                    </p:animEffect>
                                    <p:set>
                                      <p:cBhvr>
                                        <p:cTn id="20" dur="1" fill="hold">
                                          <p:stCondLst>
                                            <p:cond delay="999"/>
                                          </p:stCondLst>
                                        </p:cTn>
                                        <p:tgtEl>
                                          <p:spTgt spid="117"/>
                                        </p:tgtEl>
                                        <p:attrNameLst>
                                          <p:attrName>style.visibility</p:attrName>
                                        </p:attrNameLst>
                                      </p:cBhvr>
                                      <p:to>
                                        <p:strVal val="hidden"/>
                                      </p:to>
                                    </p:set>
                                  </p:childTnLst>
                                </p:cTn>
                              </p:par>
                              <p:par>
                                <p:cTn id="21" presetID="10" presetClass="entr" presetSubtype="0" fill="hold" grpId="0" nodeType="withEffect">
                                  <p:stCondLst>
                                    <p:cond delay="100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1000"/>
                                        <p:tgtEl>
                                          <p:spTgt spid="116"/>
                                        </p:tgtEl>
                                      </p:cBhvr>
                                    </p:animEffect>
                                  </p:childTnLst>
                                </p:cTn>
                              </p:par>
                              <p:par>
                                <p:cTn id="27" presetID="42" presetClass="path" presetSubtype="0" accel="50000" decel="50000" fill="hold" nodeType="withEffect">
                                  <p:stCondLst>
                                    <p:cond delay="0"/>
                                  </p:stCondLst>
                                  <p:childTnLst>
                                    <p:animMotion origin="layout" path="M 5.55556E-7 1.11111E-6 L 0.06285 0.1044 " pathEditMode="relative" rAng="0" ptsTypes="AA">
                                      <p:cBhvr>
                                        <p:cTn id="28" dur="2000" fill="hold"/>
                                        <p:tgtEl>
                                          <p:spTgt spid="118"/>
                                        </p:tgtEl>
                                        <p:attrNameLst>
                                          <p:attrName>ppt_x</p:attrName>
                                          <p:attrName>ppt_y</p:attrName>
                                        </p:attrNameLst>
                                      </p:cBhvr>
                                      <p:rCtr x="3142" y="5208"/>
                                    </p:animMotion>
                                  </p:childTnLst>
                                </p:cTn>
                              </p:par>
                              <p:par>
                                <p:cTn id="29" presetID="42" presetClass="path" presetSubtype="0" accel="50000" decel="50000" fill="hold" nodeType="withEffect">
                                  <p:stCondLst>
                                    <p:cond delay="0"/>
                                  </p:stCondLst>
                                  <p:childTnLst>
                                    <p:animMotion origin="layout" path="M 2.5E-6 -1.85185E-6 L 0.05659 -0.10486 " pathEditMode="relative" rAng="0" ptsTypes="AA">
                                      <p:cBhvr>
                                        <p:cTn id="30" dur="2000" fill="hold"/>
                                        <p:tgtEl>
                                          <p:spTgt spid="119"/>
                                        </p:tgtEl>
                                        <p:attrNameLst>
                                          <p:attrName>ppt_x</p:attrName>
                                          <p:attrName>ppt_y</p:attrName>
                                        </p:attrNameLst>
                                      </p:cBhvr>
                                      <p:rCtr x="2830" y="-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p:bldP spid="116" grpId="0"/>
      <p:bldP spid="117" grpId="0"/>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8" y="-60228"/>
            <a:ext cx="8229600" cy="1143000"/>
          </a:xfrm>
        </p:spPr>
        <p:txBody>
          <a:bodyPr/>
          <a:lstStyle/>
          <a:p>
            <a:r>
              <a:rPr lang="en-US" dirty="0"/>
              <a:t>AVL</a:t>
            </a:r>
            <a:endParaRPr lang="es-AR" dirty="0"/>
          </a:p>
        </p:txBody>
      </p:sp>
      <p:sp>
        <p:nvSpPr>
          <p:cNvPr id="4" name="Slide Number Placeholder 3"/>
          <p:cNvSpPr>
            <a:spLocks noGrp="1"/>
          </p:cNvSpPr>
          <p:nvPr>
            <p:ph type="sldNum" sz="quarter" idx="12"/>
          </p:nvPr>
        </p:nvSpPr>
        <p:spPr>
          <a:xfrm>
            <a:off x="8112935" y="631997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285</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3888" y="1108583"/>
            <a:ext cx="8229600" cy="1461077"/>
          </a:xfrm>
        </p:spPr>
        <p:txBody>
          <a:bodyPr>
            <a:normAutofit fontScale="850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A2- </a:t>
            </a:r>
            <a:r>
              <a:rPr lang="en-US" b="1" dirty="0" err="1"/>
              <a:t>Rotación</a:t>
            </a:r>
            <a:r>
              <a:rPr lang="en-US" b="1" dirty="0"/>
              <a:t> </a:t>
            </a:r>
            <a:r>
              <a:rPr lang="en-US" b="1" dirty="0" err="1"/>
              <a:t>doble</a:t>
            </a:r>
            <a:r>
              <a:rPr lang="en-US" b="1" dirty="0"/>
              <a:t> </a:t>
            </a:r>
            <a:r>
              <a:rPr lang="en-US" b="1" dirty="0" err="1"/>
              <a:t>izquierda</a:t>
            </a:r>
            <a:r>
              <a:rPr lang="en-US" b="1" dirty="0"/>
              <a:t> a </a:t>
            </a:r>
            <a:r>
              <a:rPr lang="en-US" b="1" dirty="0" err="1"/>
              <a:t>derecha</a:t>
            </a:r>
            <a:r>
              <a:rPr lang="en-US" b="1" dirty="0"/>
              <a:t> (LR):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cxnSp>
        <p:nvCxnSpPr>
          <p:cNvPr id="10" name="Straight Arrow Connector 9"/>
          <p:cNvCxnSpPr/>
          <p:nvPr/>
        </p:nvCxnSpPr>
        <p:spPr>
          <a:xfrm>
            <a:off x="2574852" y="5591050"/>
            <a:ext cx="888274"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48370" y="3116557"/>
            <a:ext cx="88827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25" idx="4"/>
          </p:cNvCxnSpPr>
          <p:nvPr/>
        </p:nvCxnSpPr>
        <p:spPr>
          <a:xfrm flipV="1">
            <a:off x="3822903" y="5804120"/>
            <a:ext cx="15127" cy="25428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Oval 4"/>
          <p:cNvSpPr/>
          <p:nvPr/>
        </p:nvSpPr>
        <p:spPr>
          <a:xfrm>
            <a:off x="4000989" y="4549638"/>
            <a:ext cx="503705" cy="443261"/>
          </a:xfrm>
          <a:prstGeom prst="ellipse">
            <a:avLst/>
          </a:prstGeom>
          <a:ln w="1270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21" name="Straight Arrow Connector 14"/>
          <p:cNvCxnSpPr>
            <a:stCxn id="22" idx="3"/>
          </p:cNvCxnSpPr>
          <p:nvPr/>
        </p:nvCxnSpPr>
        <p:spPr>
          <a:xfrm flipH="1">
            <a:off x="3798876" y="3437875"/>
            <a:ext cx="275879" cy="36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4000989" y="3059528"/>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23" name="CuadroTexto 22"/>
          <p:cNvSpPr txBox="1"/>
          <p:nvPr/>
        </p:nvSpPr>
        <p:spPr>
          <a:xfrm>
            <a:off x="3374723" y="3567151"/>
            <a:ext cx="256928" cy="276999"/>
          </a:xfrm>
          <a:prstGeom prst="rect">
            <a:avLst/>
          </a:prstGeom>
          <a:noFill/>
          <a:ln>
            <a:noFill/>
          </a:ln>
        </p:spPr>
        <p:txBody>
          <a:bodyPr wrap="square" lIns="0" tIns="0" rIns="0" bIns="0" rtlCol="0">
            <a:spAutoFit/>
          </a:bodyPr>
          <a:lstStyle/>
          <a:p>
            <a:r>
              <a:rPr lang="es-AR" b="1" dirty="0">
                <a:solidFill>
                  <a:srgbClr val="0070C0"/>
                </a:solidFill>
              </a:rPr>
              <a:t>-1</a:t>
            </a:r>
            <a:endParaRPr lang="en-US" b="1" dirty="0" err="1">
              <a:solidFill>
                <a:srgbClr val="0070C0"/>
              </a:solidFill>
            </a:endParaRPr>
          </a:p>
        </p:txBody>
      </p:sp>
      <p:sp>
        <p:nvSpPr>
          <p:cNvPr id="24" name="Oval 7"/>
          <p:cNvSpPr/>
          <p:nvPr/>
        </p:nvSpPr>
        <p:spPr>
          <a:xfrm>
            <a:off x="4549545" y="3771723"/>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25" name="Oval 9"/>
          <p:cNvSpPr/>
          <p:nvPr/>
        </p:nvSpPr>
        <p:spPr>
          <a:xfrm>
            <a:off x="3586177" y="5316356"/>
            <a:ext cx="503705" cy="487764"/>
          </a:xfrm>
          <a:prstGeom prst="ellipse">
            <a:avLst/>
          </a:prstGeom>
          <a:solidFill>
            <a:schemeClr val="accent2">
              <a:lumMod val="20000"/>
              <a:lumOff val="80000"/>
            </a:schemeClr>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cxnSp>
        <p:nvCxnSpPr>
          <p:cNvPr id="26" name="Straight Arrow Connector 18"/>
          <p:cNvCxnSpPr>
            <a:endCxn id="25" idx="0"/>
          </p:cNvCxnSpPr>
          <p:nvPr/>
        </p:nvCxnSpPr>
        <p:spPr>
          <a:xfrm flipH="1">
            <a:off x="3838030" y="500479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7"/>
          <p:cNvSpPr/>
          <p:nvPr/>
        </p:nvSpPr>
        <p:spPr>
          <a:xfrm>
            <a:off x="4410755" y="5332451"/>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cxnSp>
        <p:nvCxnSpPr>
          <p:cNvPr id="29" name="Straight Arrow Connector 20"/>
          <p:cNvCxnSpPr/>
          <p:nvPr/>
        </p:nvCxnSpPr>
        <p:spPr>
          <a:xfrm>
            <a:off x="4352114" y="4998823"/>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3833261" y="2978058"/>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31" name="Oval 4"/>
          <p:cNvSpPr/>
          <p:nvPr/>
        </p:nvSpPr>
        <p:spPr>
          <a:xfrm>
            <a:off x="3463126" y="3803585"/>
            <a:ext cx="503705" cy="443261"/>
          </a:xfrm>
          <a:prstGeom prst="ellipse">
            <a:avLst/>
          </a:prstGeom>
          <a:ln w="2857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32" name="Oval 9"/>
          <p:cNvSpPr/>
          <p:nvPr/>
        </p:nvSpPr>
        <p:spPr>
          <a:xfrm>
            <a:off x="3032939" y="4526544"/>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33" name="Straight Arrow Connector 18"/>
          <p:cNvCxnSpPr>
            <a:endCxn id="32" idx="0"/>
          </p:cNvCxnSpPr>
          <p:nvPr/>
        </p:nvCxnSpPr>
        <p:spPr>
          <a:xfrm flipH="1">
            <a:off x="3284792" y="4214984"/>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20"/>
          <p:cNvCxnSpPr/>
          <p:nvPr/>
        </p:nvCxnSpPr>
        <p:spPr>
          <a:xfrm>
            <a:off x="3870261" y="4217758"/>
            <a:ext cx="247704" cy="31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8"/>
          <p:cNvCxnSpPr>
            <a:endCxn id="28" idx="4"/>
          </p:cNvCxnSpPr>
          <p:nvPr/>
        </p:nvCxnSpPr>
        <p:spPr>
          <a:xfrm flipV="1">
            <a:off x="4651242" y="5775712"/>
            <a:ext cx="11366" cy="29245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3463126" y="6100996"/>
            <a:ext cx="1590504" cy="369332"/>
          </a:xfrm>
          <a:prstGeom prst="rect">
            <a:avLst/>
          </a:prstGeom>
          <a:noFill/>
          <a:ln>
            <a:noFill/>
          </a:ln>
        </p:spPr>
        <p:txBody>
          <a:bodyPr wrap="square" lIns="0" tIns="0" rIns="0" bIns="0" rtlCol="0">
            <a:spAutoFit/>
          </a:bodyPr>
          <a:lstStyle/>
          <a:p>
            <a:pPr algn="ctr"/>
            <a:r>
              <a:rPr lang="es-AR" sz="1200" b="1" dirty="0">
                <a:solidFill>
                  <a:srgbClr val="00B050"/>
                </a:solidFill>
              </a:rPr>
              <a:t>Alguno de </a:t>
            </a:r>
          </a:p>
          <a:p>
            <a:pPr algn="ctr"/>
            <a:r>
              <a:rPr lang="es-AR" sz="1200" b="1" dirty="0">
                <a:solidFill>
                  <a:srgbClr val="00B050"/>
                </a:solidFill>
              </a:rPr>
              <a:t>estos</a:t>
            </a:r>
            <a:endParaRPr lang="en-US" sz="1200" b="1" dirty="0" err="1">
              <a:solidFill>
                <a:srgbClr val="00B050"/>
              </a:solidFill>
            </a:endParaRPr>
          </a:p>
        </p:txBody>
      </p:sp>
      <p:cxnSp>
        <p:nvCxnSpPr>
          <p:cNvPr id="59" name="Straight Arrow Connector 20"/>
          <p:cNvCxnSpPr/>
          <p:nvPr/>
        </p:nvCxnSpPr>
        <p:spPr>
          <a:xfrm>
            <a:off x="4439039" y="3467319"/>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6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8" y="-60228"/>
            <a:ext cx="8229600" cy="1143000"/>
          </a:xfrm>
        </p:spPr>
        <p:txBody>
          <a:bodyPr/>
          <a:lstStyle/>
          <a:p>
            <a:r>
              <a:rPr lang="en-US" dirty="0"/>
              <a:t>AVL</a:t>
            </a:r>
            <a:endParaRPr lang="es-AR" dirty="0"/>
          </a:p>
        </p:txBody>
      </p:sp>
      <p:sp>
        <p:nvSpPr>
          <p:cNvPr id="4" name="Slide Number Placeholder 3"/>
          <p:cNvSpPr>
            <a:spLocks noGrp="1"/>
          </p:cNvSpPr>
          <p:nvPr>
            <p:ph type="sldNum" sz="quarter" idx="12"/>
          </p:nvPr>
        </p:nvSpPr>
        <p:spPr>
          <a:xfrm>
            <a:off x="8123627" y="637409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286</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3888" y="1108583"/>
            <a:ext cx="8229600" cy="1461077"/>
          </a:xfrm>
        </p:spPr>
        <p:txBody>
          <a:bodyPr>
            <a:normAutofit fontScale="850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t>
            </a:r>
            <a:r>
              <a:rPr lang="en-US" b="1" dirty="0">
                <a:solidFill>
                  <a:srgbClr val="FF0000"/>
                </a:solidFill>
              </a:rPr>
              <a:t>A2</a:t>
            </a:r>
            <a:r>
              <a:rPr lang="en-US" b="1" dirty="0"/>
              <a:t>- </a:t>
            </a:r>
            <a:r>
              <a:rPr lang="en-US" b="1" dirty="0" err="1"/>
              <a:t>Rotación</a:t>
            </a:r>
            <a:r>
              <a:rPr lang="en-US" b="1" dirty="0"/>
              <a:t> </a:t>
            </a:r>
            <a:r>
              <a:rPr lang="en-US" b="1" dirty="0" err="1"/>
              <a:t>doble</a:t>
            </a:r>
            <a:r>
              <a:rPr lang="en-US" b="1" dirty="0"/>
              <a:t> </a:t>
            </a:r>
            <a:r>
              <a:rPr lang="en-US" b="1" dirty="0" err="1"/>
              <a:t>izquierda</a:t>
            </a:r>
            <a:r>
              <a:rPr lang="en-US" b="1" dirty="0"/>
              <a:t> a </a:t>
            </a:r>
            <a:r>
              <a:rPr lang="en-US" b="1" dirty="0" err="1"/>
              <a:t>derecha</a:t>
            </a:r>
            <a:r>
              <a:rPr lang="en-US" b="1" dirty="0"/>
              <a:t> (LR):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sp>
        <p:nvSpPr>
          <p:cNvPr id="20" name="Oval 4"/>
          <p:cNvSpPr/>
          <p:nvPr/>
        </p:nvSpPr>
        <p:spPr>
          <a:xfrm>
            <a:off x="1363296" y="4769446"/>
            <a:ext cx="503705" cy="443261"/>
          </a:xfrm>
          <a:prstGeom prst="ellipse">
            <a:avLst/>
          </a:prstGeom>
          <a:ln w="1270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21" name="Straight Arrow Connector 14"/>
          <p:cNvCxnSpPr>
            <a:stCxn id="22" idx="3"/>
          </p:cNvCxnSpPr>
          <p:nvPr/>
        </p:nvCxnSpPr>
        <p:spPr>
          <a:xfrm flipH="1">
            <a:off x="1161183" y="3657683"/>
            <a:ext cx="275879" cy="36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1363296" y="3279336"/>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23" name="CuadroTexto 22"/>
          <p:cNvSpPr txBox="1"/>
          <p:nvPr/>
        </p:nvSpPr>
        <p:spPr>
          <a:xfrm>
            <a:off x="737030" y="3786959"/>
            <a:ext cx="256928" cy="276999"/>
          </a:xfrm>
          <a:prstGeom prst="rect">
            <a:avLst/>
          </a:prstGeom>
          <a:noFill/>
          <a:ln>
            <a:noFill/>
          </a:ln>
        </p:spPr>
        <p:txBody>
          <a:bodyPr wrap="square" lIns="0" tIns="0" rIns="0" bIns="0" rtlCol="0">
            <a:spAutoFit/>
          </a:bodyPr>
          <a:lstStyle/>
          <a:p>
            <a:r>
              <a:rPr lang="es-AR" b="1" dirty="0">
                <a:solidFill>
                  <a:srgbClr val="0070C0"/>
                </a:solidFill>
              </a:rPr>
              <a:t>-1</a:t>
            </a:r>
            <a:endParaRPr lang="en-US" b="1" dirty="0" err="1">
              <a:solidFill>
                <a:srgbClr val="0070C0"/>
              </a:solidFill>
            </a:endParaRPr>
          </a:p>
        </p:txBody>
      </p:sp>
      <p:sp>
        <p:nvSpPr>
          <p:cNvPr id="24" name="Oval 7"/>
          <p:cNvSpPr/>
          <p:nvPr/>
        </p:nvSpPr>
        <p:spPr>
          <a:xfrm>
            <a:off x="1911852" y="3991531"/>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28" name="Oval 7"/>
          <p:cNvSpPr/>
          <p:nvPr/>
        </p:nvSpPr>
        <p:spPr>
          <a:xfrm>
            <a:off x="1773062" y="5552259"/>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cxnSp>
        <p:nvCxnSpPr>
          <p:cNvPr id="29" name="Straight Arrow Connector 20"/>
          <p:cNvCxnSpPr/>
          <p:nvPr/>
        </p:nvCxnSpPr>
        <p:spPr>
          <a:xfrm>
            <a:off x="1714421" y="5218631"/>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1195568" y="3197866"/>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31" name="Oval 4"/>
          <p:cNvSpPr/>
          <p:nvPr/>
        </p:nvSpPr>
        <p:spPr>
          <a:xfrm>
            <a:off x="825433" y="4023393"/>
            <a:ext cx="503705" cy="443261"/>
          </a:xfrm>
          <a:prstGeom prst="ellipse">
            <a:avLst/>
          </a:prstGeom>
          <a:ln w="2857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32" name="Oval 9"/>
          <p:cNvSpPr/>
          <p:nvPr/>
        </p:nvSpPr>
        <p:spPr>
          <a:xfrm>
            <a:off x="395246" y="47463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33" name="Straight Arrow Connector 18"/>
          <p:cNvCxnSpPr>
            <a:endCxn id="32" idx="0"/>
          </p:cNvCxnSpPr>
          <p:nvPr/>
        </p:nvCxnSpPr>
        <p:spPr>
          <a:xfrm flipH="1">
            <a:off x="647099" y="44347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20"/>
          <p:cNvCxnSpPr/>
          <p:nvPr/>
        </p:nvCxnSpPr>
        <p:spPr>
          <a:xfrm>
            <a:off x="1232568" y="4437566"/>
            <a:ext cx="247704" cy="31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Oval 4"/>
          <p:cNvSpPr/>
          <p:nvPr/>
        </p:nvSpPr>
        <p:spPr>
          <a:xfrm>
            <a:off x="3666455" y="3959245"/>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42" name="Straight Arrow Connector 14"/>
          <p:cNvCxnSpPr>
            <a:stCxn id="43" idx="3"/>
          </p:cNvCxnSpPr>
          <p:nvPr/>
        </p:nvCxnSpPr>
        <p:spPr>
          <a:xfrm flipH="1">
            <a:off x="3994052" y="3641726"/>
            <a:ext cx="275879"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35"/>
          <p:cNvSpPr/>
          <p:nvPr/>
        </p:nvSpPr>
        <p:spPr>
          <a:xfrm>
            <a:off x="4196165" y="3263379"/>
            <a:ext cx="503705" cy="443261"/>
          </a:xfrm>
          <a:prstGeom prst="ellipse">
            <a:avLst/>
          </a:prstGeom>
          <a:ln w="28575">
            <a:solidFill>
              <a:srgbClr val="FF000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4" name="CuadroTexto 43"/>
          <p:cNvSpPr txBox="1"/>
          <p:nvPr/>
        </p:nvSpPr>
        <p:spPr>
          <a:xfrm>
            <a:off x="3569899" y="3771002"/>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45" name="Oval 7"/>
          <p:cNvSpPr/>
          <p:nvPr/>
        </p:nvSpPr>
        <p:spPr>
          <a:xfrm>
            <a:off x="4765407" y="3934027"/>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49" name="Oval 7"/>
          <p:cNvSpPr/>
          <p:nvPr/>
        </p:nvSpPr>
        <p:spPr>
          <a:xfrm>
            <a:off x="4094651" y="4743070"/>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sp>
        <p:nvSpPr>
          <p:cNvPr id="51" name="CuadroTexto 50"/>
          <p:cNvSpPr txBox="1"/>
          <p:nvPr/>
        </p:nvSpPr>
        <p:spPr>
          <a:xfrm>
            <a:off x="4028437" y="3181909"/>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52" name="Oval 4"/>
          <p:cNvSpPr/>
          <p:nvPr/>
        </p:nvSpPr>
        <p:spPr>
          <a:xfrm>
            <a:off x="3305202" y="474227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53" name="Oval 9"/>
          <p:cNvSpPr/>
          <p:nvPr/>
        </p:nvSpPr>
        <p:spPr>
          <a:xfrm>
            <a:off x="2875015" y="54634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54" name="Straight Arrow Connector 18"/>
          <p:cNvCxnSpPr>
            <a:endCxn id="53" idx="0"/>
          </p:cNvCxnSpPr>
          <p:nvPr/>
        </p:nvCxnSpPr>
        <p:spPr>
          <a:xfrm flipH="1">
            <a:off x="3126868" y="51518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0"/>
          <p:cNvCxnSpPr/>
          <p:nvPr/>
        </p:nvCxnSpPr>
        <p:spPr>
          <a:xfrm>
            <a:off x="4065437" y="4421609"/>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0"/>
          <p:cNvCxnSpPr/>
          <p:nvPr/>
        </p:nvCxnSpPr>
        <p:spPr>
          <a:xfrm>
            <a:off x="1801346" y="3687127"/>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0"/>
          <p:cNvCxnSpPr/>
          <p:nvPr/>
        </p:nvCxnSpPr>
        <p:spPr>
          <a:xfrm>
            <a:off x="4637565" y="3657683"/>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
          <p:cNvCxnSpPr>
            <a:endCxn id="52" idx="0"/>
          </p:cNvCxnSpPr>
          <p:nvPr/>
        </p:nvCxnSpPr>
        <p:spPr>
          <a:xfrm flipH="1">
            <a:off x="3557055" y="4392407"/>
            <a:ext cx="242251" cy="34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CuadroTexto 63"/>
          <p:cNvSpPr txBox="1"/>
          <p:nvPr/>
        </p:nvSpPr>
        <p:spPr>
          <a:xfrm>
            <a:off x="3190822" y="4535129"/>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65" name="CuadroTexto 64"/>
          <p:cNvSpPr txBox="1"/>
          <p:nvPr/>
        </p:nvSpPr>
        <p:spPr>
          <a:xfrm>
            <a:off x="3305202" y="275790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L con pivote en A</a:t>
            </a:r>
            <a:endParaRPr lang="en-US" sz="1400" b="1" dirty="0" err="1">
              <a:solidFill>
                <a:srgbClr val="0070C0"/>
              </a:solidFill>
            </a:endParaRPr>
          </a:p>
        </p:txBody>
      </p:sp>
      <p:sp>
        <p:nvSpPr>
          <p:cNvPr id="69" name="Oval 4"/>
          <p:cNvSpPr/>
          <p:nvPr/>
        </p:nvSpPr>
        <p:spPr>
          <a:xfrm>
            <a:off x="6133958" y="4023609"/>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70" name="Oval 9"/>
          <p:cNvSpPr/>
          <p:nvPr/>
        </p:nvSpPr>
        <p:spPr>
          <a:xfrm>
            <a:off x="5703771" y="4745876"/>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71" name="Straight Arrow Connector 18"/>
          <p:cNvCxnSpPr>
            <a:endCxn id="70" idx="0"/>
          </p:cNvCxnSpPr>
          <p:nvPr/>
        </p:nvCxnSpPr>
        <p:spPr>
          <a:xfrm flipH="1">
            <a:off x="5955624" y="443431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CuadroTexto 72"/>
          <p:cNvSpPr txBox="1"/>
          <p:nvPr/>
        </p:nvSpPr>
        <p:spPr>
          <a:xfrm>
            <a:off x="6019578" y="3817553"/>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cxnSp>
        <p:nvCxnSpPr>
          <p:cNvPr id="74" name="Straight Arrow Connector 14"/>
          <p:cNvCxnSpPr>
            <a:stCxn id="75" idx="3"/>
          </p:cNvCxnSpPr>
          <p:nvPr/>
        </p:nvCxnSpPr>
        <p:spPr>
          <a:xfrm flipH="1">
            <a:off x="7417809" y="4419197"/>
            <a:ext cx="275879"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35"/>
          <p:cNvSpPr/>
          <p:nvPr/>
        </p:nvSpPr>
        <p:spPr>
          <a:xfrm>
            <a:off x="7619922" y="404085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76" name="Oval 7"/>
          <p:cNvSpPr/>
          <p:nvPr/>
        </p:nvSpPr>
        <p:spPr>
          <a:xfrm>
            <a:off x="8189164" y="4711498"/>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77" name="CuadroTexto 76"/>
          <p:cNvSpPr txBox="1"/>
          <p:nvPr/>
        </p:nvSpPr>
        <p:spPr>
          <a:xfrm>
            <a:off x="7926216" y="3734267"/>
            <a:ext cx="265850"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78" name="Straight Arrow Connector 20"/>
          <p:cNvCxnSpPr/>
          <p:nvPr/>
        </p:nvCxnSpPr>
        <p:spPr>
          <a:xfrm>
            <a:off x="8061322" y="4435154"/>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
          <p:cNvSpPr/>
          <p:nvPr/>
        </p:nvSpPr>
        <p:spPr>
          <a:xfrm>
            <a:off x="7149062" y="4820774"/>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sp>
        <p:nvSpPr>
          <p:cNvPr id="86" name="Oval 4"/>
          <p:cNvSpPr/>
          <p:nvPr/>
        </p:nvSpPr>
        <p:spPr>
          <a:xfrm>
            <a:off x="6830516" y="3196834"/>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sp>
        <p:nvSpPr>
          <p:cNvPr id="88" name="CuadroTexto 87"/>
          <p:cNvSpPr txBox="1"/>
          <p:nvPr/>
        </p:nvSpPr>
        <p:spPr>
          <a:xfrm>
            <a:off x="6733960" y="3008591"/>
            <a:ext cx="256928"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89" name="Straight Arrow Connector 20"/>
          <p:cNvCxnSpPr>
            <a:stCxn id="86" idx="5"/>
            <a:endCxn id="75" idx="0"/>
          </p:cNvCxnSpPr>
          <p:nvPr/>
        </p:nvCxnSpPr>
        <p:spPr>
          <a:xfrm>
            <a:off x="7260455" y="3575181"/>
            <a:ext cx="611320" cy="46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14"/>
          <p:cNvCxnSpPr>
            <a:stCxn id="86" idx="3"/>
            <a:endCxn id="69" idx="0"/>
          </p:cNvCxnSpPr>
          <p:nvPr/>
        </p:nvCxnSpPr>
        <p:spPr>
          <a:xfrm flipH="1">
            <a:off x="6385811" y="3575181"/>
            <a:ext cx="518471" cy="44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6315975" y="262414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R con pivote en C</a:t>
            </a:r>
            <a:endParaRPr lang="en-US" sz="1400" b="1" dirty="0" err="1">
              <a:solidFill>
                <a:srgbClr val="0070C0"/>
              </a:solidFill>
            </a:endParaRPr>
          </a:p>
        </p:txBody>
      </p:sp>
      <p:sp>
        <p:nvSpPr>
          <p:cNvPr id="98" name="Flecha curvada hacia abajo 97"/>
          <p:cNvSpPr/>
          <p:nvPr/>
        </p:nvSpPr>
        <p:spPr>
          <a:xfrm flipH="1">
            <a:off x="872858" y="4544084"/>
            <a:ext cx="472643" cy="334827"/>
          </a:xfrm>
          <a:prstGeom prst="curvedDownArrow">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99" name="Flecha curvada hacia abajo 98"/>
          <p:cNvSpPr/>
          <p:nvPr/>
        </p:nvSpPr>
        <p:spPr>
          <a:xfrm>
            <a:off x="4171775" y="3754357"/>
            <a:ext cx="596088" cy="334827"/>
          </a:xfrm>
          <a:prstGeom prst="curvedDownArrow">
            <a:avLst/>
          </a:prstGeom>
          <a:solidFill>
            <a:srgbClr val="FFFF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9" name="Rounded Rectangle 13"/>
          <p:cNvSpPr/>
          <p:nvPr/>
        </p:nvSpPr>
        <p:spPr>
          <a:xfrm>
            <a:off x="2684389" y="2524698"/>
            <a:ext cx="2924496" cy="375561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Primera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hijo del nodo desbalanceado (del lado de la inserción), en nuestro caso “A”</a:t>
            </a:r>
          </a:p>
        </p:txBody>
      </p:sp>
      <p:sp>
        <p:nvSpPr>
          <p:cNvPr id="84" name="Rounded Rectangle 14"/>
          <p:cNvSpPr/>
          <p:nvPr/>
        </p:nvSpPr>
        <p:spPr>
          <a:xfrm>
            <a:off x="5669018" y="2508626"/>
            <a:ext cx="3102873" cy="37716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Segunda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derecha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p:txBody>
      </p:sp>
    </p:spTree>
    <p:extLst>
      <p:ext uri="{BB962C8B-B14F-4D97-AF65-F5344CB8AC3E}">
        <p14:creationId xmlns:p14="http://schemas.microsoft.com/office/powerpoint/2010/main" val="369508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8" y="-60228"/>
            <a:ext cx="8229600" cy="1143000"/>
          </a:xfrm>
        </p:spPr>
        <p:txBody>
          <a:bodyPr/>
          <a:lstStyle/>
          <a:p>
            <a:r>
              <a:rPr lang="en-US" dirty="0"/>
              <a:t>AVL</a:t>
            </a:r>
            <a:endParaRPr lang="es-AR" dirty="0"/>
          </a:p>
        </p:txBody>
      </p:sp>
      <p:sp>
        <p:nvSpPr>
          <p:cNvPr id="4" name="Slide Number Placeholder 3"/>
          <p:cNvSpPr>
            <a:spLocks noGrp="1"/>
          </p:cNvSpPr>
          <p:nvPr>
            <p:ph type="sldNum" sz="quarter" idx="12"/>
          </p:nvPr>
        </p:nvSpPr>
        <p:spPr>
          <a:xfrm>
            <a:off x="8132715" y="6301350"/>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287</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3888" y="1108583"/>
            <a:ext cx="8229600" cy="1461077"/>
          </a:xfrm>
        </p:spPr>
        <p:txBody>
          <a:bodyPr>
            <a:normAutofit fontScale="850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t>
            </a:r>
            <a:r>
              <a:rPr lang="en-US" b="1" dirty="0">
                <a:solidFill>
                  <a:srgbClr val="FF0000"/>
                </a:solidFill>
              </a:rPr>
              <a:t>A2</a:t>
            </a:r>
            <a:r>
              <a:rPr lang="en-US" b="1" dirty="0"/>
              <a:t>- </a:t>
            </a:r>
            <a:r>
              <a:rPr lang="en-US" b="1" dirty="0" err="1"/>
              <a:t>Rotación</a:t>
            </a:r>
            <a:r>
              <a:rPr lang="en-US" b="1" dirty="0"/>
              <a:t> </a:t>
            </a:r>
            <a:r>
              <a:rPr lang="en-US" b="1" dirty="0" err="1"/>
              <a:t>doble</a:t>
            </a:r>
            <a:r>
              <a:rPr lang="en-US" b="1" dirty="0"/>
              <a:t> </a:t>
            </a:r>
            <a:r>
              <a:rPr lang="en-US" b="1" dirty="0" err="1"/>
              <a:t>izquierda</a:t>
            </a:r>
            <a:r>
              <a:rPr lang="en-US" b="1" dirty="0"/>
              <a:t> a </a:t>
            </a:r>
            <a:r>
              <a:rPr lang="en-US" b="1" dirty="0" err="1"/>
              <a:t>derecha</a:t>
            </a:r>
            <a:r>
              <a:rPr lang="en-US" b="1" dirty="0"/>
              <a:t> (LR):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sp>
        <p:nvSpPr>
          <p:cNvPr id="20" name="Oval 4"/>
          <p:cNvSpPr/>
          <p:nvPr/>
        </p:nvSpPr>
        <p:spPr>
          <a:xfrm>
            <a:off x="1363296" y="4769446"/>
            <a:ext cx="503705" cy="443261"/>
          </a:xfrm>
          <a:prstGeom prst="ellipse">
            <a:avLst/>
          </a:prstGeom>
          <a:ln w="1270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21" name="Straight Arrow Connector 14"/>
          <p:cNvCxnSpPr>
            <a:stCxn id="22" idx="3"/>
          </p:cNvCxnSpPr>
          <p:nvPr/>
        </p:nvCxnSpPr>
        <p:spPr>
          <a:xfrm flipH="1">
            <a:off x="1161183" y="3657683"/>
            <a:ext cx="275879" cy="36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1363296" y="3279336"/>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23" name="CuadroTexto 22"/>
          <p:cNvSpPr txBox="1"/>
          <p:nvPr/>
        </p:nvSpPr>
        <p:spPr>
          <a:xfrm>
            <a:off x="737030" y="3786959"/>
            <a:ext cx="256928" cy="276999"/>
          </a:xfrm>
          <a:prstGeom prst="rect">
            <a:avLst/>
          </a:prstGeom>
          <a:noFill/>
          <a:ln>
            <a:noFill/>
          </a:ln>
        </p:spPr>
        <p:txBody>
          <a:bodyPr wrap="square" lIns="0" tIns="0" rIns="0" bIns="0" rtlCol="0">
            <a:spAutoFit/>
          </a:bodyPr>
          <a:lstStyle/>
          <a:p>
            <a:r>
              <a:rPr lang="es-AR" b="1" dirty="0">
                <a:solidFill>
                  <a:srgbClr val="0070C0"/>
                </a:solidFill>
              </a:rPr>
              <a:t>-1</a:t>
            </a:r>
            <a:endParaRPr lang="en-US" b="1" dirty="0" err="1">
              <a:solidFill>
                <a:srgbClr val="0070C0"/>
              </a:solidFill>
            </a:endParaRPr>
          </a:p>
        </p:txBody>
      </p:sp>
      <p:sp>
        <p:nvSpPr>
          <p:cNvPr id="24" name="Oval 7"/>
          <p:cNvSpPr/>
          <p:nvPr/>
        </p:nvSpPr>
        <p:spPr>
          <a:xfrm>
            <a:off x="1911852" y="3991531"/>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28" name="Oval 7"/>
          <p:cNvSpPr/>
          <p:nvPr/>
        </p:nvSpPr>
        <p:spPr>
          <a:xfrm>
            <a:off x="1093648" y="5513503"/>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cxnSp>
        <p:nvCxnSpPr>
          <p:cNvPr id="29" name="Straight Arrow Connector 20"/>
          <p:cNvCxnSpPr>
            <a:endCxn id="28" idx="0"/>
          </p:cNvCxnSpPr>
          <p:nvPr/>
        </p:nvCxnSpPr>
        <p:spPr>
          <a:xfrm flipH="1">
            <a:off x="1345501" y="5127401"/>
            <a:ext cx="220077" cy="38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1195568" y="3197866"/>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31" name="Oval 4"/>
          <p:cNvSpPr/>
          <p:nvPr/>
        </p:nvSpPr>
        <p:spPr>
          <a:xfrm>
            <a:off x="825433" y="4023393"/>
            <a:ext cx="503705" cy="443261"/>
          </a:xfrm>
          <a:prstGeom prst="ellipse">
            <a:avLst/>
          </a:prstGeom>
          <a:ln w="2857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32" name="Oval 9"/>
          <p:cNvSpPr/>
          <p:nvPr/>
        </p:nvSpPr>
        <p:spPr>
          <a:xfrm>
            <a:off x="395246" y="47463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33" name="Straight Arrow Connector 18"/>
          <p:cNvCxnSpPr>
            <a:endCxn id="32" idx="0"/>
          </p:cNvCxnSpPr>
          <p:nvPr/>
        </p:nvCxnSpPr>
        <p:spPr>
          <a:xfrm flipH="1">
            <a:off x="647099" y="44347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20"/>
          <p:cNvCxnSpPr/>
          <p:nvPr/>
        </p:nvCxnSpPr>
        <p:spPr>
          <a:xfrm>
            <a:off x="1232568" y="4437566"/>
            <a:ext cx="247704" cy="31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Oval 4"/>
          <p:cNvSpPr/>
          <p:nvPr/>
        </p:nvSpPr>
        <p:spPr>
          <a:xfrm>
            <a:off x="3666455" y="3959245"/>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42" name="Straight Arrow Connector 14"/>
          <p:cNvCxnSpPr>
            <a:stCxn id="43" idx="3"/>
          </p:cNvCxnSpPr>
          <p:nvPr/>
        </p:nvCxnSpPr>
        <p:spPr>
          <a:xfrm flipH="1">
            <a:off x="3994052" y="3641726"/>
            <a:ext cx="275879"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35"/>
          <p:cNvSpPr/>
          <p:nvPr/>
        </p:nvSpPr>
        <p:spPr>
          <a:xfrm>
            <a:off x="4196165" y="3263379"/>
            <a:ext cx="503705" cy="443261"/>
          </a:xfrm>
          <a:prstGeom prst="ellipse">
            <a:avLst/>
          </a:prstGeom>
          <a:ln w="28575">
            <a:solidFill>
              <a:srgbClr val="FF000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4" name="CuadroTexto 43"/>
          <p:cNvSpPr txBox="1"/>
          <p:nvPr/>
        </p:nvSpPr>
        <p:spPr>
          <a:xfrm>
            <a:off x="3569899" y="3771002"/>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45" name="Oval 7"/>
          <p:cNvSpPr/>
          <p:nvPr/>
        </p:nvSpPr>
        <p:spPr>
          <a:xfrm>
            <a:off x="4765407" y="3934027"/>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49" name="Oval 7"/>
          <p:cNvSpPr/>
          <p:nvPr/>
        </p:nvSpPr>
        <p:spPr>
          <a:xfrm>
            <a:off x="3709430" y="5493834"/>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sp>
        <p:nvSpPr>
          <p:cNvPr id="51" name="CuadroTexto 50"/>
          <p:cNvSpPr txBox="1"/>
          <p:nvPr/>
        </p:nvSpPr>
        <p:spPr>
          <a:xfrm>
            <a:off x="4028437" y="3181909"/>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52" name="Oval 4"/>
          <p:cNvSpPr/>
          <p:nvPr/>
        </p:nvSpPr>
        <p:spPr>
          <a:xfrm>
            <a:off x="3305202" y="474227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53" name="Oval 9"/>
          <p:cNvSpPr/>
          <p:nvPr/>
        </p:nvSpPr>
        <p:spPr>
          <a:xfrm>
            <a:off x="2875015" y="54634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54" name="Straight Arrow Connector 18"/>
          <p:cNvCxnSpPr>
            <a:endCxn id="53" idx="0"/>
          </p:cNvCxnSpPr>
          <p:nvPr/>
        </p:nvCxnSpPr>
        <p:spPr>
          <a:xfrm flipH="1">
            <a:off x="3126868" y="51518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0"/>
          <p:cNvCxnSpPr/>
          <p:nvPr/>
        </p:nvCxnSpPr>
        <p:spPr>
          <a:xfrm>
            <a:off x="3715212" y="5137818"/>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0"/>
          <p:cNvCxnSpPr/>
          <p:nvPr/>
        </p:nvCxnSpPr>
        <p:spPr>
          <a:xfrm>
            <a:off x="1801346" y="3687127"/>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0"/>
          <p:cNvCxnSpPr/>
          <p:nvPr/>
        </p:nvCxnSpPr>
        <p:spPr>
          <a:xfrm>
            <a:off x="4637565" y="3657683"/>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
          <p:cNvCxnSpPr>
            <a:endCxn id="52" idx="0"/>
          </p:cNvCxnSpPr>
          <p:nvPr/>
        </p:nvCxnSpPr>
        <p:spPr>
          <a:xfrm flipH="1">
            <a:off x="3557055" y="4392407"/>
            <a:ext cx="242251" cy="34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CuadroTexto 63"/>
          <p:cNvSpPr txBox="1"/>
          <p:nvPr/>
        </p:nvSpPr>
        <p:spPr>
          <a:xfrm>
            <a:off x="3190822" y="4535129"/>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65" name="CuadroTexto 64"/>
          <p:cNvSpPr txBox="1"/>
          <p:nvPr/>
        </p:nvSpPr>
        <p:spPr>
          <a:xfrm>
            <a:off x="3305202" y="275790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L con pivote en A</a:t>
            </a:r>
            <a:endParaRPr lang="en-US" sz="1400" b="1" dirty="0" err="1">
              <a:solidFill>
                <a:srgbClr val="0070C0"/>
              </a:solidFill>
            </a:endParaRPr>
          </a:p>
        </p:txBody>
      </p:sp>
      <p:sp>
        <p:nvSpPr>
          <p:cNvPr id="69" name="Oval 4"/>
          <p:cNvSpPr/>
          <p:nvPr/>
        </p:nvSpPr>
        <p:spPr>
          <a:xfrm>
            <a:off x="6133958" y="4023609"/>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70" name="Oval 9"/>
          <p:cNvSpPr/>
          <p:nvPr/>
        </p:nvSpPr>
        <p:spPr>
          <a:xfrm>
            <a:off x="5703771" y="4745876"/>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71" name="Straight Arrow Connector 18"/>
          <p:cNvCxnSpPr>
            <a:endCxn id="70" idx="0"/>
          </p:cNvCxnSpPr>
          <p:nvPr/>
        </p:nvCxnSpPr>
        <p:spPr>
          <a:xfrm flipH="1">
            <a:off x="5955624" y="443431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CuadroTexto 72"/>
          <p:cNvSpPr txBox="1"/>
          <p:nvPr/>
        </p:nvSpPr>
        <p:spPr>
          <a:xfrm>
            <a:off x="6019578" y="3817553"/>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cxnSp>
        <p:nvCxnSpPr>
          <p:cNvPr id="74" name="Straight Arrow Connector 14"/>
          <p:cNvCxnSpPr>
            <a:endCxn id="80" idx="0"/>
          </p:cNvCxnSpPr>
          <p:nvPr/>
        </p:nvCxnSpPr>
        <p:spPr>
          <a:xfrm>
            <a:off x="6538257" y="4415691"/>
            <a:ext cx="274386"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35"/>
          <p:cNvSpPr/>
          <p:nvPr/>
        </p:nvSpPr>
        <p:spPr>
          <a:xfrm>
            <a:off x="7619922" y="404085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76" name="Oval 7"/>
          <p:cNvSpPr/>
          <p:nvPr/>
        </p:nvSpPr>
        <p:spPr>
          <a:xfrm>
            <a:off x="8189164" y="4711498"/>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77" name="CuadroTexto 76"/>
          <p:cNvSpPr txBox="1"/>
          <p:nvPr/>
        </p:nvSpPr>
        <p:spPr>
          <a:xfrm>
            <a:off x="7926216" y="3734267"/>
            <a:ext cx="265850"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78" name="Straight Arrow Connector 20"/>
          <p:cNvCxnSpPr/>
          <p:nvPr/>
        </p:nvCxnSpPr>
        <p:spPr>
          <a:xfrm>
            <a:off x="8061322" y="4435154"/>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
          <p:cNvSpPr/>
          <p:nvPr/>
        </p:nvSpPr>
        <p:spPr>
          <a:xfrm>
            <a:off x="6560790" y="4779656"/>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sp>
        <p:nvSpPr>
          <p:cNvPr id="86" name="Oval 4"/>
          <p:cNvSpPr/>
          <p:nvPr/>
        </p:nvSpPr>
        <p:spPr>
          <a:xfrm>
            <a:off x="6830516" y="3196834"/>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sp>
        <p:nvSpPr>
          <p:cNvPr id="88" name="CuadroTexto 87"/>
          <p:cNvSpPr txBox="1"/>
          <p:nvPr/>
        </p:nvSpPr>
        <p:spPr>
          <a:xfrm>
            <a:off x="6733960" y="3008591"/>
            <a:ext cx="256928"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89" name="Straight Arrow Connector 20"/>
          <p:cNvCxnSpPr>
            <a:stCxn id="86" idx="5"/>
            <a:endCxn id="75" idx="0"/>
          </p:cNvCxnSpPr>
          <p:nvPr/>
        </p:nvCxnSpPr>
        <p:spPr>
          <a:xfrm>
            <a:off x="7260455" y="3575181"/>
            <a:ext cx="611320" cy="46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14"/>
          <p:cNvCxnSpPr>
            <a:stCxn id="86" idx="3"/>
            <a:endCxn id="69" idx="0"/>
          </p:cNvCxnSpPr>
          <p:nvPr/>
        </p:nvCxnSpPr>
        <p:spPr>
          <a:xfrm flipH="1">
            <a:off x="6385811" y="3575181"/>
            <a:ext cx="518471" cy="44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6315975" y="262414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R con pivote en C</a:t>
            </a:r>
            <a:endParaRPr lang="en-US" sz="1400" b="1" dirty="0" err="1">
              <a:solidFill>
                <a:srgbClr val="0070C0"/>
              </a:solidFill>
            </a:endParaRPr>
          </a:p>
        </p:txBody>
      </p:sp>
      <p:sp>
        <p:nvSpPr>
          <p:cNvPr id="98" name="Flecha curvada hacia abajo 97"/>
          <p:cNvSpPr/>
          <p:nvPr/>
        </p:nvSpPr>
        <p:spPr>
          <a:xfrm flipH="1">
            <a:off x="872858" y="4544084"/>
            <a:ext cx="472643" cy="334827"/>
          </a:xfrm>
          <a:prstGeom prst="curvedDownArrow">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99" name="Flecha curvada hacia abajo 98"/>
          <p:cNvSpPr/>
          <p:nvPr/>
        </p:nvSpPr>
        <p:spPr>
          <a:xfrm>
            <a:off x="4171775" y="3754357"/>
            <a:ext cx="596088" cy="334827"/>
          </a:xfrm>
          <a:prstGeom prst="curvedDownArrow">
            <a:avLst/>
          </a:prstGeom>
          <a:solidFill>
            <a:srgbClr val="FFFF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9" name="Rounded Rectangle 13"/>
          <p:cNvSpPr/>
          <p:nvPr/>
        </p:nvSpPr>
        <p:spPr>
          <a:xfrm>
            <a:off x="2662659" y="2624143"/>
            <a:ext cx="2924496" cy="375561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Primera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hijo del nodo desbalanceado (del lado de la inserción), en nuestro caso “A”</a:t>
            </a:r>
          </a:p>
        </p:txBody>
      </p:sp>
      <p:sp>
        <p:nvSpPr>
          <p:cNvPr id="84" name="Rounded Rectangle 14"/>
          <p:cNvSpPr/>
          <p:nvPr/>
        </p:nvSpPr>
        <p:spPr>
          <a:xfrm>
            <a:off x="5693451" y="2608071"/>
            <a:ext cx="3102873" cy="37716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Segunda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derecha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p:txBody>
      </p:sp>
    </p:spTree>
    <p:extLst>
      <p:ext uri="{BB962C8B-B14F-4D97-AF65-F5344CB8AC3E}">
        <p14:creationId xmlns:p14="http://schemas.microsoft.com/office/powerpoint/2010/main" val="7781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a:xfrm>
            <a:off x="8037612" y="636090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288</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p:txBody>
          <a:bodyPr>
            <a:normAutofit/>
          </a:bodyPr>
          <a:lstStyle/>
          <a:p>
            <a:pPr algn="just"/>
            <a:r>
              <a:rPr lang="en-US" b="1" dirty="0" err="1"/>
              <a:t>Caso</a:t>
            </a:r>
            <a:r>
              <a:rPr lang="en-US" b="1" dirty="0"/>
              <a:t> B: </a:t>
            </a:r>
            <a:r>
              <a:rPr lang="en-US" b="1" dirty="0" err="1"/>
              <a:t>insertar</a:t>
            </a:r>
            <a:r>
              <a:rPr lang="en-US" b="1" dirty="0"/>
              <a:t> a </a:t>
            </a:r>
            <a:r>
              <a:rPr lang="en-US" b="1" dirty="0" err="1"/>
              <a:t>derecha</a:t>
            </a:r>
            <a:r>
              <a:rPr lang="en-US" b="1" dirty="0"/>
              <a:t> de un </a:t>
            </a:r>
            <a:r>
              <a:rPr lang="en-US" b="1" dirty="0" err="1"/>
              <a:t>nodo</a:t>
            </a:r>
            <a:r>
              <a:rPr lang="en-US" b="1" dirty="0"/>
              <a:t> con fb -1. Este </a:t>
            </a:r>
            <a:r>
              <a:rPr lang="en-US" b="1" dirty="0" err="1"/>
              <a:t>nodo</a:t>
            </a:r>
            <a:r>
              <a:rPr lang="en-US" b="1" dirty="0"/>
              <a:t> </a:t>
            </a:r>
            <a:r>
              <a:rPr lang="en-US" b="1" dirty="0" err="1"/>
              <a:t>tendría</a:t>
            </a:r>
            <a:r>
              <a:rPr lang="en-US" b="1" dirty="0"/>
              <a:t> fb -2 y </a:t>
            </a:r>
            <a:r>
              <a:rPr lang="en-US" b="1" dirty="0" err="1"/>
              <a:t>dejaría</a:t>
            </a:r>
            <a:r>
              <a:rPr lang="en-US" b="1" dirty="0"/>
              <a:t> de </a:t>
            </a:r>
            <a:r>
              <a:rPr lang="en-US" b="1" dirty="0" err="1"/>
              <a:t>ser</a:t>
            </a:r>
            <a:r>
              <a:rPr lang="en-US" b="1" dirty="0"/>
              <a:t> AVL. </a:t>
            </a:r>
            <a:r>
              <a:rPr lang="en-US" b="1" dirty="0" err="1"/>
              <a:t>Tiene</a:t>
            </a:r>
            <a:r>
              <a:rPr lang="en-US" b="1" dirty="0"/>
              <a:t> dos </a:t>
            </a:r>
            <a:r>
              <a:rPr lang="en-US" b="1" dirty="0" err="1"/>
              <a:t>subcasos</a:t>
            </a:r>
            <a:r>
              <a:rPr lang="en-US" b="1" dirty="0"/>
              <a:t>.</a:t>
            </a:r>
          </a:p>
          <a:p>
            <a:endParaRPr lang="es-AR" dirty="0"/>
          </a:p>
        </p:txBody>
      </p:sp>
      <p:cxnSp>
        <p:nvCxnSpPr>
          <p:cNvPr id="49" name="Straight Arrow Connector 9"/>
          <p:cNvCxnSpPr/>
          <p:nvPr/>
        </p:nvCxnSpPr>
        <p:spPr>
          <a:xfrm flipV="1">
            <a:off x="3310570" y="3879527"/>
            <a:ext cx="1779132" cy="191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Oval 7"/>
          <p:cNvSpPr/>
          <p:nvPr/>
        </p:nvSpPr>
        <p:spPr>
          <a:xfrm>
            <a:off x="7711041" y="6021320"/>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51" name="Oval 9"/>
          <p:cNvSpPr/>
          <p:nvPr/>
        </p:nvSpPr>
        <p:spPr>
          <a:xfrm>
            <a:off x="6803708" y="6029774"/>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52" name="Straight Arrow Connector 18"/>
          <p:cNvCxnSpPr/>
          <p:nvPr/>
        </p:nvCxnSpPr>
        <p:spPr>
          <a:xfrm flipV="1">
            <a:off x="7130265" y="5761983"/>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Oval 4"/>
          <p:cNvSpPr/>
          <p:nvPr/>
        </p:nvSpPr>
        <p:spPr>
          <a:xfrm>
            <a:off x="1219289" y="4224099"/>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cxnSp>
        <p:nvCxnSpPr>
          <p:cNvPr id="54" name="Straight Arrow Connector 14"/>
          <p:cNvCxnSpPr/>
          <p:nvPr/>
        </p:nvCxnSpPr>
        <p:spPr>
          <a:xfrm flipH="1">
            <a:off x="1667596" y="3995237"/>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35"/>
          <p:cNvSpPr/>
          <p:nvPr/>
        </p:nvSpPr>
        <p:spPr>
          <a:xfrm>
            <a:off x="1861775" y="353471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57" name="CuadroTexto 56"/>
          <p:cNvSpPr txBox="1"/>
          <p:nvPr/>
        </p:nvSpPr>
        <p:spPr>
          <a:xfrm>
            <a:off x="857980" y="3272537"/>
            <a:ext cx="1644951"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00B050"/>
                </a:solidFill>
              </a:rPr>
              <a:t>-1</a:t>
            </a:r>
            <a:endParaRPr lang="en-US" b="1" dirty="0" err="1">
              <a:solidFill>
                <a:srgbClr val="00B050"/>
              </a:solidFill>
            </a:endParaRPr>
          </a:p>
        </p:txBody>
      </p:sp>
      <p:sp>
        <p:nvSpPr>
          <p:cNvPr id="58" name="Oval 7"/>
          <p:cNvSpPr/>
          <p:nvPr/>
        </p:nvSpPr>
        <p:spPr>
          <a:xfrm>
            <a:off x="2593138" y="4226137"/>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sp>
        <p:nvSpPr>
          <p:cNvPr id="59" name="Oval 9"/>
          <p:cNvSpPr/>
          <p:nvPr/>
        </p:nvSpPr>
        <p:spPr>
          <a:xfrm>
            <a:off x="2095181" y="5172125"/>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60" name="Straight Arrow Connector 18"/>
          <p:cNvCxnSpPr/>
          <p:nvPr/>
        </p:nvCxnSpPr>
        <p:spPr>
          <a:xfrm flipH="1">
            <a:off x="2581127" y="4827835"/>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20"/>
          <p:cNvCxnSpPr/>
          <p:nvPr/>
        </p:nvCxnSpPr>
        <p:spPr>
          <a:xfrm>
            <a:off x="2487647" y="3956162"/>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CuadroTexto 62"/>
          <p:cNvSpPr txBox="1"/>
          <p:nvPr/>
        </p:nvSpPr>
        <p:spPr>
          <a:xfrm>
            <a:off x="2709492" y="3924814"/>
            <a:ext cx="822082"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64" name="Oval 7"/>
          <p:cNvSpPr/>
          <p:nvPr/>
        </p:nvSpPr>
        <p:spPr>
          <a:xfrm>
            <a:off x="3045364" y="5178164"/>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65" name="Straight Arrow Connector 20"/>
          <p:cNvCxnSpPr/>
          <p:nvPr/>
        </p:nvCxnSpPr>
        <p:spPr>
          <a:xfrm>
            <a:off x="3027468" y="4839240"/>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4"/>
          <p:cNvCxnSpPr/>
          <p:nvPr/>
        </p:nvCxnSpPr>
        <p:spPr>
          <a:xfrm flipH="1">
            <a:off x="6333273" y="4013409"/>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35"/>
          <p:cNvSpPr/>
          <p:nvPr/>
        </p:nvSpPr>
        <p:spPr>
          <a:xfrm>
            <a:off x="6527452" y="355288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69" name="CuadroTexto 68"/>
          <p:cNvSpPr txBox="1"/>
          <p:nvPr/>
        </p:nvSpPr>
        <p:spPr>
          <a:xfrm>
            <a:off x="7592179" y="3919330"/>
            <a:ext cx="1542928" cy="369332"/>
          </a:xfrm>
          <a:prstGeom prst="rect">
            <a:avLst/>
          </a:prstGeom>
          <a:noFill/>
          <a:ln>
            <a:noFill/>
          </a:ln>
        </p:spPr>
        <p:txBody>
          <a:bodyPr wrap="square" rtlCol="0">
            <a:spAutoFit/>
          </a:bodyPr>
          <a:lstStyle/>
          <a:p>
            <a:r>
              <a:rPr lang="es-AR" sz="1600" dirty="0" err="1"/>
              <a:t>fb</a:t>
            </a:r>
            <a:r>
              <a:rPr lang="es-AR" sz="1600" dirty="0"/>
              <a:t>: </a:t>
            </a:r>
            <a:r>
              <a:rPr lang="es-AR" b="1" dirty="0">
                <a:solidFill>
                  <a:srgbClr val="00B050"/>
                </a:solidFill>
              </a:rPr>
              <a:t>1 </a:t>
            </a:r>
            <a:r>
              <a:rPr lang="es-AR" b="1" dirty="0" err="1"/>
              <a:t>ó</a:t>
            </a:r>
            <a:r>
              <a:rPr lang="es-AR" b="1" dirty="0">
                <a:solidFill>
                  <a:srgbClr val="00B050"/>
                </a:solidFill>
              </a:rPr>
              <a:t> </a:t>
            </a:r>
            <a:r>
              <a:rPr lang="es-AR" dirty="0" err="1"/>
              <a:t>fb</a:t>
            </a:r>
            <a:r>
              <a:rPr lang="es-AR" dirty="0"/>
              <a:t>: </a:t>
            </a:r>
            <a:r>
              <a:rPr lang="es-AR" b="1" dirty="0">
                <a:solidFill>
                  <a:srgbClr val="00B050"/>
                </a:solidFill>
              </a:rPr>
              <a:t>-1 </a:t>
            </a:r>
            <a:endParaRPr lang="en-US" b="1" dirty="0" err="1">
              <a:solidFill>
                <a:srgbClr val="00B050"/>
              </a:solidFill>
            </a:endParaRPr>
          </a:p>
        </p:txBody>
      </p:sp>
      <p:sp>
        <p:nvSpPr>
          <p:cNvPr id="70" name="CuadroTexto 69"/>
          <p:cNvSpPr txBox="1"/>
          <p:nvPr/>
        </p:nvSpPr>
        <p:spPr>
          <a:xfrm>
            <a:off x="5398027" y="3272537"/>
            <a:ext cx="1644951" cy="461665"/>
          </a:xfrm>
          <a:prstGeom prst="rect">
            <a:avLst/>
          </a:prstGeom>
          <a:noFill/>
          <a:ln>
            <a:noFill/>
          </a:ln>
        </p:spPr>
        <p:txBody>
          <a:bodyPr wrap="square" rtlCol="0">
            <a:spAutoFit/>
          </a:bodyPr>
          <a:lstStyle/>
          <a:p>
            <a:r>
              <a:rPr lang="es-AR" sz="1600" dirty="0" err="1"/>
              <a:t>fb</a:t>
            </a:r>
            <a:r>
              <a:rPr lang="es-AR" sz="1600" dirty="0"/>
              <a:t>: 0-(2)= </a:t>
            </a:r>
            <a:r>
              <a:rPr lang="es-AR" sz="2400" b="1" dirty="0">
                <a:solidFill>
                  <a:srgbClr val="FF0000"/>
                </a:solidFill>
              </a:rPr>
              <a:t>-2</a:t>
            </a:r>
            <a:endParaRPr lang="en-US" sz="2400" b="1" dirty="0" err="1">
              <a:solidFill>
                <a:srgbClr val="FF0000"/>
              </a:solidFill>
            </a:endParaRPr>
          </a:p>
        </p:txBody>
      </p:sp>
      <p:sp>
        <p:nvSpPr>
          <p:cNvPr id="71" name="Oval 7"/>
          <p:cNvSpPr/>
          <p:nvPr/>
        </p:nvSpPr>
        <p:spPr>
          <a:xfrm>
            <a:off x="7258815" y="4244309"/>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cxnSp>
        <p:nvCxnSpPr>
          <p:cNvPr id="74" name="Straight Arrow Connector 20"/>
          <p:cNvCxnSpPr/>
          <p:nvPr/>
        </p:nvCxnSpPr>
        <p:spPr>
          <a:xfrm>
            <a:off x="7153324" y="3974334"/>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8"/>
          <p:cNvCxnSpPr/>
          <p:nvPr/>
        </p:nvCxnSpPr>
        <p:spPr>
          <a:xfrm flipV="1">
            <a:off x="8007310" y="5749171"/>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Oval 9"/>
          <p:cNvSpPr/>
          <p:nvPr/>
        </p:nvSpPr>
        <p:spPr>
          <a:xfrm>
            <a:off x="6760858" y="5166942"/>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81" name="Straight Arrow Connector 18"/>
          <p:cNvCxnSpPr/>
          <p:nvPr/>
        </p:nvCxnSpPr>
        <p:spPr>
          <a:xfrm flipH="1">
            <a:off x="7246804" y="482265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7"/>
          <p:cNvSpPr/>
          <p:nvPr/>
        </p:nvSpPr>
        <p:spPr>
          <a:xfrm>
            <a:off x="7711041" y="5172981"/>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84" name="Straight Arrow Connector 20"/>
          <p:cNvCxnSpPr/>
          <p:nvPr/>
        </p:nvCxnSpPr>
        <p:spPr>
          <a:xfrm>
            <a:off x="7693145" y="4834057"/>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Oval 4"/>
          <p:cNvSpPr/>
          <p:nvPr/>
        </p:nvSpPr>
        <p:spPr>
          <a:xfrm>
            <a:off x="5961362" y="426064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Tree>
    <p:extLst>
      <p:ext uri="{BB962C8B-B14F-4D97-AF65-F5344CB8AC3E}">
        <p14:creationId xmlns:p14="http://schemas.microsoft.com/office/powerpoint/2010/main" val="333864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arn(inVertical)">
                                      <p:cBhvr>
                                        <p:cTn id="10" dur="500"/>
                                        <p:tgtEl>
                                          <p:spTgt spid="50"/>
                                        </p:tgtEl>
                                      </p:cBhvr>
                                    </p:animEffect>
                                  </p:childTnLst>
                                </p:cTn>
                              </p:par>
                              <p:par>
                                <p:cTn id="11" presetID="16" presetClass="entr" presetSubtype="21"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arn(inVertical)">
                                      <p:cBhvr>
                                        <p:cTn id="13" dur="500"/>
                                        <p:tgtEl>
                                          <p:spTgt spid="52"/>
                                        </p:tgtEl>
                                      </p:cBhvr>
                                    </p:animEffect>
                                  </p:childTnLst>
                                </p:cTn>
                              </p:par>
                              <p:par>
                                <p:cTn id="14" presetID="16" presetClass="entr" presetSubtype="21"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barn(inVertical)">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inVertical)">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barn(inVertical)">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69" grpId="0"/>
      <p:bldP spid="70"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289</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p:txBody>
          <a:bodyPr>
            <a:normAutofit/>
          </a:bodyPr>
          <a:lstStyle/>
          <a:p>
            <a:pPr algn="just"/>
            <a:r>
              <a:rPr lang="en-US" b="1" dirty="0" err="1"/>
              <a:t>Caso</a:t>
            </a:r>
            <a:r>
              <a:rPr lang="en-US" b="1" dirty="0"/>
              <a:t> </a:t>
            </a:r>
            <a:r>
              <a:rPr lang="en-US" dirty="0"/>
              <a:t>B</a:t>
            </a:r>
            <a:r>
              <a:rPr lang="en-US" b="1" dirty="0"/>
              <a:t>  (</a:t>
            </a:r>
            <a:r>
              <a:rPr lang="en-US" b="1" dirty="0" err="1"/>
              <a:t>insertar</a:t>
            </a:r>
            <a:r>
              <a:rPr lang="en-US" b="1" dirty="0"/>
              <a:t> a </a:t>
            </a:r>
            <a:r>
              <a:rPr lang="en-US" b="1" dirty="0" err="1"/>
              <a:t>derecha</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B1- </a:t>
            </a:r>
            <a:r>
              <a:rPr lang="en-US" b="1" dirty="0" err="1"/>
              <a:t>Rotación</a:t>
            </a:r>
            <a:r>
              <a:rPr lang="en-US" b="1" dirty="0"/>
              <a:t> simple a </a:t>
            </a:r>
            <a:r>
              <a:rPr lang="en-US" b="1" dirty="0" err="1"/>
              <a:t>izquierda</a:t>
            </a:r>
            <a:r>
              <a:rPr lang="en-US" b="1" dirty="0"/>
              <a:t> (L):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derecho </a:t>
            </a:r>
          </a:p>
          <a:p>
            <a:pPr lvl="1" algn="just"/>
            <a:r>
              <a:rPr lang="en-US" b="1" dirty="0" err="1"/>
              <a:t>Caso</a:t>
            </a:r>
            <a:r>
              <a:rPr lang="en-US" b="1" dirty="0"/>
              <a:t> B2- </a:t>
            </a:r>
            <a:r>
              <a:rPr lang="en-US" b="1" dirty="0" err="1"/>
              <a:t>Rotación</a:t>
            </a:r>
            <a:r>
              <a:rPr lang="en-US" b="1" dirty="0"/>
              <a:t> </a:t>
            </a:r>
            <a:r>
              <a:rPr lang="en-US" b="1" dirty="0" err="1"/>
              <a:t>doble</a:t>
            </a:r>
            <a:r>
              <a:rPr lang="en-US" b="1" dirty="0"/>
              <a:t> </a:t>
            </a:r>
            <a:r>
              <a:rPr lang="en-US" b="1" dirty="0" err="1"/>
              <a:t>derecha</a:t>
            </a:r>
            <a:r>
              <a:rPr lang="en-US" b="1" dirty="0"/>
              <a:t> a </a:t>
            </a:r>
            <a:r>
              <a:rPr lang="en-US" b="1" dirty="0" err="1"/>
              <a:t>izquierda</a:t>
            </a:r>
            <a:r>
              <a:rPr lang="en-US" b="1" dirty="0"/>
              <a:t> (RL):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pPr lvl="1" algn="just"/>
            <a:endParaRPr lang="en-US" dirty="0"/>
          </a:p>
          <a:p>
            <a:endParaRPr lang="es-AR" dirty="0"/>
          </a:p>
        </p:txBody>
      </p:sp>
      <p:sp>
        <p:nvSpPr>
          <p:cNvPr id="6" name="Cloud 5"/>
          <p:cNvSpPr/>
          <p:nvPr/>
        </p:nvSpPr>
        <p:spPr>
          <a:xfrm>
            <a:off x="4023360" y="5175068"/>
            <a:ext cx="3801291" cy="114953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Análogas</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a:t>
            </a: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soluciones</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=&gt; </a:t>
            </a: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caso</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a:t>
            </a: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espejado</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a:t>
            </a:r>
            <a:endPar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347472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pic>
        <p:nvPicPr>
          <p:cNvPr id="5" name="Content Placeholder 4"/>
          <p:cNvPicPr>
            <a:picLocks noGrp="1" noChangeAspect="1"/>
          </p:cNvPicPr>
          <p:nvPr>
            <p:ph idx="1"/>
          </p:nvPr>
        </p:nvPicPr>
        <p:blipFill>
          <a:blip r:embed="rId2"/>
          <a:stretch>
            <a:fillRect/>
          </a:stretch>
        </p:blipFill>
        <p:spPr>
          <a:xfrm>
            <a:off x="638742" y="1847088"/>
            <a:ext cx="4943191" cy="4338112"/>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29</a:t>
            </a:fld>
            <a:endParaRPr lang="en-US"/>
          </a:p>
        </p:txBody>
      </p:sp>
      <p:sp>
        <p:nvSpPr>
          <p:cNvPr id="7" name="Explosion 2 6"/>
          <p:cNvSpPr/>
          <p:nvPr/>
        </p:nvSpPr>
        <p:spPr>
          <a:xfrm>
            <a:off x="4232366" y="3644503"/>
            <a:ext cx="4558936" cy="2929982"/>
          </a:xfrm>
          <a:prstGeom prst="irregularSeal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Tip. </a:t>
            </a:r>
            <a:r>
              <a:rPr lang="en-US" dirty="0" err="1"/>
              <a:t>Es</a:t>
            </a:r>
            <a:r>
              <a:rPr lang="en-US" dirty="0"/>
              <a:t> </a:t>
            </a:r>
            <a:r>
              <a:rPr lang="en-US" dirty="0" err="1"/>
              <a:t>recursivo</a:t>
            </a:r>
            <a:r>
              <a:rPr lang="en-US" dirty="0"/>
              <a:t>.</a:t>
            </a:r>
          </a:p>
          <a:p>
            <a:pPr algn="ctr"/>
            <a:r>
              <a:rPr lang="en-US" dirty="0" err="1"/>
              <a:t>Además</a:t>
            </a:r>
            <a:r>
              <a:rPr lang="en-US" dirty="0"/>
              <a:t> de </a:t>
            </a:r>
            <a:r>
              <a:rPr lang="en-US" dirty="0" err="1"/>
              <a:t>hasNext</a:t>
            </a:r>
            <a:r>
              <a:rPr lang="en-US" dirty="0"/>
              <a:t>()</a:t>
            </a:r>
          </a:p>
          <a:p>
            <a:pPr algn="ctr"/>
            <a:r>
              <a:rPr lang="en-US" dirty="0"/>
              <a:t>Y </a:t>
            </a:r>
          </a:p>
          <a:p>
            <a:pPr algn="ctr"/>
            <a:r>
              <a:rPr lang="en-US" dirty="0"/>
              <a:t>next()</a:t>
            </a:r>
          </a:p>
          <a:p>
            <a:pPr algn="ctr"/>
            <a:r>
              <a:rPr lang="en-US" dirty="0" err="1"/>
              <a:t>Usar</a:t>
            </a:r>
            <a:r>
              <a:rPr lang="en-US" dirty="0"/>
              <a:t>: </a:t>
            </a:r>
            <a:r>
              <a:rPr lang="en-US" dirty="0" err="1"/>
              <a:t>hasNext</a:t>
            </a:r>
            <a:r>
              <a:rPr lang="en-US" dirty="0"/>
              <a:t>(“</a:t>
            </a:r>
            <a:r>
              <a:rPr lang="en-US" b="1" dirty="0"/>
              <a:t>\\(</a:t>
            </a:r>
            <a:r>
              <a:rPr lang="en-US" dirty="0"/>
              <a:t>“)</a:t>
            </a:r>
            <a:endParaRPr lang="es-AR" dirty="0"/>
          </a:p>
        </p:txBody>
      </p:sp>
      <p:sp>
        <p:nvSpPr>
          <p:cNvPr id="8" name="Rounded Rectangle 15"/>
          <p:cNvSpPr/>
          <p:nvPr/>
        </p:nvSpPr>
        <p:spPr>
          <a:xfrm>
            <a:off x="6100354" y="1935480"/>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Tree>
    <p:extLst>
      <p:ext uri="{BB962C8B-B14F-4D97-AF65-F5344CB8AC3E}">
        <p14:creationId xmlns:p14="http://schemas.microsoft.com/office/powerpoint/2010/main" val="1061078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lecha curvada hacia abajo 138"/>
          <p:cNvSpPr/>
          <p:nvPr/>
        </p:nvSpPr>
        <p:spPr>
          <a:xfrm flipH="1">
            <a:off x="6213327" y="4575135"/>
            <a:ext cx="474138" cy="264368"/>
          </a:xfrm>
          <a:prstGeom prst="curvedDownArrow">
            <a:avLst/>
          </a:prstGeom>
          <a:solidFill>
            <a:srgbClr val="FFFF99"/>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AVL</a:t>
            </a:r>
            <a:endParaRPr lang="es-AR"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935480"/>
            <a:ext cx="8229600" cy="1650105"/>
          </a:xfrm>
        </p:spPr>
        <p:txBody>
          <a:bodyPr>
            <a:normAutofit fontScale="92500" lnSpcReduction="20000"/>
          </a:bodyPr>
          <a:lstStyle/>
          <a:p>
            <a:pPr algn="just"/>
            <a:r>
              <a:rPr lang="en-US" b="1" dirty="0" err="1"/>
              <a:t>Caso</a:t>
            </a:r>
            <a:r>
              <a:rPr lang="en-US" b="1" dirty="0"/>
              <a:t> </a:t>
            </a:r>
            <a:r>
              <a:rPr lang="en-US" dirty="0"/>
              <a:t>B</a:t>
            </a:r>
            <a:r>
              <a:rPr lang="en-US" b="1" dirty="0"/>
              <a:t>  (</a:t>
            </a:r>
            <a:r>
              <a:rPr lang="en-US" b="1" dirty="0" err="1"/>
              <a:t>insertar</a:t>
            </a:r>
            <a:r>
              <a:rPr lang="en-US" b="1" dirty="0"/>
              <a:t> a </a:t>
            </a:r>
            <a:r>
              <a:rPr lang="en-US" b="1" dirty="0" err="1"/>
              <a:t>derecha</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B1- </a:t>
            </a:r>
            <a:r>
              <a:rPr lang="en-US" b="1" dirty="0" err="1"/>
              <a:t>Rotación</a:t>
            </a:r>
            <a:r>
              <a:rPr lang="en-US" b="1" dirty="0"/>
              <a:t> simple a </a:t>
            </a:r>
            <a:r>
              <a:rPr lang="en-US" b="1" dirty="0" err="1"/>
              <a:t>izquierda</a:t>
            </a:r>
            <a:r>
              <a:rPr lang="en-US" b="1" dirty="0"/>
              <a:t> (L):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sp>
        <p:nvSpPr>
          <p:cNvPr id="36" name="CuadroTexto 35"/>
          <p:cNvSpPr txBox="1"/>
          <p:nvPr/>
        </p:nvSpPr>
        <p:spPr>
          <a:xfrm>
            <a:off x="2837969" y="3566055"/>
            <a:ext cx="1338199" cy="492443"/>
          </a:xfrm>
          <a:prstGeom prst="rect">
            <a:avLst/>
          </a:prstGeom>
          <a:noFill/>
          <a:ln>
            <a:solidFill>
              <a:schemeClr val="bg2"/>
            </a:solidFill>
          </a:ln>
        </p:spPr>
        <p:txBody>
          <a:bodyPr wrap="square" lIns="0" tIns="0" rIns="0" bIns="0" rtlCol="0">
            <a:spAutoFit/>
          </a:bodyPr>
          <a:lstStyle/>
          <a:p>
            <a:r>
              <a:rPr lang="es-AR" sz="1600" i="1" dirty="0">
                <a:solidFill>
                  <a:srgbClr val="FF0000"/>
                </a:solidFill>
              </a:rPr>
              <a:t>Este es el nodo que tenia </a:t>
            </a:r>
            <a:r>
              <a:rPr lang="es-AR" sz="1600" b="1" i="1" dirty="0" err="1">
                <a:solidFill>
                  <a:srgbClr val="FF0000"/>
                </a:solidFill>
              </a:rPr>
              <a:t>fb</a:t>
            </a:r>
            <a:r>
              <a:rPr lang="es-AR" sz="1600" b="1" i="1" dirty="0">
                <a:solidFill>
                  <a:srgbClr val="FF0000"/>
                </a:solidFill>
              </a:rPr>
              <a:t>= -1</a:t>
            </a:r>
            <a:endParaRPr lang="en-US" b="1" i="1" dirty="0" err="1">
              <a:solidFill>
                <a:srgbClr val="FF0000"/>
              </a:solidFill>
            </a:endParaRPr>
          </a:p>
        </p:txBody>
      </p:sp>
      <p:cxnSp>
        <p:nvCxnSpPr>
          <p:cNvPr id="9" name="Conector recto de flecha 8"/>
          <p:cNvCxnSpPr/>
          <p:nvPr/>
        </p:nvCxnSpPr>
        <p:spPr>
          <a:xfrm flipH="1">
            <a:off x="2423314" y="3898320"/>
            <a:ext cx="301765" cy="18887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Slide Number Placeholder 3"/>
          <p:cNvSpPr>
            <a:spLocks noGrp="1"/>
          </p:cNvSpPr>
          <p:nvPr>
            <p:ph type="sldNum" sz="quarter" idx="12"/>
          </p:nvPr>
        </p:nvSpPr>
        <p:spPr>
          <a:xfrm>
            <a:off x="8164879" y="640544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290</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5" name="Oval 7"/>
          <p:cNvSpPr/>
          <p:nvPr/>
        </p:nvSpPr>
        <p:spPr>
          <a:xfrm>
            <a:off x="2742336" y="6302546"/>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59" name="Straight Arrow Connector 14"/>
          <p:cNvCxnSpPr/>
          <p:nvPr/>
        </p:nvCxnSpPr>
        <p:spPr>
          <a:xfrm flipH="1">
            <a:off x="1677506" y="4373471"/>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35"/>
          <p:cNvSpPr/>
          <p:nvPr/>
        </p:nvSpPr>
        <p:spPr>
          <a:xfrm>
            <a:off x="1754123" y="3920930"/>
            <a:ext cx="531844" cy="468023"/>
          </a:xfrm>
          <a:prstGeom prst="ellipse">
            <a:avLst/>
          </a:prstGeom>
          <a:ln w="28575">
            <a:solidFill>
              <a:srgbClr val="00B0F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61" name="CuadroTexto 60"/>
          <p:cNvSpPr txBox="1"/>
          <p:nvPr/>
        </p:nvSpPr>
        <p:spPr>
          <a:xfrm>
            <a:off x="2646971" y="4382455"/>
            <a:ext cx="664711"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1</a:t>
            </a:r>
            <a:endParaRPr lang="en-US" b="1" dirty="0" err="1">
              <a:solidFill>
                <a:srgbClr val="00B050"/>
              </a:solidFill>
            </a:endParaRPr>
          </a:p>
        </p:txBody>
      </p:sp>
      <p:sp>
        <p:nvSpPr>
          <p:cNvPr id="62" name="CuadroTexto 61"/>
          <p:cNvSpPr txBox="1"/>
          <p:nvPr/>
        </p:nvSpPr>
        <p:spPr>
          <a:xfrm>
            <a:off x="542080" y="3774044"/>
            <a:ext cx="1339457" cy="369332"/>
          </a:xfrm>
          <a:prstGeom prst="rect">
            <a:avLst/>
          </a:prstGeom>
          <a:noFill/>
          <a:ln>
            <a:noFill/>
          </a:ln>
        </p:spPr>
        <p:txBody>
          <a:bodyPr wrap="square" lIns="0" tIns="0" rIns="0" bIns="0" rtlCol="0">
            <a:spAutoFit/>
          </a:bodyPr>
          <a:lstStyle/>
          <a:p>
            <a:r>
              <a:rPr lang="es-AR" sz="1600" dirty="0" err="1"/>
              <a:t>fb</a:t>
            </a:r>
            <a:r>
              <a:rPr lang="es-AR" sz="1600" dirty="0"/>
              <a:t>: 0-(2)= </a:t>
            </a:r>
            <a:r>
              <a:rPr lang="es-AR" sz="2400" b="1" dirty="0">
                <a:solidFill>
                  <a:srgbClr val="FF0000"/>
                </a:solidFill>
              </a:rPr>
              <a:t>-2</a:t>
            </a:r>
            <a:endParaRPr lang="en-US" sz="2400" b="1" dirty="0" err="1">
              <a:solidFill>
                <a:srgbClr val="FF0000"/>
              </a:solidFill>
            </a:endParaRPr>
          </a:p>
        </p:txBody>
      </p:sp>
      <p:sp>
        <p:nvSpPr>
          <p:cNvPr id="63" name="Oval 7"/>
          <p:cNvSpPr/>
          <p:nvPr/>
        </p:nvSpPr>
        <p:spPr>
          <a:xfrm>
            <a:off x="2269221" y="463036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64" name="Straight Arrow Connector 20"/>
          <p:cNvCxnSpPr/>
          <p:nvPr/>
        </p:nvCxnSpPr>
        <p:spPr>
          <a:xfrm>
            <a:off x="2191896" y="4353213"/>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8"/>
          <p:cNvCxnSpPr/>
          <p:nvPr/>
        </p:nvCxnSpPr>
        <p:spPr>
          <a:xfrm flipV="1">
            <a:off x="2974827" y="5946456"/>
            <a:ext cx="8998" cy="32229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Oval 9"/>
          <p:cNvSpPr/>
          <p:nvPr/>
        </p:nvSpPr>
        <p:spPr>
          <a:xfrm>
            <a:off x="1891470" y="5485786"/>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Ai</a:t>
            </a:r>
            <a:endParaRPr lang="es-AR" sz="1600" b="1" dirty="0"/>
          </a:p>
        </p:txBody>
      </p:sp>
      <p:cxnSp>
        <p:nvCxnSpPr>
          <p:cNvPr id="67" name="Straight Arrow Connector 18"/>
          <p:cNvCxnSpPr/>
          <p:nvPr/>
        </p:nvCxnSpPr>
        <p:spPr>
          <a:xfrm flipH="1">
            <a:off x="2241637" y="5133437"/>
            <a:ext cx="146981" cy="31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7"/>
          <p:cNvSpPr/>
          <p:nvPr/>
        </p:nvSpPr>
        <p:spPr>
          <a:xfrm>
            <a:off x="2695254" y="5478433"/>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69" name="Straight Arrow Connector 20"/>
          <p:cNvCxnSpPr/>
          <p:nvPr/>
        </p:nvCxnSpPr>
        <p:spPr>
          <a:xfrm>
            <a:off x="2720704" y="5131854"/>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Oval 4"/>
          <p:cNvSpPr/>
          <p:nvPr/>
        </p:nvSpPr>
        <p:spPr>
          <a:xfrm>
            <a:off x="1315240" y="4660078"/>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105" name="CuadroTexto 104"/>
          <p:cNvSpPr txBox="1"/>
          <p:nvPr/>
        </p:nvSpPr>
        <p:spPr>
          <a:xfrm>
            <a:off x="1877217" y="6348110"/>
            <a:ext cx="860678"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106" name="CuadroTexto 105"/>
          <p:cNvSpPr txBox="1"/>
          <p:nvPr/>
        </p:nvSpPr>
        <p:spPr>
          <a:xfrm>
            <a:off x="3779109" y="4750487"/>
            <a:ext cx="1268589" cy="369332"/>
          </a:xfrm>
          <a:prstGeom prst="rect">
            <a:avLst/>
          </a:prstGeom>
          <a:noFill/>
          <a:ln>
            <a:solidFill>
              <a:schemeClr val="bg2"/>
            </a:solidFill>
          </a:ln>
        </p:spPr>
        <p:txBody>
          <a:bodyPr wrap="square" lIns="0" tIns="0" rIns="0" bIns="0" rtlCol="0">
            <a:spAutoFit/>
          </a:bodyPr>
          <a:lstStyle/>
          <a:p>
            <a:pPr algn="ctr"/>
            <a:r>
              <a:rPr lang="es-AR" sz="1200" b="1" dirty="0">
                <a:solidFill>
                  <a:srgbClr val="00B0F0"/>
                </a:solidFill>
              </a:rPr>
              <a:t>ROTACION</a:t>
            </a:r>
          </a:p>
          <a:p>
            <a:pPr algn="ctr"/>
            <a:r>
              <a:rPr lang="es-AR" sz="1200" b="1" dirty="0">
                <a:solidFill>
                  <a:srgbClr val="00B0F0"/>
                </a:solidFill>
              </a:rPr>
              <a:t>SIMPLE L</a:t>
            </a:r>
            <a:endParaRPr lang="en-US" sz="1400" b="1" dirty="0" err="1">
              <a:solidFill>
                <a:srgbClr val="00B0F0"/>
              </a:solidFill>
            </a:endParaRPr>
          </a:p>
        </p:txBody>
      </p:sp>
      <p:cxnSp>
        <p:nvCxnSpPr>
          <p:cNvPr id="107" name="Straight Arrow Connector 10"/>
          <p:cNvCxnSpPr/>
          <p:nvPr/>
        </p:nvCxnSpPr>
        <p:spPr>
          <a:xfrm>
            <a:off x="4007953" y="4566397"/>
            <a:ext cx="88827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Oval 7"/>
          <p:cNvSpPr/>
          <p:nvPr/>
        </p:nvSpPr>
        <p:spPr>
          <a:xfrm>
            <a:off x="6782446" y="5469618"/>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110" name="Straight Arrow Connector 14"/>
          <p:cNvCxnSpPr/>
          <p:nvPr/>
        </p:nvCxnSpPr>
        <p:spPr>
          <a:xfrm flipH="1">
            <a:off x="5548992" y="5152388"/>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35"/>
          <p:cNvSpPr/>
          <p:nvPr/>
        </p:nvSpPr>
        <p:spPr>
          <a:xfrm>
            <a:off x="5625609" y="4699847"/>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112" name="CuadroTexto 111"/>
          <p:cNvSpPr txBox="1"/>
          <p:nvPr/>
        </p:nvSpPr>
        <p:spPr>
          <a:xfrm>
            <a:off x="5465236" y="4427897"/>
            <a:ext cx="664711"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113" name="Oval 7"/>
          <p:cNvSpPr/>
          <p:nvPr/>
        </p:nvSpPr>
        <p:spPr>
          <a:xfrm>
            <a:off x="6213327" y="4025703"/>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114" name="Straight Arrow Connector 20"/>
          <p:cNvCxnSpPr/>
          <p:nvPr/>
        </p:nvCxnSpPr>
        <p:spPr>
          <a:xfrm>
            <a:off x="6649736" y="4494825"/>
            <a:ext cx="231418" cy="256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8"/>
          <p:cNvCxnSpPr/>
          <p:nvPr/>
        </p:nvCxnSpPr>
        <p:spPr>
          <a:xfrm flipV="1">
            <a:off x="7014937" y="5183864"/>
            <a:ext cx="8998" cy="32229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Oval 9"/>
          <p:cNvSpPr/>
          <p:nvPr/>
        </p:nvSpPr>
        <p:spPr>
          <a:xfrm>
            <a:off x="6042356" y="5448164"/>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Ai</a:t>
            </a:r>
            <a:endParaRPr lang="es-AR" sz="1600" b="1" dirty="0"/>
          </a:p>
        </p:txBody>
      </p:sp>
      <p:cxnSp>
        <p:nvCxnSpPr>
          <p:cNvPr id="117" name="Straight Arrow Connector 18"/>
          <p:cNvCxnSpPr/>
          <p:nvPr/>
        </p:nvCxnSpPr>
        <p:spPr>
          <a:xfrm flipH="1">
            <a:off x="6032745" y="4501378"/>
            <a:ext cx="256568" cy="23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Oval 7"/>
          <p:cNvSpPr/>
          <p:nvPr/>
        </p:nvSpPr>
        <p:spPr>
          <a:xfrm>
            <a:off x="6735364" y="4715841"/>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119" name="Straight Arrow Connector 20"/>
          <p:cNvCxnSpPr/>
          <p:nvPr/>
        </p:nvCxnSpPr>
        <p:spPr>
          <a:xfrm>
            <a:off x="6039250" y="5161664"/>
            <a:ext cx="231695" cy="2865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0" name="Oval 4"/>
          <p:cNvSpPr/>
          <p:nvPr/>
        </p:nvSpPr>
        <p:spPr>
          <a:xfrm>
            <a:off x="5186726" y="5438995"/>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Ci</a:t>
            </a:r>
            <a:endParaRPr lang="es-AR" sz="1600" b="1" dirty="0"/>
          </a:p>
        </p:txBody>
      </p:sp>
      <p:sp>
        <p:nvSpPr>
          <p:cNvPr id="121" name="CuadroTexto 120"/>
          <p:cNvSpPr txBox="1"/>
          <p:nvPr/>
        </p:nvSpPr>
        <p:spPr>
          <a:xfrm>
            <a:off x="7247859" y="5527778"/>
            <a:ext cx="860678"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136" name="CuadroTexto 135"/>
          <p:cNvSpPr txBox="1"/>
          <p:nvPr/>
        </p:nvSpPr>
        <p:spPr>
          <a:xfrm>
            <a:off x="5797591" y="3894855"/>
            <a:ext cx="664711" cy="307777"/>
          </a:xfrm>
          <a:prstGeom prst="rect">
            <a:avLst/>
          </a:prstGeom>
          <a:noFill/>
          <a:ln>
            <a:noFill/>
          </a:ln>
        </p:spPr>
        <p:txBody>
          <a:bodyPr wrap="square" lIns="0" tIns="0" rIns="0" bIns="0" rtlCol="0">
            <a:spAutoFit/>
          </a:bodyPr>
          <a:lstStyle/>
          <a:p>
            <a:r>
              <a:rPr lang="es-AR" sz="1600" dirty="0" err="1"/>
              <a:t>fb</a:t>
            </a:r>
            <a:r>
              <a:rPr lang="es-AR" sz="1600" dirty="0"/>
              <a:t>: </a:t>
            </a:r>
            <a:r>
              <a:rPr lang="es-AR" sz="2000" b="1" dirty="0">
                <a:solidFill>
                  <a:srgbClr val="00B050"/>
                </a:solidFill>
              </a:rPr>
              <a:t>0</a:t>
            </a:r>
            <a:endParaRPr lang="en-US" sz="2000" b="1" dirty="0" err="1">
              <a:solidFill>
                <a:srgbClr val="00B050"/>
              </a:solidFill>
            </a:endParaRPr>
          </a:p>
        </p:txBody>
      </p:sp>
      <p:sp>
        <p:nvSpPr>
          <p:cNvPr id="137" name="Rounded Rectangle 6"/>
          <p:cNvSpPr/>
          <p:nvPr/>
        </p:nvSpPr>
        <p:spPr>
          <a:xfrm>
            <a:off x="5085486" y="3348564"/>
            <a:ext cx="3373500" cy="332271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7542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37"/>
                                        </p:tgtEl>
                                      </p:cBhvr>
                                    </p:animEffect>
                                    <p:set>
                                      <p:cBhvr>
                                        <p:cTn id="7" dur="1" fill="hold">
                                          <p:stCondLst>
                                            <p:cond delay="499"/>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79" y="36734"/>
            <a:ext cx="8229600" cy="1143000"/>
          </a:xfrm>
        </p:spPr>
        <p:txBody>
          <a:bodyPr/>
          <a:lstStyle/>
          <a:p>
            <a:r>
              <a:rPr lang="en-US" dirty="0"/>
              <a:t>AVL</a:t>
            </a:r>
            <a:endParaRPr lang="es-AR"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205342"/>
            <a:ext cx="8229600" cy="1650105"/>
          </a:xfrm>
        </p:spPr>
        <p:txBody>
          <a:bodyPr>
            <a:normAutofit fontScale="92500" lnSpcReduction="20000"/>
          </a:bodyPr>
          <a:lstStyle/>
          <a:p>
            <a:pPr algn="just"/>
            <a:r>
              <a:rPr lang="en-US" b="1" dirty="0" err="1"/>
              <a:t>Caso</a:t>
            </a:r>
            <a:r>
              <a:rPr lang="en-US" b="1" dirty="0"/>
              <a:t> </a:t>
            </a:r>
            <a:r>
              <a:rPr lang="en-US" dirty="0"/>
              <a:t>B</a:t>
            </a:r>
            <a:r>
              <a:rPr lang="en-US" b="1" dirty="0"/>
              <a:t>  (</a:t>
            </a:r>
            <a:r>
              <a:rPr lang="en-US" b="1" dirty="0" err="1"/>
              <a:t>insertar</a:t>
            </a:r>
            <a:r>
              <a:rPr lang="en-US" b="1" dirty="0"/>
              <a:t> a </a:t>
            </a:r>
            <a:r>
              <a:rPr lang="en-US" b="1" dirty="0" err="1"/>
              <a:t>derecha</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t>
            </a:r>
            <a:r>
              <a:rPr lang="en-US" b="1" dirty="0">
                <a:solidFill>
                  <a:srgbClr val="FF0000"/>
                </a:solidFill>
              </a:rPr>
              <a:t>B2</a:t>
            </a:r>
            <a:r>
              <a:rPr lang="en-US" b="1" dirty="0"/>
              <a:t>- </a:t>
            </a:r>
            <a:r>
              <a:rPr lang="en-US" b="1" dirty="0" err="1"/>
              <a:t>Rotación</a:t>
            </a:r>
            <a:r>
              <a:rPr lang="en-US" b="1" dirty="0"/>
              <a:t> </a:t>
            </a:r>
            <a:r>
              <a:rPr lang="en-US" b="1" dirty="0" err="1"/>
              <a:t>doble</a:t>
            </a:r>
            <a:r>
              <a:rPr lang="en-US" b="1" dirty="0"/>
              <a:t> </a:t>
            </a:r>
            <a:r>
              <a:rPr lang="en-US" b="1" dirty="0" err="1"/>
              <a:t>derecha</a:t>
            </a:r>
            <a:r>
              <a:rPr lang="en-US" b="1" dirty="0"/>
              <a:t> a </a:t>
            </a:r>
            <a:r>
              <a:rPr lang="en-US" b="1" dirty="0" err="1"/>
              <a:t>izquierda</a:t>
            </a:r>
            <a:r>
              <a:rPr lang="en-US" b="1" dirty="0"/>
              <a:t> (RL):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endParaRPr lang="es-AR" dirty="0"/>
          </a:p>
        </p:txBody>
      </p:sp>
      <p:sp>
        <p:nvSpPr>
          <p:cNvPr id="36" name="CuadroTexto 35"/>
          <p:cNvSpPr txBox="1"/>
          <p:nvPr/>
        </p:nvSpPr>
        <p:spPr>
          <a:xfrm>
            <a:off x="226652" y="3126292"/>
            <a:ext cx="1417509" cy="492443"/>
          </a:xfrm>
          <a:prstGeom prst="rect">
            <a:avLst/>
          </a:prstGeom>
          <a:noFill/>
          <a:ln>
            <a:solidFill>
              <a:schemeClr val="bg2"/>
            </a:solidFill>
          </a:ln>
        </p:spPr>
        <p:txBody>
          <a:bodyPr wrap="square" lIns="0" tIns="0" rIns="0" bIns="0" rtlCol="0">
            <a:spAutoFit/>
          </a:bodyPr>
          <a:lstStyle/>
          <a:p>
            <a:r>
              <a:rPr lang="es-AR" sz="1600" i="1" dirty="0">
                <a:solidFill>
                  <a:srgbClr val="FF0000"/>
                </a:solidFill>
              </a:rPr>
              <a:t>Este es el nodo que tenia </a:t>
            </a:r>
            <a:r>
              <a:rPr lang="es-AR" sz="1600" b="1" i="1" dirty="0" err="1">
                <a:solidFill>
                  <a:srgbClr val="FF0000"/>
                </a:solidFill>
              </a:rPr>
              <a:t>fb</a:t>
            </a:r>
            <a:r>
              <a:rPr lang="es-AR" sz="1600" b="1" i="1" dirty="0">
                <a:solidFill>
                  <a:srgbClr val="FF0000"/>
                </a:solidFill>
              </a:rPr>
              <a:t>= -1</a:t>
            </a:r>
            <a:endParaRPr lang="en-US" b="1" i="1" dirty="0" err="1">
              <a:solidFill>
                <a:srgbClr val="FF0000"/>
              </a:solidFill>
            </a:endParaRPr>
          </a:p>
        </p:txBody>
      </p:sp>
      <p:cxnSp>
        <p:nvCxnSpPr>
          <p:cNvPr id="9" name="Conector recto de flecha 8"/>
          <p:cNvCxnSpPr/>
          <p:nvPr/>
        </p:nvCxnSpPr>
        <p:spPr>
          <a:xfrm>
            <a:off x="838743" y="3639891"/>
            <a:ext cx="97696" cy="17726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Slide Number Placeholder 3"/>
          <p:cNvSpPr>
            <a:spLocks noGrp="1"/>
          </p:cNvSpPr>
          <p:nvPr>
            <p:ph type="sldNum" sz="quarter" idx="12"/>
          </p:nvPr>
        </p:nvSpPr>
        <p:spPr>
          <a:xfrm>
            <a:off x="8164879" y="640544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291</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cxnSp>
        <p:nvCxnSpPr>
          <p:cNvPr id="59" name="Straight Arrow Connector 14"/>
          <p:cNvCxnSpPr/>
          <p:nvPr/>
        </p:nvCxnSpPr>
        <p:spPr>
          <a:xfrm flipH="1">
            <a:off x="736728" y="4338303"/>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35"/>
          <p:cNvSpPr/>
          <p:nvPr/>
        </p:nvSpPr>
        <p:spPr>
          <a:xfrm>
            <a:off x="813345" y="3885762"/>
            <a:ext cx="531844" cy="468023"/>
          </a:xfrm>
          <a:prstGeom prst="ellipse">
            <a:avLst/>
          </a:prstGeom>
          <a:ln w="28575">
            <a:solidFill>
              <a:schemeClr val="accent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61" name="CuadroTexto 60"/>
          <p:cNvSpPr txBox="1"/>
          <p:nvPr/>
        </p:nvSpPr>
        <p:spPr>
          <a:xfrm>
            <a:off x="1792895" y="4353785"/>
            <a:ext cx="541778"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62" name="CuadroTexto 61"/>
          <p:cNvSpPr txBox="1"/>
          <p:nvPr/>
        </p:nvSpPr>
        <p:spPr>
          <a:xfrm>
            <a:off x="1366583" y="3695372"/>
            <a:ext cx="608999" cy="369332"/>
          </a:xfrm>
          <a:prstGeom prst="rect">
            <a:avLst/>
          </a:prstGeom>
          <a:noFill/>
          <a:ln>
            <a:noFill/>
          </a:ln>
        </p:spPr>
        <p:txBody>
          <a:bodyPr wrap="square" lIns="0" tIns="0" rIns="0" bIns="0" rtlCol="0">
            <a:spAutoFit/>
          </a:bodyPr>
          <a:lstStyle/>
          <a:p>
            <a:r>
              <a:rPr lang="es-AR" sz="1600" dirty="0"/>
              <a:t> </a:t>
            </a:r>
            <a:r>
              <a:rPr lang="es-AR" sz="2400" b="1" dirty="0">
                <a:solidFill>
                  <a:srgbClr val="FF0000"/>
                </a:solidFill>
              </a:rPr>
              <a:t>-2</a:t>
            </a:r>
            <a:endParaRPr lang="en-US" sz="2400" b="1" dirty="0" err="1">
              <a:solidFill>
                <a:srgbClr val="FF0000"/>
              </a:solidFill>
            </a:endParaRPr>
          </a:p>
        </p:txBody>
      </p:sp>
      <p:sp>
        <p:nvSpPr>
          <p:cNvPr id="63" name="Oval 7"/>
          <p:cNvSpPr/>
          <p:nvPr/>
        </p:nvSpPr>
        <p:spPr>
          <a:xfrm>
            <a:off x="1328443" y="4595197"/>
            <a:ext cx="531844" cy="468023"/>
          </a:xfrm>
          <a:prstGeom prst="ellipse">
            <a:avLst/>
          </a:prstGeom>
          <a:ln w="28575">
            <a:solidFill>
              <a:srgbClr val="00B0F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64" name="Straight Arrow Connector 20"/>
          <p:cNvCxnSpPr/>
          <p:nvPr/>
        </p:nvCxnSpPr>
        <p:spPr>
          <a:xfrm>
            <a:off x="1251118" y="4318045"/>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Oval 9"/>
          <p:cNvSpPr/>
          <p:nvPr/>
        </p:nvSpPr>
        <p:spPr>
          <a:xfrm>
            <a:off x="950692" y="545061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B</a:t>
            </a:r>
          </a:p>
        </p:txBody>
      </p:sp>
      <p:cxnSp>
        <p:nvCxnSpPr>
          <p:cNvPr id="67" name="Straight Arrow Connector 18"/>
          <p:cNvCxnSpPr/>
          <p:nvPr/>
        </p:nvCxnSpPr>
        <p:spPr>
          <a:xfrm flipH="1">
            <a:off x="1300859" y="5098269"/>
            <a:ext cx="146981" cy="3162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Oval 7"/>
          <p:cNvSpPr/>
          <p:nvPr/>
        </p:nvSpPr>
        <p:spPr>
          <a:xfrm>
            <a:off x="1754476" y="544326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69" name="Straight Arrow Connector 20"/>
          <p:cNvCxnSpPr/>
          <p:nvPr/>
        </p:nvCxnSpPr>
        <p:spPr>
          <a:xfrm>
            <a:off x="1779926" y="5096686"/>
            <a:ext cx="160117" cy="31203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70" name="Oval 4"/>
          <p:cNvSpPr/>
          <p:nvPr/>
        </p:nvSpPr>
        <p:spPr>
          <a:xfrm>
            <a:off x="374462" y="4624910"/>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41" name="Oval 7"/>
          <p:cNvSpPr/>
          <p:nvPr/>
        </p:nvSpPr>
        <p:spPr>
          <a:xfrm>
            <a:off x="620286" y="6274904"/>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Bi</a:t>
            </a:r>
            <a:endParaRPr lang="es-AR" sz="1600" b="1" dirty="0"/>
          </a:p>
        </p:txBody>
      </p:sp>
      <p:cxnSp>
        <p:nvCxnSpPr>
          <p:cNvPr id="42" name="Straight Arrow Connector 18"/>
          <p:cNvCxnSpPr>
            <a:stCxn id="41" idx="0"/>
          </p:cNvCxnSpPr>
          <p:nvPr/>
        </p:nvCxnSpPr>
        <p:spPr>
          <a:xfrm flipV="1">
            <a:off x="886208" y="5886674"/>
            <a:ext cx="224035" cy="38823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4"/>
          <p:cNvCxnSpPr/>
          <p:nvPr/>
        </p:nvCxnSpPr>
        <p:spPr>
          <a:xfrm flipH="1">
            <a:off x="3386701" y="4385674"/>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35"/>
          <p:cNvSpPr/>
          <p:nvPr/>
        </p:nvSpPr>
        <p:spPr>
          <a:xfrm>
            <a:off x="3463318" y="3933133"/>
            <a:ext cx="531844" cy="468023"/>
          </a:xfrm>
          <a:prstGeom prst="ellipse">
            <a:avLst/>
          </a:prstGeom>
          <a:ln w="28575">
            <a:solidFill>
              <a:srgbClr val="FF000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72" name="CuadroTexto 71"/>
          <p:cNvSpPr txBox="1"/>
          <p:nvPr/>
        </p:nvSpPr>
        <p:spPr>
          <a:xfrm>
            <a:off x="4442868" y="4401156"/>
            <a:ext cx="541778"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73" name="CuadroTexto 72"/>
          <p:cNvSpPr txBox="1"/>
          <p:nvPr/>
        </p:nvSpPr>
        <p:spPr>
          <a:xfrm>
            <a:off x="4016556" y="3742743"/>
            <a:ext cx="608999" cy="369332"/>
          </a:xfrm>
          <a:prstGeom prst="rect">
            <a:avLst/>
          </a:prstGeom>
          <a:noFill/>
          <a:ln>
            <a:noFill/>
          </a:ln>
        </p:spPr>
        <p:txBody>
          <a:bodyPr wrap="square" lIns="0" tIns="0" rIns="0" bIns="0" rtlCol="0">
            <a:spAutoFit/>
          </a:bodyPr>
          <a:lstStyle/>
          <a:p>
            <a:r>
              <a:rPr lang="es-AR" sz="1600" dirty="0"/>
              <a:t> </a:t>
            </a:r>
            <a:r>
              <a:rPr lang="es-AR" sz="2400" b="1" dirty="0">
                <a:solidFill>
                  <a:srgbClr val="FF0000"/>
                </a:solidFill>
              </a:rPr>
              <a:t>-2</a:t>
            </a:r>
            <a:endParaRPr lang="en-US" sz="2400" b="1" dirty="0" err="1">
              <a:solidFill>
                <a:srgbClr val="FF0000"/>
              </a:solidFill>
            </a:endParaRPr>
          </a:p>
        </p:txBody>
      </p:sp>
      <p:sp>
        <p:nvSpPr>
          <p:cNvPr id="74" name="Oval 7"/>
          <p:cNvSpPr/>
          <p:nvPr/>
        </p:nvSpPr>
        <p:spPr>
          <a:xfrm>
            <a:off x="4364824" y="5498290"/>
            <a:ext cx="531844" cy="468023"/>
          </a:xfrm>
          <a:prstGeom prst="ellipse">
            <a:avLst/>
          </a:prstGeom>
          <a:ln w="28575">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75" name="Straight Arrow Connector 20"/>
          <p:cNvCxnSpPr/>
          <p:nvPr/>
        </p:nvCxnSpPr>
        <p:spPr>
          <a:xfrm>
            <a:off x="3897048" y="4378125"/>
            <a:ext cx="212683" cy="315544"/>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76" name="Oval 9"/>
          <p:cNvSpPr/>
          <p:nvPr/>
        </p:nvSpPr>
        <p:spPr>
          <a:xfrm>
            <a:off x="3970011" y="4651672"/>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B</a:t>
            </a:r>
          </a:p>
        </p:txBody>
      </p:sp>
      <p:cxnSp>
        <p:nvCxnSpPr>
          <p:cNvPr id="77" name="Straight Arrow Connector 18"/>
          <p:cNvCxnSpPr/>
          <p:nvPr/>
        </p:nvCxnSpPr>
        <p:spPr>
          <a:xfrm>
            <a:off x="4312932" y="5144820"/>
            <a:ext cx="183034" cy="31578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8" name="Oval 7"/>
          <p:cNvSpPr/>
          <p:nvPr/>
        </p:nvSpPr>
        <p:spPr>
          <a:xfrm>
            <a:off x="4630746" y="631519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79" name="Straight Arrow Connector 20"/>
          <p:cNvCxnSpPr/>
          <p:nvPr/>
        </p:nvCxnSpPr>
        <p:spPr>
          <a:xfrm>
            <a:off x="4693551" y="5973302"/>
            <a:ext cx="160117" cy="31203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80" name="Oval 4"/>
          <p:cNvSpPr/>
          <p:nvPr/>
        </p:nvSpPr>
        <p:spPr>
          <a:xfrm>
            <a:off x="3024435" y="4672281"/>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81" name="Oval 7"/>
          <p:cNvSpPr/>
          <p:nvPr/>
        </p:nvSpPr>
        <p:spPr>
          <a:xfrm>
            <a:off x="3563827" y="5495326"/>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a:t>h</a:t>
            </a:r>
            <a:r>
              <a:rPr lang="es-AR" b="1"/>
              <a:t>Bi</a:t>
            </a:r>
            <a:endParaRPr lang="es-AR" dirty="0"/>
          </a:p>
        </p:txBody>
      </p:sp>
      <p:cxnSp>
        <p:nvCxnSpPr>
          <p:cNvPr id="82" name="Straight Arrow Connector 18"/>
          <p:cNvCxnSpPr>
            <a:stCxn id="81" idx="0"/>
          </p:cNvCxnSpPr>
          <p:nvPr/>
        </p:nvCxnSpPr>
        <p:spPr>
          <a:xfrm flipV="1">
            <a:off x="3829749" y="5120588"/>
            <a:ext cx="261605" cy="37473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CuadroTexto 82"/>
          <p:cNvSpPr txBox="1"/>
          <p:nvPr/>
        </p:nvSpPr>
        <p:spPr>
          <a:xfrm>
            <a:off x="4681372" y="5255308"/>
            <a:ext cx="541778"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84" name="CuadroTexto 83"/>
          <p:cNvSpPr txBox="1"/>
          <p:nvPr/>
        </p:nvSpPr>
        <p:spPr>
          <a:xfrm>
            <a:off x="3005699" y="3278876"/>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R con pivote en A</a:t>
            </a:r>
            <a:endParaRPr lang="en-US" sz="1400" b="1" dirty="0" err="1">
              <a:solidFill>
                <a:srgbClr val="0070C0"/>
              </a:solidFill>
            </a:endParaRPr>
          </a:p>
        </p:txBody>
      </p:sp>
      <p:sp>
        <p:nvSpPr>
          <p:cNvPr id="85" name="Flecha curvada hacia abajo 84"/>
          <p:cNvSpPr/>
          <p:nvPr/>
        </p:nvSpPr>
        <p:spPr>
          <a:xfrm>
            <a:off x="1477500" y="5194499"/>
            <a:ext cx="333321" cy="243041"/>
          </a:xfrm>
          <a:prstGeom prst="curvedDownArrow">
            <a:avLst/>
          </a:prstGeom>
          <a:solidFill>
            <a:srgbClr val="FFFF99"/>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cxnSp>
        <p:nvCxnSpPr>
          <p:cNvPr id="86" name="Straight Arrow Connector 14"/>
          <p:cNvCxnSpPr/>
          <p:nvPr/>
        </p:nvCxnSpPr>
        <p:spPr>
          <a:xfrm flipH="1">
            <a:off x="6360677" y="5156658"/>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35"/>
          <p:cNvSpPr/>
          <p:nvPr/>
        </p:nvSpPr>
        <p:spPr>
          <a:xfrm>
            <a:off x="6437294" y="4704117"/>
            <a:ext cx="531844" cy="468023"/>
          </a:xfrm>
          <a:prstGeom prst="ellipse">
            <a:avLst/>
          </a:prstGeom>
          <a:ln w="28575">
            <a:solidFill>
              <a:schemeClr val="accent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88" name="CuadroTexto 87"/>
          <p:cNvSpPr txBox="1"/>
          <p:nvPr/>
        </p:nvSpPr>
        <p:spPr>
          <a:xfrm>
            <a:off x="7473072" y="3736731"/>
            <a:ext cx="308121" cy="307777"/>
          </a:xfrm>
          <a:prstGeom prst="rect">
            <a:avLst/>
          </a:prstGeom>
          <a:noFill/>
          <a:ln>
            <a:noFill/>
          </a:ln>
        </p:spPr>
        <p:txBody>
          <a:bodyPr wrap="square" lIns="0" tIns="0" rIns="0" bIns="0" rtlCol="0">
            <a:spAutoFit/>
          </a:bodyPr>
          <a:lstStyle/>
          <a:p>
            <a:r>
              <a:rPr lang="es-AR" sz="2000" b="1" dirty="0">
                <a:solidFill>
                  <a:srgbClr val="00B050"/>
                </a:solidFill>
              </a:rPr>
              <a:t> 0</a:t>
            </a:r>
            <a:endParaRPr lang="en-US" sz="2000" b="1" dirty="0" err="1">
              <a:solidFill>
                <a:srgbClr val="00B050"/>
              </a:solidFill>
            </a:endParaRPr>
          </a:p>
        </p:txBody>
      </p:sp>
      <p:sp>
        <p:nvSpPr>
          <p:cNvPr id="89" name="Oval 7"/>
          <p:cNvSpPr/>
          <p:nvPr/>
        </p:nvSpPr>
        <p:spPr>
          <a:xfrm>
            <a:off x="7656649" y="4663771"/>
            <a:ext cx="497013" cy="468023"/>
          </a:xfrm>
          <a:prstGeom prst="ellipse">
            <a:avLst/>
          </a:prstGeom>
          <a:ln w="28575">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90" name="Straight Arrow Connector 20"/>
          <p:cNvCxnSpPr/>
          <p:nvPr/>
        </p:nvCxnSpPr>
        <p:spPr>
          <a:xfrm flipH="1">
            <a:off x="6743128" y="4359920"/>
            <a:ext cx="317569" cy="32379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91" name="Oval 9"/>
          <p:cNvSpPr/>
          <p:nvPr/>
        </p:nvSpPr>
        <p:spPr>
          <a:xfrm>
            <a:off x="6973171" y="3868766"/>
            <a:ext cx="497013"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B</a:t>
            </a:r>
          </a:p>
        </p:txBody>
      </p:sp>
      <p:cxnSp>
        <p:nvCxnSpPr>
          <p:cNvPr id="92" name="Straight Arrow Connector 18"/>
          <p:cNvCxnSpPr/>
          <p:nvPr/>
        </p:nvCxnSpPr>
        <p:spPr>
          <a:xfrm>
            <a:off x="7427826" y="4349699"/>
            <a:ext cx="359965" cy="2763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3" name="Oval 7"/>
          <p:cNvSpPr/>
          <p:nvPr/>
        </p:nvSpPr>
        <p:spPr>
          <a:xfrm>
            <a:off x="8024990" y="5437540"/>
            <a:ext cx="520899"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94" name="Straight Arrow Connector 20"/>
          <p:cNvCxnSpPr/>
          <p:nvPr/>
        </p:nvCxnSpPr>
        <p:spPr>
          <a:xfrm>
            <a:off x="7985376" y="5138783"/>
            <a:ext cx="160117" cy="31203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95" name="Oval 4"/>
          <p:cNvSpPr/>
          <p:nvPr/>
        </p:nvSpPr>
        <p:spPr>
          <a:xfrm>
            <a:off x="6026934" y="5473540"/>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96" name="Oval 7"/>
          <p:cNvSpPr/>
          <p:nvPr/>
        </p:nvSpPr>
        <p:spPr>
          <a:xfrm>
            <a:off x="6895982" y="5480675"/>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a:t>h</a:t>
            </a:r>
            <a:r>
              <a:rPr lang="es-AR" b="1"/>
              <a:t>Bi</a:t>
            </a:r>
            <a:endParaRPr lang="es-AR" dirty="0"/>
          </a:p>
        </p:txBody>
      </p:sp>
      <p:cxnSp>
        <p:nvCxnSpPr>
          <p:cNvPr id="97" name="Straight Arrow Connector 18"/>
          <p:cNvCxnSpPr>
            <a:stCxn id="96" idx="0"/>
            <a:endCxn id="87" idx="5"/>
          </p:cNvCxnSpPr>
          <p:nvPr/>
        </p:nvCxnSpPr>
        <p:spPr>
          <a:xfrm flipH="1" flipV="1">
            <a:off x="6891251" y="5103600"/>
            <a:ext cx="270653" cy="3770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CuadroTexto 97"/>
          <p:cNvSpPr txBox="1"/>
          <p:nvPr/>
        </p:nvSpPr>
        <p:spPr>
          <a:xfrm>
            <a:off x="7973197" y="4420789"/>
            <a:ext cx="506296"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108" name="CuadroTexto 107"/>
          <p:cNvSpPr txBox="1"/>
          <p:nvPr/>
        </p:nvSpPr>
        <p:spPr>
          <a:xfrm>
            <a:off x="6301610" y="4420789"/>
            <a:ext cx="308121" cy="307777"/>
          </a:xfrm>
          <a:prstGeom prst="rect">
            <a:avLst/>
          </a:prstGeom>
          <a:noFill/>
          <a:ln>
            <a:noFill/>
          </a:ln>
        </p:spPr>
        <p:txBody>
          <a:bodyPr wrap="square" lIns="0" tIns="0" rIns="0" bIns="0" rtlCol="0">
            <a:spAutoFit/>
          </a:bodyPr>
          <a:lstStyle/>
          <a:p>
            <a:r>
              <a:rPr lang="es-AR" sz="2000" b="1" dirty="0">
                <a:solidFill>
                  <a:srgbClr val="00B050"/>
                </a:solidFill>
              </a:rPr>
              <a:t> 0</a:t>
            </a:r>
            <a:endParaRPr lang="en-US" sz="2000" b="1" dirty="0" err="1">
              <a:solidFill>
                <a:srgbClr val="00B050"/>
              </a:solidFill>
            </a:endParaRPr>
          </a:p>
        </p:txBody>
      </p:sp>
      <p:sp>
        <p:nvSpPr>
          <p:cNvPr id="122" name="CuadroTexto 121"/>
          <p:cNvSpPr txBox="1"/>
          <p:nvPr/>
        </p:nvSpPr>
        <p:spPr>
          <a:xfrm>
            <a:off x="6480345" y="3275310"/>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L con pivote en C</a:t>
            </a:r>
            <a:endParaRPr lang="en-US" sz="1400" b="1" dirty="0" err="1">
              <a:solidFill>
                <a:srgbClr val="0070C0"/>
              </a:solidFill>
            </a:endParaRPr>
          </a:p>
        </p:txBody>
      </p:sp>
      <p:sp>
        <p:nvSpPr>
          <p:cNvPr id="123" name="Flecha curvada hacia abajo 122"/>
          <p:cNvSpPr/>
          <p:nvPr/>
        </p:nvSpPr>
        <p:spPr>
          <a:xfrm flipH="1">
            <a:off x="3593355" y="4546016"/>
            <a:ext cx="338392" cy="245301"/>
          </a:xfrm>
          <a:prstGeom prst="curvedDownArrow">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24" name="Rounded Rectangle 13"/>
          <p:cNvSpPr/>
          <p:nvPr/>
        </p:nvSpPr>
        <p:spPr>
          <a:xfrm>
            <a:off x="2600860" y="3060320"/>
            <a:ext cx="2924496" cy="375561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Primera rotación hacia la </a:t>
            </a:r>
            <a:r>
              <a:rPr lang="es-AR" b="1" dirty="0">
                <a:solidFill>
                  <a:prstClr val="black"/>
                </a:solidFill>
                <a:latin typeface="Palatino Linotype" panose="02040502050505030304"/>
              </a:rPr>
              <a:t>d</a:t>
            </a:r>
            <a:r>
              <a:rPr kumimoji="0" lang="es-AR" sz="1800" b="1" i="0" u="none" strike="noStrike" kern="1200" cap="none" spc="0" normalizeH="0" baseline="0" noProof="0" dirty="0" err="1">
                <a:ln>
                  <a:noFill/>
                </a:ln>
                <a:solidFill>
                  <a:prstClr val="black"/>
                </a:solidFill>
                <a:effectLst/>
                <a:uLnTx/>
                <a:uFillTx/>
                <a:latin typeface="Palatino Linotype" panose="02040502050505030304"/>
                <a:ea typeface="+mn-ea"/>
                <a:cs typeface="+mn-cs"/>
              </a:rPr>
              <a:t>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hijo del nodo desbalanceado (del lado de la inserción), en nuestro caso “A”</a:t>
            </a:r>
          </a:p>
        </p:txBody>
      </p:sp>
      <p:sp>
        <p:nvSpPr>
          <p:cNvPr id="125" name="Rounded Rectangle 14"/>
          <p:cNvSpPr/>
          <p:nvPr/>
        </p:nvSpPr>
        <p:spPr>
          <a:xfrm>
            <a:off x="5741483" y="3086313"/>
            <a:ext cx="3102873" cy="37716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Segunda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p:txBody>
      </p:sp>
    </p:spTree>
    <p:extLst>
      <p:ext uri="{BB962C8B-B14F-4D97-AF65-F5344CB8AC3E}">
        <p14:creationId xmlns:p14="http://schemas.microsoft.com/office/powerpoint/2010/main" val="97704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24"/>
                                        </p:tgtEl>
                                      </p:cBhvr>
                                    </p:animEffect>
                                    <p:set>
                                      <p:cBhvr>
                                        <p:cTn id="7" dur="1" fill="hold">
                                          <p:stCondLst>
                                            <p:cond delay="499"/>
                                          </p:stCondLst>
                                        </p:cTn>
                                        <p:tgtEl>
                                          <p:spTgt spid="1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125"/>
                                        </p:tgtEl>
                                      </p:cBhvr>
                                    </p:animEffect>
                                    <p:set>
                                      <p:cBhvr>
                                        <p:cTn id="12" dur="1" fill="hold">
                                          <p:stCondLst>
                                            <p:cond delay="499"/>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p>
          <a:p>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292</a:t>
            </a:fld>
            <a:endParaRPr lang="en-US" dirty="0"/>
          </a:p>
        </p:txBody>
      </p:sp>
    </p:spTree>
    <p:extLst>
      <p:ext uri="{BB962C8B-B14F-4D97-AF65-F5344CB8AC3E}">
        <p14:creationId xmlns:p14="http://schemas.microsoft.com/office/powerpoint/2010/main" val="35314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1</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293</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3486616446"/>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b="1" dirty="0"/>
              <a:t>	</a:t>
            </a:r>
            <a:r>
              <a:rPr lang="en-US" dirty="0" err="1"/>
              <a:t>Mostrar</a:t>
            </a:r>
            <a:r>
              <a:rPr lang="en-US" dirty="0"/>
              <a:t> </a:t>
            </a:r>
            <a:r>
              <a:rPr lang="en-US" dirty="0" err="1"/>
              <a:t>paso</a:t>
            </a:r>
            <a:r>
              <a:rPr lang="en-US" dirty="0"/>
              <a:t> a </a:t>
            </a:r>
            <a:r>
              <a:rPr lang="en-US" dirty="0" err="1"/>
              <a:t>paso</a:t>
            </a:r>
            <a:r>
              <a:rPr lang="en-US" dirty="0"/>
              <a:t>, </a:t>
            </a:r>
            <a:r>
              <a:rPr lang="en-US" dirty="0" err="1"/>
              <a:t>gráficamente</a:t>
            </a:r>
            <a:r>
              <a:rPr lang="en-US" dirty="0"/>
              <a:t>, </a:t>
            </a:r>
            <a:r>
              <a:rPr lang="en-US" dirty="0" err="1"/>
              <a:t>cómo</a:t>
            </a:r>
            <a:r>
              <a:rPr lang="en-US" dirty="0"/>
              <a:t> </a:t>
            </a:r>
            <a:r>
              <a:rPr lang="en-US" dirty="0" err="1"/>
              <a:t>queda</a:t>
            </a:r>
            <a:r>
              <a:rPr lang="en-US" dirty="0"/>
              <a:t> el </a:t>
            </a:r>
            <a:r>
              <a:rPr lang="en-US" dirty="0" err="1"/>
              <a:t>árbol</a:t>
            </a:r>
            <a:r>
              <a:rPr lang="en-US" dirty="0"/>
              <a:t> AVL </a:t>
            </a:r>
            <a:r>
              <a:rPr lang="en-US" dirty="0" err="1"/>
              <a:t>luego</a:t>
            </a:r>
            <a:r>
              <a:rPr lang="en-US" dirty="0"/>
              <a:t> de </a:t>
            </a:r>
            <a:r>
              <a:rPr lang="en-US" dirty="0" err="1"/>
              <a:t>realizar</a:t>
            </a:r>
            <a:r>
              <a:rPr lang="en-US" dirty="0"/>
              <a:t> </a:t>
            </a:r>
            <a:r>
              <a:rPr lang="en-US" dirty="0" err="1"/>
              <a:t>cada</a:t>
            </a:r>
            <a:r>
              <a:rPr lang="en-US" dirty="0"/>
              <a:t> </a:t>
            </a:r>
            <a:r>
              <a:rPr lang="en-US" dirty="0" err="1"/>
              <a:t>una</a:t>
            </a:r>
            <a:r>
              <a:rPr lang="en-US" dirty="0"/>
              <a:t> de las </a:t>
            </a:r>
            <a:r>
              <a:rPr lang="en-US" dirty="0" err="1"/>
              <a:t>siguientes</a:t>
            </a:r>
            <a:r>
              <a:rPr lang="en-US" dirty="0"/>
              <a:t> </a:t>
            </a:r>
            <a:r>
              <a:rPr lang="en-US" dirty="0" err="1"/>
              <a:t>operaciones</a:t>
            </a:r>
            <a:r>
              <a:rPr lang="en-US" dirty="0"/>
              <a:t> de </a:t>
            </a:r>
            <a:r>
              <a:rPr lang="en-US" dirty="0" err="1"/>
              <a:t>inserción</a:t>
            </a:r>
            <a:r>
              <a:rPr lang="en-US" dirty="0"/>
              <a:t>: 1, 2, 4, 7, 15, 3, 10, 17, 19  y  16</a:t>
            </a:r>
          </a:p>
          <a:p>
            <a:pPr algn="just"/>
            <a:endParaRPr lang="en-US" dirty="0"/>
          </a:p>
          <a:p>
            <a:pPr algn="just"/>
            <a:r>
              <a:rPr lang="en-US" dirty="0" err="1"/>
              <a:t>Insertar</a:t>
            </a:r>
            <a:r>
              <a:rPr lang="en-US" dirty="0"/>
              <a:t> 1	</a:t>
            </a:r>
          </a:p>
          <a:p>
            <a:pPr algn="just"/>
            <a:endParaRPr lang="en-US" dirty="0"/>
          </a:p>
          <a:p>
            <a:pPr algn="just"/>
            <a:r>
              <a:rPr lang="en-US" dirty="0" err="1"/>
              <a:t>Insertar</a:t>
            </a:r>
            <a:r>
              <a:rPr lang="en-US" dirty="0"/>
              <a:t> 2</a:t>
            </a:r>
          </a:p>
          <a:p>
            <a:pPr algn="just"/>
            <a:endParaRPr lang="en-US" b="1" dirty="0"/>
          </a:p>
          <a:p>
            <a:pPr algn="just"/>
            <a:endParaRPr lang="es-AR"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294</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5600564" y="4437561"/>
            <a:ext cx="790575" cy="647700"/>
          </a:xfrm>
          <a:prstGeom prst="rect">
            <a:avLst/>
          </a:prstGeom>
        </p:spPr>
      </p:pic>
      <p:pic>
        <p:nvPicPr>
          <p:cNvPr id="6" name="Picture 5"/>
          <p:cNvPicPr>
            <a:picLocks noChangeAspect="1"/>
          </p:cNvPicPr>
          <p:nvPr/>
        </p:nvPicPr>
        <p:blipFill>
          <a:blip r:embed="rId3"/>
          <a:stretch>
            <a:fillRect/>
          </a:stretch>
        </p:blipFill>
        <p:spPr>
          <a:xfrm>
            <a:off x="5600564" y="5337177"/>
            <a:ext cx="1238250" cy="1019175"/>
          </a:xfrm>
          <a:prstGeom prst="rect">
            <a:avLst/>
          </a:prstGeom>
        </p:spPr>
      </p:pic>
      <p:sp>
        <p:nvSpPr>
          <p:cNvPr id="7" name="Right Arrow 6"/>
          <p:cNvSpPr/>
          <p:nvPr/>
        </p:nvSpPr>
        <p:spPr>
          <a:xfrm>
            <a:off x="4572000" y="4532811"/>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8" name="Right Arrow 7"/>
          <p:cNvSpPr/>
          <p:nvPr/>
        </p:nvSpPr>
        <p:spPr>
          <a:xfrm>
            <a:off x="4572000" y="5618164"/>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9" name="Picture 8"/>
          <p:cNvPicPr>
            <a:picLocks noChangeAspect="1"/>
          </p:cNvPicPr>
          <p:nvPr/>
        </p:nvPicPr>
        <p:blipFill>
          <a:blip r:embed="rId2"/>
          <a:stretch>
            <a:fillRect/>
          </a:stretch>
        </p:blipFill>
        <p:spPr>
          <a:xfrm>
            <a:off x="3357290" y="5427664"/>
            <a:ext cx="790575" cy="647700"/>
          </a:xfrm>
          <a:prstGeom prst="rect">
            <a:avLst/>
          </a:prstGeom>
        </p:spPr>
      </p:pic>
    </p:spTree>
    <p:extLst>
      <p:ext uri="{BB962C8B-B14F-4D97-AF65-F5344CB8AC3E}">
        <p14:creationId xmlns:p14="http://schemas.microsoft.com/office/powerpoint/2010/main" val="1198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4</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295</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3099411" y="2069542"/>
            <a:ext cx="1238250" cy="1019175"/>
          </a:xfrm>
          <a:prstGeom prst="rect">
            <a:avLst/>
          </a:prstGeom>
        </p:spPr>
      </p:pic>
      <p:sp>
        <p:nvSpPr>
          <p:cNvPr id="6" name="Right Arrow 5"/>
          <p:cNvSpPr/>
          <p:nvPr/>
        </p:nvSpPr>
        <p:spPr>
          <a:xfrm>
            <a:off x="4679577" y="2121929"/>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8" name="Imagen 7"/>
          <p:cNvPicPr>
            <a:picLocks noChangeAspect="1"/>
          </p:cNvPicPr>
          <p:nvPr/>
        </p:nvPicPr>
        <p:blipFill>
          <a:blip r:embed="rId3"/>
          <a:stretch>
            <a:fillRect/>
          </a:stretch>
        </p:blipFill>
        <p:spPr>
          <a:xfrm>
            <a:off x="2109515" y="4030383"/>
            <a:ext cx="1476375" cy="1352550"/>
          </a:xfrm>
          <a:prstGeom prst="rect">
            <a:avLst/>
          </a:prstGeom>
        </p:spPr>
      </p:pic>
      <p:pic>
        <p:nvPicPr>
          <p:cNvPr id="9" name="Imagen 8"/>
          <p:cNvPicPr>
            <a:picLocks noChangeAspect="1"/>
          </p:cNvPicPr>
          <p:nvPr/>
        </p:nvPicPr>
        <p:blipFill>
          <a:blip r:embed="rId4"/>
          <a:stretch>
            <a:fillRect/>
          </a:stretch>
        </p:blipFill>
        <p:spPr>
          <a:xfrm>
            <a:off x="4337661" y="3854145"/>
            <a:ext cx="3857625" cy="1543050"/>
          </a:xfrm>
          <a:prstGeom prst="rect">
            <a:avLst/>
          </a:prstGeom>
        </p:spPr>
      </p:pic>
    </p:spTree>
    <p:extLst>
      <p:ext uri="{BB962C8B-B14F-4D97-AF65-F5344CB8AC3E}">
        <p14:creationId xmlns:p14="http://schemas.microsoft.com/office/powerpoint/2010/main" val="9339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7</a:t>
            </a:r>
          </a:p>
          <a:p>
            <a:endParaRPr lang="en-US" dirty="0"/>
          </a:p>
          <a:p>
            <a:endParaRPr lang="en-US" dirty="0"/>
          </a:p>
          <a:p>
            <a:endParaRPr lang="en-US" dirty="0"/>
          </a:p>
          <a:p>
            <a:r>
              <a:rPr lang="en-US" dirty="0" err="1"/>
              <a:t>Insertar</a:t>
            </a:r>
            <a:r>
              <a:rPr lang="en-US" dirty="0"/>
              <a:t> 15</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296</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4679577" y="2121929"/>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7" name="Picture 6"/>
          <p:cNvPicPr>
            <a:picLocks noChangeAspect="1"/>
          </p:cNvPicPr>
          <p:nvPr/>
        </p:nvPicPr>
        <p:blipFill>
          <a:blip r:embed="rId2"/>
          <a:stretch>
            <a:fillRect/>
          </a:stretch>
        </p:blipFill>
        <p:spPr>
          <a:xfrm>
            <a:off x="2650752" y="1935480"/>
            <a:ext cx="2028825" cy="904875"/>
          </a:xfrm>
          <a:prstGeom prst="rect">
            <a:avLst/>
          </a:prstGeom>
        </p:spPr>
      </p:pic>
      <p:pic>
        <p:nvPicPr>
          <p:cNvPr id="8" name="Picture 7"/>
          <p:cNvPicPr>
            <a:picLocks noChangeAspect="1"/>
          </p:cNvPicPr>
          <p:nvPr/>
        </p:nvPicPr>
        <p:blipFill>
          <a:blip r:embed="rId3"/>
          <a:stretch>
            <a:fillRect/>
          </a:stretch>
        </p:blipFill>
        <p:spPr>
          <a:xfrm>
            <a:off x="5718523" y="1940954"/>
            <a:ext cx="2266950" cy="1276350"/>
          </a:xfrm>
          <a:prstGeom prst="rect">
            <a:avLst/>
          </a:prstGeom>
        </p:spPr>
      </p:pic>
      <p:pic>
        <p:nvPicPr>
          <p:cNvPr id="9" name="Picture 8"/>
          <p:cNvPicPr>
            <a:picLocks noChangeAspect="1"/>
          </p:cNvPicPr>
          <p:nvPr/>
        </p:nvPicPr>
        <p:blipFill>
          <a:blip r:embed="rId3"/>
          <a:stretch>
            <a:fillRect/>
          </a:stretch>
        </p:blipFill>
        <p:spPr>
          <a:xfrm>
            <a:off x="2531689" y="3618790"/>
            <a:ext cx="2266950" cy="1276350"/>
          </a:xfrm>
          <a:prstGeom prst="rect">
            <a:avLst/>
          </a:prstGeom>
        </p:spPr>
      </p:pic>
      <p:sp>
        <p:nvSpPr>
          <p:cNvPr id="10" name="Right Arrow 9"/>
          <p:cNvSpPr/>
          <p:nvPr/>
        </p:nvSpPr>
        <p:spPr>
          <a:xfrm>
            <a:off x="4964368" y="4028365"/>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Imagen 4"/>
          <p:cNvPicPr>
            <a:picLocks noChangeAspect="1"/>
          </p:cNvPicPr>
          <p:nvPr/>
        </p:nvPicPr>
        <p:blipFill>
          <a:blip r:embed="rId4"/>
          <a:stretch>
            <a:fillRect/>
          </a:stretch>
        </p:blipFill>
        <p:spPr>
          <a:xfrm>
            <a:off x="1398214" y="4951692"/>
            <a:ext cx="2266950" cy="1762125"/>
          </a:xfrm>
          <a:prstGeom prst="rect">
            <a:avLst/>
          </a:prstGeom>
        </p:spPr>
      </p:pic>
      <p:pic>
        <p:nvPicPr>
          <p:cNvPr id="11" name="Imagen 10"/>
          <p:cNvPicPr>
            <a:picLocks noChangeAspect="1"/>
          </p:cNvPicPr>
          <p:nvPr/>
        </p:nvPicPr>
        <p:blipFill>
          <a:blip r:embed="rId5"/>
          <a:stretch>
            <a:fillRect/>
          </a:stretch>
        </p:blipFill>
        <p:spPr>
          <a:xfrm>
            <a:off x="4997862" y="5110583"/>
            <a:ext cx="3419475" cy="1314450"/>
          </a:xfrm>
          <a:prstGeom prst="rect">
            <a:avLst/>
          </a:prstGeom>
        </p:spPr>
      </p:pic>
    </p:spTree>
    <p:extLst>
      <p:ext uri="{BB962C8B-B14F-4D97-AF65-F5344CB8AC3E}">
        <p14:creationId xmlns:p14="http://schemas.microsoft.com/office/powerpoint/2010/main" val="13316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3</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297</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4775225" y="2068376"/>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2631621" y="1841429"/>
            <a:ext cx="1990725" cy="1428750"/>
          </a:xfrm>
          <a:prstGeom prst="rect">
            <a:avLst/>
          </a:prstGeom>
        </p:spPr>
      </p:pic>
      <p:pic>
        <p:nvPicPr>
          <p:cNvPr id="9" name="Picture 8"/>
          <p:cNvPicPr>
            <a:picLocks noChangeAspect="1"/>
          </p:cNvPicPr>
          <p:nvPr/>
        </p:nvPicPr>
        <p:blipFill>
          <a:blip r:embed="rId3"/>
          <a:stretch>
            <a:fillRect/>
          </a:stretch>
        </p:blipFill>
        <p:spPr>
          <a:xfrm>
            <a:off x="2385932" y="3243598"/>
            <a:ext cx="2181225" cy="1724025"/>
          </a:xfrm>
          <a:prstGeom prst="rect">
            <a:avLst/>
          </a:prstGeom>
        </p:spPr>
      </p:pic>
      <p:pic>
        <p:nvPicPr>
          <p:cNvPr id="8" name="Imagen 7"/>
          <p:cNvPicPr>
            <a:picLocks noChangeAspect="1"/>
          </p:cNvPicPr>
          <p:nvPr/>
        </p:nvPicPr>
        <p:blipFill>
          <a:blip r:embed="rId4"/>
          <a:stretch>
            <a:fillRect/>
          </a:stretch>
        </p:blipFill>
        <p:spPr>
          <a:xfrm>
            <a:off x="5048929" y="3077144"/>
            <a:ext cx="3495675" cy="1828800"/>
          </a:xfrm>
          <a:prstGeom prst="rect">
            <a:avLst/>
          </a:prstGeom>
        </p:spPr>
      </p:pic>
      <p:pic>
        <p:nvPicPr>
          <p:cNvPr id="12" name="Imagen 11"/>
          <p:cNvPicPr>
            <a:picLocks noChangeAspect="1"/>
          </p:cNvPicPr>
          <p:nvPr/>
        </p:nvPicPr>
        <p:blipFill>
          <a:blip r:embed="rId5"/>
          <a:stretch>
            <a:fillRect/>
          </a:stretch>
        </p:blipFill>
        <p:spPr>
          <a:xfrm>
            <a:off x="5401353" y="4703547"/>
            <a:ext cx="2790825" cy="1885950"/>
          </a:xfrm>
          <a:prstGeom prst="rect">
            <a:avLst/>
          </a:prstGeom>
        </p:spPr>
      </p:pic>
    </p:spTree>
    <p:extLst>
      <p:ext uri="{BB962C8B-B14F-4D97-AF65-F5344CB8AC3E}">
        <p14:creationId xmlns:p14="http://schemas.microsoft.com/office/powerpoint/2010/main" val="113953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a:t>
            </a:r>
          </a:p>
          <a:p>
            <a:endParaRPr lang="en-US" dirty="0"/>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298</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4953080" y="2097716"/>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7" name="Picture 6"/>
          <p:cNvPicPr>
            <a:picLocks noChangeAspect="1"/>
          </p:cNvPicPr>
          <p:nvPr/>
        </p:nvPicPr>
        <p:blipFill>
          <a:blip r:embed="rId2"/>
          <a:stretch>
            <a:fillRect/>
          </a:stretch>
        </p:blipFill>
        <p:spPr>
          <a:xfrm>
            <a:off x="2400380" y="1847088"/>
            <a:ext cx="2552700" cy="1228725"/>
          </a:xfrm>
          <a:prstGeom prst="rect">
            <a:avLst/>
          </a:prstGeom>
        </p:spPr>
      </p:pic>
      <p:pic>
        <p:nvPicPr>
          <p:cNvPr id="8" name="Picture 7"/>
          <p:cNvPicPr>
            <a:picLocks noChangeAspect="1"/>
          </p:cNvPicPr>
          <p:nvPr/>
        </p:nvPicPr>
        <p:blipFill>
          <a:blip r:embed="rId3"/>
          <a:stretch>
            <a:fillRect/>
          </a:stretch>
        </p:blipFill>
        <p:spPr>
          <a:xfrm>
            <a:off x="2486105" y="3164205"/>
            <a:ext cx="2381250" cy="1571625"/>
          </a:xfrm>
          <a:prstGeom prst="rect">
            <a:avLst/>
          </a:prstGeom>
        </p:spPr>
      </p:pic>
      <p:pic>
        <p:nvPicPr>
          <p:cNvPr id="10" name="Picture 9"/>
          <p:cNvPicPr>
            <a:picLocks noChangeAspect="1"/>
          </p:cNvPicPr>
          <p:nvPr/>
        </p:nvPicPr>
        <p:blipFill>
          <a:blip r:embed="rId4"/>
          <a:stretch>
            <a:fillRect/>
          </a:stretch>
        </p:blipFill>
        <p:spPr>
          <a:xfrm>
            <a:off x="4942754" y="3150809"/>
            <a:ext cx="3257550" cy="1600200"/>
          </a:xfrm>
          <a:prstGeom prst="rect">
            <a:avLst/>
          </a:prstGeom>
        </p:spPr>
      </p:pic>
      <p:pic>
        <p:nvPicPr>
          <p:cNvPr id="11" name="Picture 10"/>
          <p:cNvPicPr>
            <a:picLocks noChangeAspect="1"/>
          </p:cNvPicPr>
          <p:nvPr/>
        </p:nvPicPr>
        <p:blipFill>
          <a:blip r:embed="rId5"/>
          <a:stretch>
            <a:fillRect/>
          </a:stretch>
        </p:blipFill>
        <p:spPr>
          <a:xfrm>
            <a:off x="4953080" y="4645959"/>
            <a:ext cx="3086100" cy="2171700"/>
          </a:xfrm>
          <a:prstGeom prst="rect">
            <a:avLst/>
          </a:prstGeom>
        </p:spPr>
      </p:pic>
      <p:sp>
        <p:nvSpPr>
          <p:cNvPr id="5" name="CuadroTexto 4"/>
          <p:cNvSpPr txBox="1"/>
          <p:nvPr/>
        </p:nvSpPr>
        <p:spPr>
          <a:xfrm>
            <a:off x="4994529" y="3527418"/>
            <a:ext cx="677008" cy="261610"/>
          </a:xfrm>
          <a:prstGeom prst="rect">
            <a:avLst/>
          </a:prstGeom>
          <a:solidFill>
            <a:schemeClr val="bg1"/>
          </a:solidFill>
          <a:ln>
            <a:solidFill>
              <a:schemeClr val="bg1"/>
            </a:solidFill>
          </a:ln>
        </p:spPr>
        <p:txBody>
          <a:bodyPr wrap="square" rtlCol="0">
            <a:spAutoFit/>
          </a:bodyPr>
          <a:lstStyle/>
          <a:p>
            <a:r>
              <a:rPr lang="es-AR" sz="1100" b="1" dirty="0"/>
              <a:t>RL</a:t>
            </a:r>
            <a:endParaRPr lang="en-US" sz="1100" b="1" dirty="0" err="1"/>
          </a:p>
        </p:txBody>
      </p:sp>
    </p:spTree>
    <p:extLst>
      <p:ext uri="{BB962C8B-B14F-4D97-AF65-F5344CB8AC3E}">
        <p14:creationId xmlns:p14="http://schemas.microsoft.com/office/powerpoint/2010/main" val="176675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17</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299</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5876365" y="2132667"/>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2688291" y="1993340"/>
            <a:ext cx="2933700" cy="1171575"/>
          </a:xfrm>
          <a:prstGeom prst="rect">
            <a:avLst/>
          </a:prstGeom>
        </p:spPr>
      </p:pic>
      <p:pic>
        <p:nvPicPr>
          <p:cNvPr id="8" name="Picture 7"/>
          <p:cNvPicPr>
            <a:picLocks noChangeAspect="1"/>
          </p:cNvPicPr>
          <p:nvPr/>
        </p:nvPicPr>
        <p:blipFill>
          <a:blip r:embed="rId3"/>
          <a:stretch>
            <a:fillRect/>
          </a:stretch>
        </p:blipFill>
        <p:spPr>
          <a:xfrm>
            <a:off x="3578878" y="3651997"/>
            <a:ext cx="4086225" cy="1866900"/>
          </a:xfrm>
          <a:prstGeom prst="rect">
            <a:avLst/>
          </a:prstGeom>
        </p:spPr>
      </p:pic>
    </p:spTree>
    <p:extLst>
      <p:ext uri="{BB962C8B-B14F-4D97-AF65-F5344CB8AC3E}">
        <p14:creationId xmlns:p14="http://schemas.microsoft.com/office/powerpoint/2010/main" val="164960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Aplicaciones</a:t>
            </a:r>
          </a:p>
        </p:txBody>
      </p:sp>
      <p:sp>
        <p:nvSpPr>
          <p:cNvPr id="3" name="Content Placeholder 2"/>
          <p:cNvSpPr>
            <a:spLocks noGrp="1"/>
          </p:cNvSpPr>
          <p:nvPr>
            <p:ph idx="1"/>
          </p:nvPr>
        </p:nvSpPr>
        <p:spPr/>
        <p:txBody>
          <a:bodyPr>
            <a:normAutofit/>
          </a:bodyPr>
          <a:lstStyle/>
          <a:p>
            <a:pPr marL="0" indent="0">
              <a:buNone/>
            </a:pPr>
            <a:r>
              <a:rPr lang="en-US" b="1" dirty="0" err="1"/>
              <a:t>Ejemplo</a:t>
            </a:r>
            <a:r>
              <a:rPr lang="en-US" b="1" dirty="0"/>
              <a:t> 1: </a:t>
            </a:r>
            <a:r>
              <a:rPr lang="en-US" b="1" dirty="0" err="1"/>
              <a:t>una</a:t>
            </a:r>
            <a:r>
              <a:rPr lang="en-US" b="1" dirty="0"/>
              <a:t> </a:t>
            </a:r>
            <a:r>
              <a:rPr lang="en-US" b="1" dirty="0" err="1"/>
              <a:t>vez</a:t>
            </a:r>
            <a:r>
              <a:rPr lang="en-US" b="1" dirty="0"/>
              <a:t> </a:t>
            </a:r>
            <a:r>
              <a:rPr lang="en-US" b="1" dirty="0" err="1"/>
              <a:t>más</a:t>
            </a:r>
            <a:r>
              <a:rPr lang="en-US" b="1" dirty="0"/>
              <a:t> </a:t>
            </a:r>
            <a:r>
              <a:rPr lang="en-US" b="1" dirty="0" err="1"/>
              <a:t>los</a:t>
            </a:r>
            <a:r>
              <a:rPr lang="en-US" b="1" dirty="0"/>
              <a:t> </a:t>
            </a:r>
            <a:r>
              <a:rPr lang="en-US" b="1" dirty="0" err="1"/>
              <a:t>compiladores</a:t>
            </a:r>
            <a:endParaRPr lang="en-US" b="1" dirty="0"/>
          </a:p>
          <a:p>
            <a:pPr marL="0" indent="0" algn="just">
              <a:buNone/>
            </a:pPr>
            <a:r>
              <a:rPr lang="en-US" dirty="0"/>
              <a:t>	Las </a:t>
            </a:r>
            <a:r>
              <a:rPr lang="en-US" dirty="0" err="1"/>
              <a:t>expresiones</a:t>
            </a:r>
            <a:r>
              <a:rPr lang="en-US" dirty="0"/>
              <a:t> </a:t>
            </a:r>
            <a:r>
              <a:rPr lang="en-US" dirty="0" err="1"/>
              <a:t>formadas</a:t>
            </a:r>
            <a:r>
              <a:rPr lang="en-US" dirty="0"/>
              <a:t> </a:t>
            </a:r>
            <a:r>
              <a:rPr lang="en-US" dirty="0" err="1"/>
              <a:t>por</a:t>
            </a:r>
            <a:r>
              <a:rPr lang="en-US" dirty="0"/>
              <a:t> </a:t>
            </a:r>
            <a:r>
              <a:rPr lang="en-US" dirty="0" err="1"/>
              <a:t>operadores</a:t>
            </a:r>
            <a:r>
              <a:rPr lang="en-US" dirty="0"/>
              <a:t> </a:t>
            </a:r>
            <a:r>
              <a:rPr lang="en-US" dirty="0" err="1"/>
              <a:t>unarios</a:t>
            </a:r>
            <a:r>
              <a:rPr lang="en-US" dirty="0"/>
              <a:t>/</a:t>
            </a:r>
            <a:r>
              <a:rPr lang="en-US" dirty="0" err="1"/>
              <a:t>binarios</a:t>
            </a:r>
            <a:r>
              <a:rPr lang="en-US" dirty="0"/>
              <a:t> </a:t>
            </a:r>
            <a:r>
              <a:rPr lang="en-US" dirty="0" err="1"/>
              <a:t>pueden</a:t>
            </a:r>
            <a:r>
              <a:rPr lang="en-US" dirty="0"/>
              <a:t> </a:t>
            </a:r>
            <a:r>
              <a:rPr lang="en-US" dirty="0" err="1"/>
              <a:t>representarse</a:t>
            </a:r>
            <a:r>
              <a:rPr lang="en-US" dirty="0"/>
              <a:t> con BT, </a:t>
            </a:r>
            <a:r>
              <a:rPr lang="en-US" dirty="0" err="1"/>
              <a:t>donde</a:t>
            </a:r>
            <a:r>
              <a:rPr lang="en-US" dirty="0"/>
              <a:t> las </a:t>
            </a:r>
            <a:r>
              <a:rPr lang="en-US" dirty="0" err="1"/>
              <a:t>expresiones</a:t>
            </a:r>
            <a:r>
              <a:rPr lang="en-US" dirty="0"/>
              <a:t> </a:t>
            </a:r>
            <a:r>
              <a:rPr lang="en-US" dirty="0" err="1"/>
              <a:t>más</a:t>
            </a:r>
            <a:r>
              <a:rPr lang="en-US" dirty="0"/>
              <a:t> </a:t>
            </a:r>
            <a:r>
              <a:rPr lang="en-US" dirty="0" err="1"/>
              <a:t>anidadas</a:t>
            </a:r>
            <a:r>
              <a:rPr lang="en-US" dirty="0"/>
              <a:t> se </a:t>
            </a:r>
            <a:r>
              <a:rPr lang="en-US" dirty="0" err="1"/>
              <a:t>deberán</a:t>
            </a:r>
            <a:r>
              <a:rPr lang="en-US" dirty="0"/>
              <a:t> </a:t>
            </a:r>
            <a:r>
              <a:rPr lang="en-US" dirty="0" err="1"/>
              <a:t>evaluar</a:t>
            </a:r>
            <a:r>
              <a:rPr lang="en-US" dirty="0"/>
              <a:t> primero. </a:t>
            </a:r>
          </a:p>
          <a:p>
            <a:pPr marL="0" indent="0" algn="just">
              <a:buNone/>
            </a:pPr>
            <a:endParaRPr lang="en-US" dirty="0"/>
          </a:p>
          <a:p>
            <a:pPr marL="0" indent="0" algn="just">
              <a:buNone/>
            </a:pPr>
            <a:r>
              <a:rPr lang="en-US" dirty="0"/>
              <a:t>2 * (3 + 5)</a:t>
            </a:r>
          </a:p>
          <a:p>
            <a:pPr marL="0" indent="0" algn="just">
              <a:buNone/>
            </a:pPr>
            <a:r>
              <a:rPr lang="en-US" dirty="0"/>
              <a:t>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a:t>
            </a:fld>
            <a:endParaRPr lang="en-US"/>
          </a:p>
        </p:txBody>
      </p:sp>
      <p:grpSp>
        <p:nvGrpSpPr>
          <p:cNvPr id="5" name="Grupo 4">
            <a:extLst>
              <a:ext uri="{FF2B5EF4-FFF2-40B4-BE49-F238E27FC236}">
                <a16:creationId xmlns:a16="http://schemas.microsoft.com/office/drawing/2014/main" id="{6BAF592B-3504-7F4B-9218-FAAB94755355}"/>
              </a:ext>
            </a:extLst>
          </p:cNvPr>
          <p:cNvGrpSpPr/>
          <p:nvPr/>
        </p:nvGrpSpPr>
        <p:grpSpPr>
          <a:xfrm>
            <a:off x="4952710" y="4352507"/>
            <a:ext cx="2644370" cy="1622209"/>
            <a:chOff x="3706548" y="2452455"/>
            <a:chExt cx="2644370" cy="1622209"/>
          </a:xfrm>
        </p:grpSpPr>
        <p:sp>
          <p:nvSpPr>
            <p:cNvPr id="6" name="Oval 5">
              <a:extLst>
                <a:ext uri="{FF2B5EF4-FFF2-40B4-BE49-F238E27FC236}">
                  <a16:creationId xmlns:a16="http://schemas.microsoft.com/office/drawing/2014/main" id="{406E66EF-902C-DC4C-9115-8C25C3E3E539}"/>
                </a:ext>
              </a:extLst>
            </p:cNvPr>
            <p:cNvSpPr/>
            <p:nvPr/>
          </p:nvSpPr>
          <p:spPr>
            <a:xfrm>
              <a:off x="4416469" y="2452455"/>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7" name="Oval 6">
              <a:extLst>
                <a:ext uri="{FF2B5EF4-FFF2-40B4-BE49-F238E27FC236}">
                  <a16:creationId xmlns:a16="http://schemas.microsoft.com/office/drawing/2014/main" id="{3CCEB552-778A-A34A-830D-8A16BA6DBC55}"/>
                </a:ext>
              </a:extLst>
            </p:cNvPr>
            <p:cNvSpPr/>
            <p:nvPr/>
          </p:nvSpPr>
          <p:spPr>
            <a:xfrm>
              <a:off x="4422452" y="3644828"/>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8" name="Oval 7">
              <a:extLst>
                <a:ext uri="{FF2B5EF4-FFF2-40B4-BE49-F238E27FC236}">
                  <a16:creationId xmlns:a16="http://schemas.microsoft.com/office/drawing/2014/main" id="{382F08FB-B312-8B47-87B6-B32160780801}"/>
                </a:ext>
              </a:extLst>
            </p:cNvPr>
            <p:cNvSpPr/>
            <p:nvPr/>
          </p:nvSpPr>
          <p:spPr>
            <a:xfrm>
              <a:off x="5653163" y="3665376"/>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cxnSp>
          <p:nvCxnSpPr>
            <p:cNvPr id="9" name="Straight Arrow Connector 8">
              <a:extLst>
                <a:ext uri="{FF2B5EF4-FFF2-40B4-BE49-F238E27FC236}">
                  <a16:creationId xmlns:a16="http://schemas.microsoft.com/office/drawing/2014/main" id="{EB29C119-9500-B54B-BF39-B1D437308DB3}"/>
                </a:ext>
              </a:extLst>
            </p:cNvPr>
            <p:cNvCxnSpPr>
              <a:endCxn id="7" idx="0"/>
            </p:cNvCxnSpPr>
            <p:nvPr/>
          </p:nvCxnSpPr>
          <p:spPr>
            <a:xfrm flipH="1">
              <a:off x="4771330" y="3468820"/>
              <a:ext cx="458233" cy="17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245705-571C-4944-8EBA-8E04BC15BDD8}"/>
                </a:ext>
              </a:extLst>
            </p:cNvPr>
            <p:cNvCxnSpPr/>
            <p:nvPr/>
          </p:nvCxnSpPr>
          <p:spPr>
            <a:xfrm>
              <a:off x="5432647" y="3438851"/>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1">
              <a:extLst>
                <a:ext uri="{FF2B5EF4-FFF2-40B4-BE49-F238E27FC236}">
                  <a16:creationId xmlns:a16="http://schemas.microsoft.com/office/drawing/2014/main" id="{85B00D70-A56D-784E-80FD-9CFAF68AC282}"/>
                </a:ext>
              </a:extLst>
            </p:cNvPr>
            <p:cNvSpPr/>
            <p:nvPr/>
          </p:nvSpPr>
          <p:spPr>
            <a:xfrm>
              <a:off x="5026479" y="3059534"/>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2" name="Oval 12">
              <a:extLst>
                <a:ext uri="{FF2B5EF4-FFF2-40B4-BE49-F238E27FC236}">
                  <a16:creationId xmlns:a16="http://schemas.microsoft.com/office/drawing/2014/main" id="{FF9E044E-E9C7-7A48-8BBA-21F31839B8DE}"/>
                </a:ext>
              </a:extLst>
            </p:cNvPr>
            <p:cNvSpPr/>
            <p:nvPr/>
          </p:nvSpPr>
          <p:spPr>
            <a:xfrm>
              <a:off x="3706548" y="3093235"/>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cxnSp>
          <p:nvCxnSpPr>
            <p:cNvPr id="13" name="Straight Arrow Connector 14">
              <a:extLst>
                <a:ext uri="{FF2B5EF4-FFF2-40B4-BE49-F238E27FC236}">
                  <a16:creationId xmlns:a16="http://schemas.microsoft.com/office/drawing/2014/main" id="{81278D21-08F6-5C42-B530-2FF226C6A3A1}"/>
                </a:ext>
              </a:extLst>
            </p:cNvPr>
            <p:cNvCxnSpPr>
              <a:stCxn id="6" idx="3"/>
            </p:cNvCxnSpPr>
            <p:nvPr/>
          </p:nvCxnSpPr>
          <p:spPr>
            <a:xfrm flipH="1">
              <a:off x="3997291" y="2801804"/>
              <a:ext cx="521362" cy="3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9">
              <a:extLst>
                <a:ext uri="{FF2B5EF4-FFF2-40B4-BE49-F238E27FC236}">
                  <a16:creationId xmlns:a16="http://schemas.microsoft.com/office/drawing/2014/main" id="{F5AC0E79-7E53-5443-B254-C9630A03A2E7}"/>
                </a:ext>
              </a:extLst>
            </p:cNvPr>
            <p:cNvCxnSpPr/>
            <p:nvPr/>
          </p:nvCxnSpPr>
          <p:spPr>
            <a:xfrm>
              <a:off x="4857330" y="2837406"/>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8650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30</a:t>
            </a:fld>
            <a:endParaRPr lang="en-US" dirty="0"/>
          </a:p>
        </p:txBody>
      </p:sp>
    </p:spTree>
    <p:extLst>
      <p:ext uri="{BB962C8B-B14F-4D97-AF65-F5344CB8AC3E}">
        <p14:creationId xmlns:p14="http://schemas.microsoft.com/office/powerpoint/2010/main" val="3307983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19</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300</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7047479" y="2411730"/>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8" name="Picture 7"/>
          <p:cNvPicPr>
            <a:picLocks noChangeAspect="1"/>
          </p:cNvPicPr>
          <p:nvPr/>
        </p:nvPicPr>
        <p:blipFill>
          <a:blip r:embed="rId2"/>
          <a:stretch>
            <a:fillRect/>
          </a:stretch>
        </p:blipFill>
        <p:spPr>
          <a:xfrm>
            <a:off x="2758850" y="1935480"/>
            <a:ext cx="3728864" cy="1703630"/>
          </a:xfrm>
          <a:prstGeom prst="rect">
            <a:avLst/>
          </a:prstGeom>
        </p:spPr>
      </p:pic>
      <p:pic>
        <p:nvPicPr>
          <p:cNvPr id="7" name="Picture 6"/>
          <p:cNvPicPr>
            <a:picLocks noChangeAspect="1"/>
          </p:cNvPicPr>
          <p:nvPr/>
        </p:nvPicPr>
        <p:blipFill>
          <a:blip r:embed="rId3"/>
          <a:stretch>
            <a:fillRect/>
          </a:stretch>
        </p:blipFill>
        <p:spPr>
          <a:xfrm>
            <a:off x="1322014" y="3477745"/>
            <a:ext cx="3249986" cy="1636684"/>
          </a:xfrm>
          <a:prstGeom prst="rect">
            <a:avLst/>
          </a:prstGeom>
        </p:spPr>
      </p:pic>
      <p:pic>
        <p:nvPicPr>
          <p:cNvPr id="9" name="Picture 8"/>
          <p:cNvPicPr>
            <a:picLocks noChangeAspect="1"/>
          </p:cNvPicPr>
          <p:nvPr/>
        </p:nvPicPr>
        <p:blipFill>
          <a:blip r:embed="rId4"/>
          <a:stretch>
            <a:fillRect/>
          </a:stretch>
        </p:blipFill>
        <p:spPr>
          <a:xfrm>
            <a:off x="4965082" y="4175983"/>
            <a:ext cx="3657600" cy="2314575"/>
          </a:xfrm>
          <a:prstGeom prst="rect">
            <a:avLst/>
          </a:prstGeom>
        </p:spPr>
      </p:pic>
    </p:spTree>
    <p:extLst>
      <p:ext uri="{BB962C8B-B14F-4D97-AF65-F5344CB8AC3E}">
        <p14:creationId xmlns:p14="http://schemas.microsoft.com/office/powerpoint/2010/main" val="408029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16</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301</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6065843" y="2513045"/>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2589124" y="1861819"/>
            <a:ext cx="3003029" cy="1497467"/>
          </a:xfrm>
          <a:prstGeom prst="rect">
            <a:avLst/>
          </a:prstGeom>
        </p:spPr>
      </p:pic>
      <p:pic>
        <p:nvPicPr>
          <p:cNvPr id="10" name="Picture 9"/>
          <p:cNvPicPr>
            <a:picLocks noChangeAspect="1"/>
          </p:cNvPicPr>
          <p:nvPr/>
        </p:nvPicPr>
        <p:blipFill>
          <a:blip r:embed="rId3"/>
          <a:stretch>
            <a:fillRect/>
          </a:stretch>
        </p:blipFill>
        <p:spPr>
          <a:xfrm>
            <a:off x="1163736" y="3447678"/>
            <a:ext cx="2850776" cy="1692431"/>
          </a:xfrm>
          <a:prstGeom prst="rect">
            <a:avLst/>
          </a:prstGeom>
        </p:spPr>
      </p:pic>
      <p:pic>
        <p:nvPicPr>
          <p:cNvPr id="11" name="Picture 10"/>
          <p:cNvPicPr>
            <a:picLocks noChangeAspect="1"/>
          </p:cNvPicPr>
          <p:nvPr/>
        </p:nvPicPr>
        <p:blipFill>
          <a:blip r:embed="rId4"/>
          <a:stretch>
            <a:fillRect/>
          </a:stretch>
        </p:blipFill>
        <p:spPr>
          <a:xfrm>
            <a:off x="4490296" y="3547810"/>
            <a:ext cx="3282104" cy="1771814"/>
          </a:xfrm>
          <a:prstGeom prst="rect">
            <a:avLst/>
          </a:prstGeom>
        </p:spPr>
      </p:pic>
      <p:pic>
        <p:nvPicPr>
          <p:cNvPr id="12" name="Picture 11"/>
          <p:cNvPicPr>
            <a:picLocks noChangeAspect="1"/>
          </p:cNvPicPr>
          <p:nvPr/>
        </p:nvPicPr>
        <p:blipFill>
          <a:blip r:embed="rId5"/>
          <a:stretch>
            <a:fillRect/>
          </a:stretch>
        </p:blipFill>
        <p:spPr>
          <a:xfrm>
            <a:off x="3738282" y="4853792"/>
            <a:ext cx="2612373" cy="1629281"/>
          </a:xfrm>
          <a:prstGeom prst="rect">
            <a:avLst/>
          </a:prstGeom>
        </p:spPr>
      </p:pic>
      <p:sp>
        <p:nvSpPr>
          <p:cNvPr id="13" name="CuadroTexto 12"/>
          <p:cNvSpPr txBox="1"/>
          <p:nvPr/>
        </p:nvSpPr>
        <p:spPr>
          <a:xfrm>
            <a:off x="4875734" y="5853228"/>
            <a:ext cx="188636" cy="261610"/>
          </a:xfrm>
          <a:prstGeom prst="rect">
            <a:avLst/>
          </a:prstGeom>
          <a:solidFill>
            <a:schemeClr val="bg1"/>
          </a:solidFill>
          <a:ln>
            <a:solidFill>
              <a:schemeClr val="bg1"/>
            </a:solidFill>
          </a:ln>
        </p:spPr>
        <p:txBody>
          <a:bodyPr wrap="square" rtlCol="0">
            <a:spAutoFit/>
          </a:bodyPr>
          <a:lstStyle/>
          <a:p>
            <a:r>
              <a:rPr lang="es-AR" sz="1100" b="1" dirty="0"/>
              <a:t>1</a:t>
            </a:r>
            <a:endParaRPr lang="en-US" sz="1100" b="1" dirty="0" err="1"/>
          </a:p>
        </p:txBody>
      </p:sp>
    </p:spTree>
    <p:extLst>
      <p:ext uri="{BB962C8B-B14F-4D97-AF65-F5344CB8AC3E}">
        <p14:creationId xmlns:p14="http://schemas.microsoft.com/office/powerpoint/2010/main" val="290234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dirty="0" err="1"/>
              <a:t>Consideraciones</a:t>
            </a:r>
            <a:r>
              <a:rPr lang="en-US" dirty="0"/>
              <a:t> </a:t>
            </a:r>
            <a:r>
              <a:rPr lang="en-US" dirty="0" err="1"/>
              <a:t>sobre</a:t>
            </a:r>
            <a:r>
              <a:rPr lang="en-US" dirty="0"/>
              <a:t> la </a:t>
            </a:r>
            <a:r>
              <a:rPr lang="en-US" dirty="0" err="1"/>
              <a:t>implementación</a:t>
            </a:r>
            <a:endParaRPr lang="en-US" dirty="0"/>
          </a:p>
        </p:txBody>
      </p:sp>
      <p:sp>
        <p:nvSpPr>
          <p:cNvPr id="3" name="Content Placeholder 2"/>
          <p:cNvSpPr>
            <a:spLocks noGrp="1"/>
          </p:cNvSpPr>
          <p:nvPr>
            <p:ph idx="1"/>
          </p:nvPr>
        </p:nvSpPr>
        <p:spPr/>
        <p:txBody>
          <a:bodyPr/>
          <a:lstStyle/>
          <a:p>
            <a:pPr marL="0" indent="0">
              <a:buNone/>
            </a:pPr>
            <a:endParaRPr lang="en-US" dirty="0"/>
          </a:p>
          <a:p>
            <a:pPr algn="just"/>
            <a:r>
              <a:rPr lang="en-US" dirty="0"/>
              <a:t>Como </a:t>
            </a:r>
            <a:r>
              <a:rPr lang="en-US" dirty="0" err="1"/>
              <a:t>en</a:t>
            </a:r>
            <a:r>
              <a:rPr lang="en-US" dirty="0"/>
              <a:t> </a:t>
            </a:r>
            <a:r>
              <a:rPr lang="en-US" dirty="0" err="1"/>
              <a:t>inserciones</a:t>
            </a:r>
            <a:r>
              <a:rPr lang="en-US" dirty="0"/>
              <a:t>/</a:t>
            </a:r>
            <a:r>
              <a:rPr lang="en-US" dirty="0" err="1"/>
              <a:t>borrados</a:t>
            </a:r>
            <a:r>
              <a:rPr lang="en-US" dirty="0"/>
              <a:t> </a:t>
            </a:r>
            <a:r>
              <a:rPr lang="en-US" dirty="0" err="1"/>
              <a:t>tenemos</a:t>
            </a:r>
            <a:r>
              <a:rPr lang="en-US" dirty="0"/>
              <a:t> que </a:t>
            </a:r>
            <a:r>
              <a:rPr lang="en-US" dirty="0" err="1"/>
              <a:t>calcular</a:t>
            </a:r>
            <a:r>
              <a:rPr lang="en-US" dirty="0"/>
              <a:t> la </a:t>
            </a:r>
            <a:r>
              <a:rPr lang="en-US" dirty="0" err="1"/>
              <a:t>diferencia</a:t>
            </a:r>
            <a:r>
              <a:rPr lang="en-US" dirty="0"/>
              <a:t>  entre la </a:t>
            </a:r>
            <a:r>
              <a:rPr lang="en-US" dirty="0" err="1"/>
              <a:t>altura</a:t>
            </a:r>
            <a:r>
              <a:rPr lang="en-US" dirty="0"/>
              <a:t> del </a:t>
            </a:r>
            <a:r>
              <a:rPr lang="en-US" dirty="0" err="1"/>
              <a:t>subarbol</a:t>
            </a:r>
            <a:r>
              <a:rPr lang="en-US" dirty="0"/>
              <a:t> </a:t>
            </a:r>
            <a:r>
              <a:rPr lang="en-US" dirty="0" err="1"/>
              <a:t>izq</a:t>
            </a:r>
            <a:r>
              <a:rPr lang="en-US" dirty="0"/>
              <a:t> y la </a:t>
            </a:r>
            <a:r>
              <a:rPr lang="en-US" dirty="0" err="1"/>
              <a:t>altura</a:t>
            </a:r>
            <a:r>
              <a:rPr lang="en-US" dirty="0"/>
              <a:t> del </a:t>
            </a:r>
            <a:r>
              <a:rPr lang="en-US" dirty="0" err="1"/>
              <a:t>subarbol</a:t>
            </a:r>
            <a:r>
              <a:rPr lang="en-US" dirty="0"/>
              <a:t> derecho =&gt; </a:t>
            </a:r>
            <a:r>
              <a:rPr lang="en-US" dirty="0" err="1"/>
              <a:t>esta</a:t>
            </a:r>
            <a:r>
              <a:rPr lang="en-US" dirty="0"/>
              <a:t> </a:t>
            </a:r>
            <a:r>
              <a:rPr lang="en-US" dirty="0" err="1"/>
              <a:t>operación</a:t>
            </a:r>
            <a:r>
              <a:rPr lang="en-US" dirty="0"/>
              <a:t> </a:t>
            </a:r>
            <a:r>
              <a:rPr lang="en-US" dirty="0" err="1"/>
              <a:t>es</a:t>
            </a:r>
            <a:r>
              <a:rPr lang="en-US" dirty="0"/>
              <a:t> MUY FRECUENTE.</a:t>
            </a:r>
          </a:p>
          <a:p>
            <a:pPr marL="0" indent="0" algn="just">
              <a:buNone/>
            </a:pPr>
            <a:r>
              <a:rPr lang="en-US" dirty="0"/>
              <a:t>	</a:t>
            </a:r>
          </a:p>
          <a:p>
            <a:pPr marL="0" indent="0" algn="just">
              <a:buNone/>
            </a:pPr>
            <a:r>
              <a:rPr lang="en-US" dirty="0"/>
              <a:t>	</a:t>
            </a:r>
            <a:r>
              <a:rPr lang="en-US" dirty="0" err="1"/>
              <a:t>Puede</a:t>
            </a:r>
            <a:r>
              <a:rPr lang="en-US" dirty="0"/>
              <a:t> </a:t>
            </a:r>
            <a:r>
              <a:rPr lang="en-US" dirty="0" err="1"/>
              <a:t>convenir</a:t>
            </a:r>
            <a:r>
              <a:rPr lang="en-US" dirty="0"/>
              <a:t> </a:t>
            </a:r>
            <a:r>
              <a:rPr lang="en-US" dirty="0" err="1"/>
              <a:t>almacenar</a:t>
            </a:r>
            <a:r>
              <a:rPr lang="en-US" dirty="0"/>
              <a:t> </a:t>
            </a:r>
            <a:r>
              <a:rPr lang="en-US" dirty="0" err="1"/>
              <a:t>en</a:t>
            </a:r>
            <a:r>
              <a:rPr lang="en-US" dirty="0"/>
              <a:t> Node </a:t>
            </a:r>
            <a:r>
              <a:rPr lang="en-US" dirty="0" err="1"/>
              <a:t>dicha</a:t>
            </a:r>
            <a:r>
              <a:rPr lang="en-US" dirty="0"/>
              <a:t> </a:t>
            </a:r>
            <a:r>
              <a:rPr lang="en-US" dirty="0" err="1"/>
              <a:t>información</a:t>
            </a:r>
            <a:r>
              <a:rPr lang="en-US" dirty="0"/>
              <a:t>.</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302</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6591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85000" lnSpcReduction="20000"/>
          </a:bodyPr>
          <a:lstStyle/>
          <a:p>
            <a:pPr marL="0" indent="0">
              <a:buNone/>
            </a:pPr>
            <a:r>
              <a:rPr lang="fr-FR" b="1" dirty="0"/>
              <a:t>public class AVL&lt;T extends Comparable&lt;? super T&gt;&gt; implements BSTreeInterface&lt;T&gt; {</a:t>
            </a:r>
          </a:p>
          <a:p>
            <a:pPr marL="0" indent="0">
              <a:buNone/>
            </a:pPr>
            <a:r>
              <a:rPr lang="fr-FR" b="1" dirty="0"/>
              <a:t>...</a:t>
            </a:r>
          </a:p>
          <a:p>
            <a:pPr marL="365760" lvl="1" indent="0">
              <a:buNone/>
            </a:pPr>
            <a:r>
              <a:rPr lang="es-AR" b="1" dirty="0" err="1"/>
              <a:t>class</a:t>
            </a:r>
            <a:r>
              <a:rPr lang="es-AR" b="1" dirty="0"/>
              <a:t> </a:t>
            </a:r>
            <a:r>
              <a:rPr lang="es-AR" b="1" dirty="0" err="1"/>
              <a:t>Node</a:t>
            </a:r>
            <a:r>
              <a:rPr lang="es-AR" b="1" dirty="0"/>
              <a:t> </a:t>
            </a:r>
            <a:r>
              <a:rPr lang="es-AR" b="1" dirty="0" err="1"/>
              <a:t>implements</a:t>
            </a:r>
            <a:r>
              <a:rPr lang="es-AR" b="1" dirty="0"/>
              <a:t> </a:t>
            </a:r>
            <a:r>
              <a:rPr lang="es-AR" b="1" dirty="0" err="1"/>
              <a:t>NodeTreeInterface</a:t>
            </a:r>
            <a:r>
              <a:rPr lang="es-AR" b="1" dirty="0"/>
              <a:t>&lt;T&gt; {</a:t>
            </a:r>
          </a:p>
          <a:p>
            <a:pPr marL="365760" lvl="1" indent="0">
              <a:buNone/>
            </a:pPr>
            <a:endParaRPr lang="es-AR" dirty="0"/>
          </a:p>
          <a:p>
            <a:pPr marL="365760" lvl="1" indent="0">
              <a:buNone/>
            </a:pPr>
            <a:r>
              <a:rPr lang="es-AR" b="1" dirty="0"/>
              <a:t>	</a:t>
            </a:r>
            <a:r>
              <a:rPr lang="es-AR" b="1" dirty="0" err="1"/>
              <a:t>private</a:t>
            </a:r>
            <a:r>
              <a:rPr lang="es-AR" b="1" dirty="0"/>
              <a:t> T data;</a:t>
            </a:r>
          </a:p>
          <a:p>
            <a:pPr marL="365760" lvl="1" indent="0">
              <a:buNone/>
            </a:pPr>
            <a:r>
              <a:rPr lang="es-AR" b="1" dirty="0"/>
              <a:t>	</a:t>
            </a:r>
            <a:r>
              <a:rPr lang="es-AR" b="1" dirty="0" err="1"/>
              <a:t>private</a:t>
            </a:r>
            <a:r>
              <a:rPr lang="es-AR" b="1" dirty="0"/>
              <a:t> </a:t>
            </a:r>
            <a:r>
              <a:rPr lang="es-AR" b="1" dirty="0" err="1"/>
              <a:t>Node</a:t>
            </a:r>
            <a:r>
              <a:rPr lang="es-AR" b="1" dirty="0"/>
              <a:t> </a:t>
            </a:r>
            <a:r>
              <a:rPr lang="es-AR" b="1" dirty="0" err="1"/>
              <a:t>left</a:t>
            </a:r>
            <a:r>
              <a:rPr lang="es-AR" b="1" dirty="0"/>
              <a:t>;</a:t>
            </a:r>
          </a:p>
          <a:p>
            <a:pPr marL="365760" lvl="1" indent="0">
              <a:buNone/>
            </a:pPr>
            <a:r>
              <a:rPr lang="es-AR" b="1" dirty="0"/>
              <a:t>	</a:t>
            </a:r>
            <a:r>
              <a:rPr lang="es-AR" b="1" dirty="0" err="1"/>
              <a:t>private</a:t>
            </a:r>
            <a:r>
              <a:rPr lang="es-AR" b="1" dirty="0"/>
              <a:t> </a:t>
            </a:r>
            <a:r>
              <a:rPr lang="es-AR" b="1" dirty="0" err="1"/>
              <a:t>Node</a:t>
            </a:r>
            <a:r>
              <a:rPr lang="es-AR" b="1" dirty="0"/>
              <a:t> </a:t>
            </a:r>
            <a:r>
              <a:rPr lang="es-AR" b="1" dirty="0" err="1"/>
              <a:t>right</a:t>
            </a:r>
            <a:r>
              <a:rPr lang="es-AR" b="1" dirty="0"/>
              <a:t>;</a:t>
            </a:r>
          </a:p>
          <a:p>
            <a:pPr marL="365760" lvl="1" indent="0">
              <a:buNone/>
            </a:pPr>
            <a:endParaRPr lang="es-AR" dirty="0"/>
          </a:p>
          <a:p>
            <a:pPr marL="365760" lvl="1" indent="0">
              <a:buNone/>
            </a:pPr>
            <a:r>
              <a:rPr lang="es-AR" dirty="0"/>
              <a:t>	// </a:t>
            </a:r>
            <a:r>
              <a:rPr lang="es-AR" u="sng" dirty="0"/>
              <a:t>para AVL</a:t>
            </a:r>
          </a:p>
          <a:p>
            <a:pPr marL="365760" lvl="1" indent="0">
              <a:buNone/>
            </a:pPr>
            <a:r>
              <a:rPr lang="es-AR" b="1" dirty="0">
                <a:solidFill>
                  <a:srgbClr val="00B050"/>
                </a:solidFill>
              </a:rPr>
              <a:t>	</a:t>
            </a:r>
            <a:r>
              <a:rPr lang="es-AR" b="1" dirty="0" err="1">
                <a:solidFill>
                  <a:srgbClr val="00B050"/>
                </a:solidFill>
              </a:rPr>
              <a:t>private</a:t>
            </a:r>
            <a:r>
              <a:rPr lang="es-AR" b="1" dirty="0">
                <a:solidFill>
                  <a:srgbClr val="00B050"/>
                </a:solidFill>
              </a:rPr>
              <a:t> </a:t>
            </a:r>
            <a:r>
              <a:rPr lang="es-AR" b="1" dirty="0" err="1">
                <a:solidFill>
                  <a:srgbClr val="00B050"/>
                </a:solidFill>
              </a:rPr>
              <a:t>int</a:t>
            </a:r>
            <a:r>
              <a:rPr lang="es-AR" b="1" dirty="0">
                <a:solidFill>
                  <a:srgbClr val="00B050"/>
                </a:solidFill>
              </a:rPr>
              <a:t> </a:t>
            </a:r>
            <a:r>
              <a:rPr lang="es-AR" b="1" dirty="0" err="1">
                <a:solidFill>
                  <a:srgbClr val="00B050"/>
                </a:solidFill>
              </a:rPr>
              <a:t>height</a:t>
            </a:r>
            <a:r>
              <a:rPr lang="es-AR" b="1" dirty="0">
                <a:solidFill>
                  <a:srgbClr val="00B050"/>
                </a:solidFill>
              </a:rPr>
              <a:t>;</a:t>
            </a:r>
          </a:p>
          <a:p>
            <a:pPr marL="365760" lvl="1" indent="0">
              <a:buNone/>
            </a:pPr>
            <a:r>
              <a:rPr lang="es-AR" b="1" dirty="0"/>
              <a:t>	…</a:t>
            </a:r>
          </a:p>
          <a:p>
            <a:pPr marL="365760" lvl="1" indent="0">
              <a:buNone/>
            </a:pPr>
            <a:r>
              <a:rPr lang="es-AR" b="1" dirty="0"/>
              <a:t>  }</a:t>
            </a:r>
          </a:p>
          <a:p>
            <a:pPr marL="0" indent="0">
              <a:buNone/>
            </a:pPr>
            <a:r>
              <a:rPr lang="es-AR" b="1" dirty="0"/>
              <a:t>}</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303</a:t>
            </a:fld>
            <a:endParaRPr lang="en-US"/>
          </a:p>
        </p:txBody>
      </p:sp>
    </p:spTree>
    <p:extLst>
      <p:ext uri="{BB962C8B-B14F-4D97-AF65-F5344CB8AC3E}">
        <p14:creationId xmlns:p14="http://schemas.microsoft.com/office/powerpoint/2010/main" val="158109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Idea de cómo implementar la inserción (idea a completar…)</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304</a:t>
            </a:fld>
            <a:endParaRPr lang="en-US"/>
          </a:p>
        </p:txBody>
      </p:sp>
      <p:pic>
        <p:nvPicPr>
          <p:cNvPr id="5" name="Imagen 4"/>
          <p:cNvPicPr>
            <a:picLocks noChangeAspect="1"/>
          </p:cNvPicPr>
          <p:nvPr/>
        </p:nvPicPr>
        <p:blipFill>
          <a:blip r:embed="rId2"/>
          <a:stretch>
            <a:fillRect/>
          </a:stretch>
        </p:blipFill>
        <p:spPr>
          <a:xfrm>
            <a:off x="1064592" y="3216256"/>
            <a:ext cx="7337853" cy="2261351"/>
          </a:xfrm>
          <a:prstGeom prst="rect">
            <a:avLst/>
          </a:prstGeom>
        </p:spPr>
      </p:pic>
    </p:spTree>
    <p:extLst>
      <p:ext uri="{BB962C8B-B14F-4D97-AF65-F5344CB8AC3E}">
        <p14:creationId xmlns:p14="http://schemas.microsoft.com/office/powerpoint/2010/main" val="1480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305</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94984"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Tree>
    <p:extLst>
      <p:ext uri="{BB962C8B-B14F-4D97-AF65-F5344CB8AC3E}">
        <p14:creationId xmlns:p14="http://schemas.microsoft.com/office/powerpoint/2010/main" val="11096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306</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94984"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10" name="Rectángulo 9"/>
          <p:cNvSpPr/>
          <p:nvPr/>
        </p:nvSpPr>
        <p:spPr>
          <a:xfrm>
            <a:off x="723138" y="2154339"/>
            <a:ext cx="8229600" cy="61498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actualizo altura</a:t>
            </a:r>
          </a:p>
        </p:txBody>
      </p:sp>
      <p:sp>
        <p:nvSpPr>
          <p:cNvPr id="11" name="Rectángulo 10"/>
          <p:cNvSpPr/>
          <p:nvPr/>
        </p:nvSpPr>
        <p:spPr>
          <a:xfrm>
            <a:off x="723138" y="2817074"/>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calculo balance</a:t>
            </a:r>
          </a:p>
        </p:txBody>
      </p:sp>
    </p:spTree>
    <p:extLst>
      <p:ext uri="{BB962C8B-B14F-4D97-AF65-F5344CB8AC3E}">
        <p14:creationId xmlns:p14="http://schemas.microsoft.com/office/powerpoint/2010/main" val="306042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307</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29669"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10" name="Rectángulo 9"/>
          <p:cNvSpPr/>
          <p:nvPr/>
        </p:nvSpPr>
        <p:spPr>
          <a:xfrm>
            <a:off x="723138" y="2154339"/>
            <a:ext cx="8229600" cy="61498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actualizo altura</a:t>
            </a:r>
          </a:p>
        </p:txBody>
      </p:sp>
      <p:sp>
        <p:nvSpPr>
          <p:cNvPr id="11" name="Rectángulo 10"/>
          <p:cNvSpPr/>
          <p:nvPr/>
        </p:nvSpPr>
        <p:spPr>
          <a:xfrm>
            <a:off x="723138" y="2817074"/>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calculo balance</a:t>
            </a:r>
          </a:p>
        </p:txBody>
      </p:sp>
      <p:sp>
        <p:nvSpPr>
          <p:cNvPr id="15" name="Rectángulo 14"/>
          <p:cNvSpPr/>
          <p:nvPr/>
        </p:nvSpPr>
        <p:spPr>
          <a:xfrm>
            <a:off x="723138" y="3440963"/>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7" name="Rectángulo 16"/>
          <p:cNvSpPr/>
          <p:nvPr/>
        </p:nvSpPr>
        <p:spPr>
          <a:xfrm>
            <a:off x="723138" y="4005378"/>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8" name="Rectángulo 17"/>
          <p:cNvSpPr/>
          <p:nvPr/>
        </p:nvSpPr>
        <p:spPr>
          <a:xfrm>
            <a:off x="723138" y="4615001"/>
            <a:ext cx="8229600" cy="476988"/>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9" name="Rectángulo 18"/>
          <p:cNvSpPr/>
          <p:nvPr/>
        </p:nvSpPr>
        <p:spPr>
          <a:xfrm>
            <a:off x="723138" y="5442628"/>
            <a:ext cx="8229600" cy="514579"/>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2" name="Rectángulo 1"/>
          <p:cNvSpPr/>
          <p:nvPr/>
        </p:nvSpPr>
        <p:spPr>
          <a:xfrm>
            <a:off x="729669" y="3297453"/>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5" name="Rectángulo 74"/>
          <p:cNvSpPr/>
          <p:nvPr/>
        </p:nvSpPr>
        <p:spPr>
          <a:xfrm>
            <a:off x="729669" y="4460449"/>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6" name="Rectángulo 75"/>
          <p:cNvSpPr/>
          <p:nvPr/>
        </p:nvSpPr>
        <p:spPr>
          <a:xfrm>
            <a:off x="723138" y="3872562"/>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7" name="Rectángulo 76"/>
          <p:cNvSpPr/>
          <p:nvPr/>
        </p:nvSpPr>
        <p:spPr>
          <a:xfrm>
            <a:off x="729669" y="5289963"/>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0" name="Grupo 19"/>
          <p:cNvGrpSpPr/>
          <p:nvPr/>
        </p:nvGrpSpPr>
        <p:grpSpPr>
          <a:xfrm>
            <a:off x="6503811" y="2981927"/>
            <a:ext cx="2513644" cy="2467073"/>
            <a:chOff x="189458" y="1386222"/>
            <a:chExt cx="2513644" cy="2467073"/>
          </a:xfrm>
        </p:grpSpPr>
        <p:cxnSp>
          <p:nvCxnSpPr>
            <p:cNvPr id="21" name="Straight Arrow Connector 14"/>
            <p:cNvCxnSpPr/>
            <p:nvPr/>
          </p:nvCxnSpPr>
          <p:spPr>
            <a:xfrm flipH="1">
              <a:off x="1668713" y="2184186"/>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1745330" y="1731645"/>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23" name="CuadroTexto 22"/>
            <p:cNvSpPr txBox="1"/>
            <p:nvPr/>
          </p:nvSpPr>
          <p:spPr>
            <a:xfrm>
              <a:off x="1572369" y="138622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24" name="CuadroTexto 23"/>
            <p:cNvSpPr txBox="1"/>
            <p:nvPr/>
          </p:nvSpPr>
          <p:spPr>
            <a:xfrm>
              <a:off x="585264" y="1744189"/>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cxnSp>
          <p:nvCxnSpPr>
            <p:cNvPr id="25" name="Straight Arrow Connector 18"/>
            <p:cNvCxnSpPr/>
            <p:nvPr/>
          </p:nvCxnSpPr>
          <p:spPr>
            <a:xfrm flipH="1">
              <a:off x="1248070" y="2925743"/>
              <a:ext cx="146981" cy="31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7"/>
            <p:cNvSpPr/>
            <p:nvPr/>
          </p:nvSpPr>
          <p:spPr>
            <a:xfrm>
              <a:off x="859187" y="3324121"/>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1</a:t>
              </a:r>
            </a:p>
          </p:txBody>
        </p:sp>
        <p:sp>
          <p:nvSpPr>
            <p:cNvPr id="27" name="Oval 4"/>
            <p:cNvSpPr/>
            <p:nvPr/>
          </p:nvSpPr>
          <p:spPr>
            <a:xfrm>
              <a:off x="1306447" y="2470793"/>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28" name="CuadroTexto 27"/>
            <p:cNvSpPr txBox="1"/>
            <p:nvPr/>
          </p:nvSpPr>
          <p:spPr>
            <a:xfrm>
              <a:off x="189458" y="2507349"/>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29" name="CuadroTexto 28"/>
            <p:cNvSpPr txBox="1"/>
            <p:nvPr/>
          </p:nvSpPr>
          <p:spPr>
            <a:xfrm>
              <a:off x="378623" y="348396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30" name="CuadroTexto 29"/>
            <p:cNvSpPr txBox="1"/>
            <p:nvPr/>
          </p:nvSpPr>
          <p:spPr>
            <a:xfrm>
              <a:off x="1147762" y="2155728"/>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31" name="CuadroTexto 30"/>
            <p:cNvSpPr txBox="1"/>
            <p:nvPr/>
          </p:nvSpPr>
          <p:spPr>
            <a:xfrm>
              <a:off x="2248919" y="218906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32" name="CuadroTexto 31"/>
            <p:cNvSpPr txBox="1"/>
            <p:nvPr/>
          </p:nvSpPr>
          <p:spPr>
            <a:xfrm>
              <a:off x="1765819" y="2998088"/>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33" name="CuadroTexto 32"/>
            <p:cNvSpPr txBox="1"/>
            <p:nvPr/>
          </p:nvSpPr>
          <p:spPr>
            <a:xfrm>
              <a:off x="823185" y="301262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34" name="Grupo 33"/>
          <p:cNvGrpSpPr/>
          <p:nvPr/>
        </p:nvGrpSpPr>
        <p:grpSpPr>
          <a:xfrm>
            <a:off x="6652349" y="2983178"/>
            <a:ext cx="2128846" cy="2342065"/>
            <a:chOff x="232912" y="4097990"/>
            <a:chExt cx="2128846" cy="2342065"/>
          </a:xfrm>
        </p:grpSpPr>
        <p:cxnSp>
          <p:nvCxnSpPr>
            <p:cNvPr id="35" name="Straight Arrow Connector 14"/>
            <p:cNvCxnSpPr/>
            <p:nvPr/>
          </p:nvCxnSpPr>
          <p:spPr>
            <a:xfrm flipH="1">
              <a:off x="1753297" y="4783367"/>
              <a:ext cx="204031" cy="2558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829914" y="4330826"/>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37" name="CuadroTexto 36"/>
            <p:cNvSpPr txBox="1"/>
            <p:nvPr/>
          </p:nvSpPr>
          <p:spPr>
            <a:xfrm>
              <a:off x="583418" y="4401466"/>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38" name="Oval 9"/>
            <p:cNvSpPr/>
            <p:nvPr/>
          </p:nvSpPr>
          <p:spPr>
            <a:xfrm>
              <a:off x="1642635" y="58764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39" name="Straight Arrow Connector 20"/>
            <p:cNvCxnSpPr/>
            <p:nvPr/>
          </p:nvCxnSpPr>
          <p:spPr>
            <a:xfrm>
              <a:off x="1712762" y="5567915"/>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Oval 4"/>
            <p:cNvSpPr/>
            <p:nvPr/>
          </p:nvSpPr>
          <p:spPr>
            <a:xfrm>
              <a:off x="1391031" y="5069974"/>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41" name="CuadroTexto 40"/>
            <p:cNvSpPr txBox="1"/>
            <p:nvPr/>
          </p:nvSpPr>
          <p:spPr>
            <a:xfrm>
              <a:off x="232912" y="5153220"/>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42" name="CuadroTexto 41"/>
            <p:cNvSpPr txBox="1"/>
            <p:nvPr/>
          </p:nvSpPr>
          <p:spPr>
            <a:xfrm>
              <a:off x="1193124" y="607072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43" name="CuadroTexto 42"/>
            <p:cNvSpPr txBox="1"/>
            <p:nvPr/>
          </p:nvSpPr>
          <p:spPr>
            <a:xfrm>
              <a:off x="693579" y="5762946"/>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44" name="CuadroTexto 43"/>
            <p:cNvSpPr txBox="1"/>
            <p:nvPr/>
          </p:nvSpPr>
          <p:spPr>
            <a:xfrm>
              <a:off x="1296550" y="5730314"/>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sp>
          <p:nvSpPr>
            <p:cNvPr id="45" name="CuadroTexto 44"/>
            <p:cNvSpPr txBox="1"/>
            <p:nvPr/>
          </p:nvSpPr>
          <p:spPr>
            <a:xfrm>
              <a:off x="1079538" y="48875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46" name="CuadroTexto 45"/>
            <p:cNvSpPr txBox="1"/>
            <p:nvPr/>
          </p:nvSpPr>
          <p:spPr>
            <a:xfrm>
              <a:off x="1499039" y="40979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grpSp>
      <p:grpSp>
        <p:nvGrpSpPr>
          <p:cNvPr id="47" name="Grupo 46"/>
          <p:cNvGrpSpPr/>
          <p:nvPr/>
        </p:nvGrpSpPr>
        <p:grpSpPr>
          <a:xfrm>
            <a:off x="6093457" y="3042987"/>
            <a:ext cx="2688441" cy="2359388"/>
            <a:chOff x="4480541" y="1321492"/>
            <a:chExt cx="2688441" cy="2359388"/>
          </a:xfrm>
        </p:grpSpPr>
        <p:sp>
          <p:nvSpPr>
            <p:cNvPr id="48" name="Oval 35"/>
            <p:cNvSpPr/>
            <p:nvPr/>
          </p:nvSpPr>
          <p:spPr>
            <a:xfrm>
              <a:off x="5696007" y="1563903"/>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49" name="CuadroTexto 48"/>
            <p:cNvSpPr txBox="1"/>
            <p:nvPr/>
          </p:nvSpPr>
          <p:spPr>
            <a:xfrm>
              <a:off x="4480541" y="162726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50" name="Oval 7"/>
            <p:cNvSpPr/>
            <p:nvPr/>
          </p:nvSpPr>
          <p:spPr>
            <a:xfrm>
              <a:off x="6211105" y="22733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cxnSp>
          <p:nvCxnSpPr>
            <p:cNvPr id="51" name="Straight Arrow Connector 20"/>
            <p:cNvCxnSpPr/>
            <p:nvPr/>
          </p:nvCxnSpPr>
          <p:spPr>
            <a:xfrm>
              <a:off x="6133780" y="1996186"/>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Oval 7"/>
            <p:cNvSpPr/>
            <p:nvPr/>
          </p:nvSpPr>
          <p:spPr>
            <a:xfrm>
              <a:off x="6637138" y="3121406"/>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5</a:t>
              </a:r>
            </a:p>
          </p:txBody>
        </p:sp>
        <p:cxnSp>
          <p:nvCxnSpPr>
            <p:cNvPr id="53" name="Straight Arrow Connector 20"/>
            <p:cNvCxnSpPr/>
            <p:nvPr/>
          </p:nvCxnSpPr>
          <p:spPr>
            <a:xfrm>
              <a:off x="6662588" y="2774827"/>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5098712" y="2470793"/>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55" name="CuadroTexto 54"/>
            <p:cNvSpPr txBox="1"/>
            <p:nvPr/>
          </p:nvSpPr>
          <p:spPr>
            <a:xfrm>
              <a:off x="6176768" y="33115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56" name="CuadroTexto 55"/>
            <p:cNvSpPr txBox="1"/>
            <p:nvPr/>
          </p:nvSpPr>
          <p:spPr>
            <a:xfrm>
              <a:off x="5427198" y="132149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57" name="CuadroTexto 56"/>
            <p:cNvSpPr txBox="1"/>
            <p:nvPr/>
          </p:nvSpPr>
          <p:spPr>
            <a:xfrm>
              <a:off x="5869223" y="219023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58" name="CuadroTexto 57"/>
            <p:cNvSpPr txBox="1"/>
            <p:nvPr/>
          </p:nvSpPr>
          <p:spPr>
            <a:xfrm>
              <a:off x="5001800" y="222148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59" name="CuadroTexto 58"/>
            <p:cNvSpPr txBox="1"/>
            <p:nvPr/>
          </p:nvSpPr>
          <p:spPr>
            <a:xfrm>
              <a:off x="5663505" y="2967094"/>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60" name="CuadroTexto 59"/>
            <p:cNvSpPr txBox="1"/>
            <p:nvPr/>
          </p:nvSpPr>
          <p:spPr>
            <a:xfrm>
              <a:off x="6284650" y="2962609"/>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61" name="Grupo 60"/>
          <p:cNvGrpSpPr/>
          <p:nvPr/>
        </p:nvGrpSpPr>
        <p:grpSpPr>
          <a:xfrm>
            <a:off x="6023708" y="3078836"/>
            <a:ext cx="2740616" cy="2227044"/>
            <a:chOff x="4375968" y="4137436"/>
            <a:chExt cx="2740616" cy="2227044"/>
          </a:xfrm>
        </p:grpSpPr>
        <p:sp>
          <p:nvSpPr>
            <p:cNvPr id="62" name="Oval 35"/>
            <p:cNvSpPr/>
            <p:nvPr/>
          </p:nvSpPr>
          <p:spPr>
            <a:xfrm>
              <a:off x="5615459" y="4338179"/>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63" name="CuadroTexto 62"/>
            <p:cNvSpPr txBox="1"/>
            <p:nvPr/>
          </p:nvSpPr>
          <p:spPr>
            <a:xfrm>
              <a:off x="4375968" y="439188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64" name="Oval 7"/>
            <p:cNvSpPr/>
            <p:nvPr/>
          </p:nvSpPr>
          <p:spPr>
            <a:xfrm>
              <a:off x="6130557" y="5047614"/>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6</a:t>
              </a:r>
            </a:p>
          </p:txBody>
        </p:sp>
        <p:cxnSp>
          <p:nvCxnSpPr>
            <p:cNvPr id="65" name="Straight Arrow Connector 20"/>
            <p:cNvCxnSpPr/>
            <p:nvPr/>
          </p:nvCxnSpPr>
          <p:spPr>
            <a:xfrm>
              <a:off x="6053232" y="4770462"/>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Oval 9"/>
            <p:cNvSpPr/>
            <p:nvPr/>
          </p:nvSpPr>
          <p:spPr>
            <a:xfrm>
              <a:off x="5864635" y="5858492"/>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67" name="Straight Arrow Connector 18"/>
            <p:cNvCxnSpPr/>
            <p:nvPr/>
          </p:nvCxnSpPr>
          <p:spPr>
            <a:xfrm flipH="1">
              <a:off x="6196995" y="5542272"/>
              <a:ext cx="146981" cy="316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CuadroTexto 67"/>
            <p:cNvSpPr txBox="1"/>
            <p:nvPr/>
          </p:nvSpPr>
          <p:spPr>
            <a:xfrm>
              <a:off x="5057021" y="5139065"/>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69" name="CuadroTexto 68"/>
            <p:cNvSpPr txBox="1"/>
            <p:nvPr/>
          </p:nvSpPr>
          <p:spPr>
            <a:xfrm>
              <a:off x="5415166" y="59951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70" name="CuadroTexto 69"/>
            <p:cNvSpPr txBox="1"/>
            <p:nvPr/>
          </p:nvSpPr>
          <p:spPr>
            <a:xfrm>
              <a:off x="5768442" y="490072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71" name="CuadroTexto 70"/>
            <p:cNvSpPr txBox="1"/>
            <p:nvPr/>
          </p:nvSpPr>
          <p:spPr>
            <a:xfrm>
              <a:off x="5241824" y="413743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72" name="CuadroTexto 71"/>
            <p:cNvSpPr txBox="1"/>
            <p:nvPr/>
          </p:nvSpPr>
          <p:spPr>
            <a:xfrm>
              <a:off x="4927155" y="493583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2</a:t>
              </a:r>
              <a:endParaRPr lang="en-US" b="1" dirty="0" err="1">
                <a:solidFill>
                  <a:schemeClr val="accent6">
                    <a:lumMod val="40000"/>
                    <a:lumOff val="60000"/>
                  </a:schemeClr>
                </a:solidFill>
              </a:endParaRPr>
            </a:p>
          </p:txBody>
        </p:sp>
        <p:sp>
          <p:nvSpPr>
            <p:cNvPr id="73" name="CuadroTexto 72"/>
            <p:cNvSpPr txBox="1"/>
            <p:nvPr/>
          </p:nvSpPr>
          <p:spPr>
            <a:xfrm>
              <a:off x="6662401" y="570038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74" name="CuadroTexto 73"/>
            <p:cNvSpPr txBox="1"/>
            <p:nvPr/>
          </p:nvSpPr>
          <p:spPr>
            <a:xfrm>
              <a:off x="5541350" y="568737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spTree>
    <p:extLst>
      <p:ext uri="{BB962C8B-B14F-4D97-AF65-F5344CB8AC3E}">
        <p14:creationId xmlns:p14="http://schemas.microsoft.com/office/powerpoint/2010/main" val="20677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arn(inVertic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47"/>
                                        </p:tgtEl>
                                      </p:cBhvr>
                                    </p:animEffect>
                                    <p:set>
                                      <p:cBhvr>
                                        <p:cTn id="27" dur="1" fill="hold">
                                          <p:stCondLst>
                                            <p:cond delay="499"/>
                                          </p:stCondLst>
                                        </p:cTn>
                                        <p:tgtEl>
                                          <p:spTgt spid="4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0" nodeType="clickEffect">
                                  <p:stCondLst>
                                    <p:cond delay="0"/>
                                  </p:stCondLst>
                                  <p:childTnLst>
                                    <p:animEffect transition="out" filter="barn(inVertical)">
                                      <p:cBhvr>
                                        <p:cTn id="31" dur="500"/>
                                        <p:tgtEl>
                                          <p:spTgt spid="76"/>
                                        </p:tgtEl>
                                      </p:cBhvr>
                                    </p:animEffect>
                                    <p:set>
                                      <p:cBhvr>
                                        <p:cTn id="32" dur="1" fill="hold">
                                          <p:stCondLst>
                                            <p:cond delay="499"/>
                                          </p:stCondLst>
                                        </p:cTn>
                                        <p:tgtEl>
                                          <p:spTgt spid="7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barn(inVertical)">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nodeType="clickEffect">
                                  <p:stCondLst>
                                    <p:cond delay="0"/>
                                  </p:stCondLst>
                                  <p:childTnLst>
                                    <p:animEffect transition="out" filter="barn(inVertical)">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0" nodeType="clickEffect">
                                  <p:stCondLst>
                                    <p:cond delay="0"/>
                                  </p:stCondLst>
                                  <p:childTnLst>
                                    <p:animEffect transition="out" filter="barn(inVertical)">
                                      <p:cBhvr>
                                        <p:cTn id="46" dur="500"/>
                                        <p:tgtEl>
                                          <p:spTgt spid="75"/>
                                        </p:tgtEl>
                                      </p:cBhvr>
                                    </p:animEffect>
                                    <p:set>
                                      <p:cBhvr>
                                        <p:cTn id="47" dur="1" fill="hold">
                                          <p:stCondLst>
                                            <p:cond delay="499"/>
                                          </p:stCondLst>
                                        </p:cTn>
                                        <p:tgtEl>
                                          <p:spTgt spid="7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arn(inVertical)">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xit" presetSubtype="21" fill="hold" nodeType="clickEffect">
                                  <p:stCondLst>
                                    <p:cond delay="0"/>
                                  </p:stCondLst>
                                  <p:childTnLst>
                                    <p:animEffect transition="out" filter="barn(inVertical)">
                                      <p:cBhvr>
                                        <p:cTn id="56" dur="500"/>
                                        <p:tgtEl>
                                          <p:spTgt spid="61"/>
                                        </p:tgtEl>
                                      </p:cBhvr>
                                    </p:animEffect>
                                    <p:set>
                                      <p:cBhvr>
                                        <p:cTn id="57" dur="1" fill="hold">
                                          <p:stCondLst>
                                            <p:cond delay="499"/>
                                          </p:stCondLst>
                                        </p:cTn>
                                        <p:tgtEl>
                                          <p:spTgt spid="6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xit" presetSubtype="21" fill="hold" grpId="0" nodeType="clickEffect">
                                  <p:stCondLst>
                                    <p:cond delay="0"/>
                                  </p:stCondLst>
                                  <p:childTnLst>
                                    <p:animEffect transition="out" filter="barn(inVertical)">
                                      <p:cBhvr>
                                        <p:cTn id="61" dur="500"/>
                                        <p:tgtEl>
                                          <p:spTgt spid="77"/>
                                        </p:tgtEl>
                                      </p:cBhvr>
                                    </p:animEffect>
                                    <p:set>
                                      <p:cBhvr>
                                        <p:cTn id="62"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 grpId="0" animBg="1"/>
      <p:bldP spid="76" grpId="0" animBg="1"/>
      <p:bldP spid="77" grpId="0" animBg="1"/>
    </p:bldLst>
  </p:timing>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308</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29669"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10" name="Rectángulo 9"/>
          <p:cNvSpPr/>
          <p:nvPr/>
        </p:nvSpPr>
        <p:spPr>
          <a:xfrm>
            <a:off x="723138" y="2154339"/>
            <a:ext cx="8229600" cy="61498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actualizo altura</a:t>
            </a:r>
          </a:p>
        </p:txBody>
      </p:sp>
      <p:sp>
        <p:nvSpPr>
          <p:cNvPr id="11" name="Rectángulo 10"/>
          <p:cNvSpPr/>
          <p:nvPr/>
        </p:nvSpPr>
        <p:spPr>
          <a:xfrm>
            <a:off x="723138" y="2817074"/>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calculo balance</a:t>
            </a:r>
          </a:p>
        </p:txBody>
      </p:sp>
      <p:sp>
        <p:nvSpPr>
          <p:cNvPr id="15" name="Rectángulo 14"/>
          <p:cNvSpPr/>
          <p:nvPr/>
        </p:nvSpPr>
        <p:spPr>
          <a:xfrm>
            <a:off x="723138" y="3069771"/>
            <a:ext cx="8229600" cy="623889"/>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7" name="Rectángulo 16"/>
          <p:cNvSpPr/>
          <p:nvPr/>
        </p:nvSpPr>
        <p:spPr>
          <a:xfrm>
            <a:off x="723138" y="3693660"/>
            <a:ext cx="8229600" cy="564415"/>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8" name="Rectángulo 17"/>
          <p:cNvSpPr/>
          <p:nvPr/>
        </p:nvSpPr>
        <p:spPr>
          <a:xfrm>
            <a:off x="723138" y="4258075"/>
            <a:ext cx="8229600" cy="833914"/>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9" name="Rectángulo 18"/>
          <p:cNvSpPr/>
          <p:nvPr/>
        </p:nvSpPr>
        <p:spPr>
          <a:xfrm>
            <a:off x="723138" y="5091990"/>
            <a:ext cx="8229600" cy="865218"/>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Tree>
    <p:extLst>
      <p:ext uri="{BB962C8B-B14F-4D97-AF65-F5344CB8AC3E}">
        <p14:creationId xmlns:p14="http://schemas.microsoft.com/office/powerpoint/2010/main" val="7176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7924800" y="6444273"/>
            <a:ext cx="762000" cy="365125"/>
          </a:xfrm>
        </p:spPr>
        <p:txBody>
          <a:bodyPr/>
          <a:lstStyle/>
          <a:p>
            <a:fld id="{401CF334-2D5C-4859-84A6-CA7E6E43FAEB}" type="slidenum">
              <a:rPr lang="en-US" smtClean="0"/>
              <a:t>309</a:t>
            </a:fld>
            <a:endParaRPr lang="en-US"/>
          </a:p>
        </p:txBody>
      </p:sp>
      <p:grpSp>
        <p:nvGrpSpPr>
          <p:cNvPr id="111" name="Grupo 110"/>
          <p:cNvGrpSpPr/>
          <p:nvPr/>
        </p:nvGrpSpPr>
        <p:grpSpPr>
          <a:xfrm>
            <a:off x="479603" y="955403"/>
            <a:ext cx="2513644" cy="2467073"/>
            <a:chOff x="189458" y="1386222"/>
            <a:chExt cx="2513644" cy="2467073"/>
          </a:xfrm>
        </p:grpSpPr>
        <p:cxnSp>
          <p:nvCxnSpPr>
            <p:cNvPr id="17" name="Straight Arrow Connector 14"/>
            <p:cNvCxnSpPr/>
            <p:nvPr/>
          </p:nvCxnSpPr>
          <p:spPr>
            <a:xfrm flipH="1">
              <a:off x="1668713" y="2184186"/>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35"/>
            <p:cNvSpPr/>
            <p:nvPr/>
          </p:nvSpPr>
          <p:spPr>
            <a:xfrm>
              <a:off x="1745330" y="1731645"/>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19" name="CuadroTexto 18"/>
            <p:cNvSpPr txBox="1"/>
            <p:nvPr/>
          </p:nvSpPr>
          <p:spPr>
            <a:xfrm>
              <a:off x="1572369" y="138622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20" name="CuadroTexto 19"/>
            <p:cNvSpPr txBox="1"/>
            <p:nvPr/>
          </p:nvSpPr>
          <p:spPr>
            <a:xfrm>
              <a:off x="585264" y="1744189"/>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cxnSp>
          <p:nvCxnSpPr>
            <p:cNvPr id="25" name="Straight Arrow Connector 18"/>
            <p:cNvCxnSpPr/>
            <p:nvPr/>
          </p:nvCxnSpPr>
          <p:spPr>
            <a:xfrm flipH="1">
              <a:off x="1248070" y="2925743"/>
              <a:ext cx="146981" cy="31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7"/>
            <p:cNvSpPr/>
            <p:nvPr/>
          </p:nvSpPr>
          <p:spPr>
            <a:xfrm>
              <a:off x="859187" y="3324121"/>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1</a:t>
              </a:r>
            </a:p>
          </p:txBody>
        </p:sp>
        <p:sp>
          <p:nvSpPr>
            <p:cNvPr id="28" name="Oval 4"/>
            <p:cNvSpPr/>
            <p:nvPr/>
          </p:nvSpPr>
          <p:spPr>
            <a:xfrm>
              <a:off x="1306447" y="2470793"/>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80" name="CuadroTexto 79"/>
            <p:cNvSpPr txBox="1"/>
            <p:nvPr/>
          </p:nvSpPr>
          <p:spPr>
            <a:xfrm>
              <a:off x="189458" y="2507349"/>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85" name="CuadroTexto 84"/>
            <p:cNvSpPr txBox="1"/>
            <p:nvPr/>
          </p:nvSpPr>
          <p:spPr>
            <a:xfrm>
              <a:off x="378623" y="348396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90" name="CuadroTexto 89"/>
            <p:cNvSpPr txBox="1"/>
            <p:nvPr/>
          </p:nvSpPr>
          <p:spPr>
            <a:xfrm>
              <a:off x="1147762" y="2155728"/>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91" name="CuadroTexto 90"/>
            <p:cNvSpPr txBox="1"/>
            <p:nvPr/>
          </p:nvSpPr>
          <p:spPr>
            <a:xfrm>
              <a:off x="2248919" y="218906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96" name="CuadroTexto 95"/>
            <p:cNvSpPr txBox="1"/>
            <p:nvPr/>
          </p:nvSpPr>
          <p:spPr>
            <a:xfrm>
              <a:off x="1765819" y="2998088"/>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97" name="CuadroTexto 96"/>
            <p:cNvSpPr txBox="1"/>
            <p:nvPr/>
          </p:nvSpPr>
          <p:spPr>
            <a:xfrm>
              <a:off x="823185" y="301262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110" name="Grupo 109"/>
          <p:cNvGrpSpPr/>
          <p:nvPr/>
        </p:nvGrpSpPr>
        <p:grpSpPr>
          <a:xfrm>
            <a:off x="232912" y="4185911"/>
            <a:ext cx="2128846" cy="2342065"/>
            <a:chOff x="232912" y="4097990"/>
            <a:chExt cx="2128846" cy="2342065"/>
          </a:xfrm>
        </p:grpSpPr>
        <p:cxnSp>
          <p:nvCxnSpPr>
            <p:cNvPr id="53" name="Straight Arrow Connector 14"/>
            <p:cNvCxnSpPr/>
            <p:nvPr/>
          </p:nvCxnSpPr>
          <p:spPr>
            <a:xfrm flipH="1">
              <a:off x="1753297" y="4783367"/>
              <a:ext cx="204031" cy="2558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Oval 35"/>
            <p:cNvSpPr/>
            <p:nvPr/>
          </p:nvSpPr>
          <p:spPr>
            <a:xfrm>
              <a:off x="1829914" y="4330826"/>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56" name="CuadroTexto 55"/>
            <p:cNvSpPr txBox="1"/>
            <p:nvPr/>
          </p:nvSpPr>
          <p:spPr>
            <a:xfrm>
              <a:off x="583418" y="4401466"/>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60" name="Oval 9"/>
            <p:cNvSpPr/>
            <p:nvPr/>
          </p:nvSpPr>
          <p:spPr>
            <a:xfrm>
              <a:off x="1642635" y="58764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63" name="Straight Arrow Connector 20"/>
            <p:cNvCxnSpPr/>
            <p:nvPr/>
          </p:nvCxnSpPr>
          <p:spPr>
            <a:xfrm>
              <a:off x="1712762" y="5567915"/>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Oval 4"/>
            <p:cNvSpPr/>
            <p:nvPr/>
          </p:nvSpPr>
          <p:spPr>
            <a:xfrm>
              <a:off x="1391031" y="5069974"/>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78" name="CuadroTexto 77"/>
            <p:cNvSpPr txBox="1"/>
            <p:nvPr/>
          </p:nvSpPr>
          <p:spPr>
            <a:xfrm>
              <a:off x="232912" y="5153220"/>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87" name="CuadroTexto 86"/>
            <p:cNvSpPr txBox="1"/>
            <p:nvPr/>
          </p:nvSpPr>
          <p:spPr>
            <a:xfrm>
              <a:off x="1193124" y="607072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98" name="CuadroTexto 97"/>
            <p:cNvSpPr txBox="1"/>
            <p:nvPr/>
          </p:nvSpPr>
          <p:spPr>
            <a:xfrm>
              <a:off x="693579" y="5762946"/>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99" name="CuadroTexto 98"/>
            <p:cNvSpPr txBox="1"/>
            <p:nvPr/>
          </p:nvSpPr>
          <p:spPr>
            <a:xfrm>
              <a:off x="1296550" y="5730314"/>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sp>
          <p:nvSpPr>
            <p:cNvPr id="100" name="CuadroTexto 99"/>
            <p:cNvSpPr txBox="1"/>
            <p:nvPr/>
          </p:nvSpPr>
          <p:spPr>
            <a:xfrm>
              <a:off x="1079538" y="48875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101" name="CuadroTexto 100"/>
            <p:cNvSpPr txBox="1"/>
            <p:nvPr/>
          </p:nvSpPr>
          <p:spPr>
            <a:xfrm>
              <a:off x="1499039" y="40979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grpSp>
      <p:grpSp>
        <p:nvGrpSpPr>
          <p:cNvPr id="112" name="Grupo 111"/>
          <p:cNvGrpSpPr/>
          <p:nvPr/>
        </p:nvGrpSpPr>
        <p:grpSpPr>
          <a:xfrm>
            <a:off x="4767757" y="1083539"/>
            <a:ext cx="2688441" cy="2359388"/>
            <a:chOff x="4480541" y="1321492"/>
            <a:chExt cx="2688441" cy="2359388"/>
          </a:xfrm>
        </p:grpSpPr>
        <p:sp>
          <p:nvSpPr>
            <p:cNvPr id="30" name="Oval 35"/>
            <p:cNvSpPr/>
            <p:nvPr/>
          </p:nvSpPr>
          <p:spPr>
            <a:xfrm>
              <a:off x="5696007" y="1563903"/>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32" name="CuadroTexto 31"/>
            <p:cNvSpPr txBox="1"/>
            <p:nvPr/>
          </p:nvSpPr>
          <p:spPr>
            <a:xfrm>
              <a:off x="4480541" y="162726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33" name="Oval 7"/>
            <p:cNvSpPr/>
            <p:nvPr/>
          </p:nvSpPr>
          <p:spPr>
            <a:xfrm>
              <a:off x="6211105" y="22733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cxnSp>
          <p:nvCxnSpPr>
            <p:cNvPr id="34" name="Straight Arrow Connector 20"/>
            <p:cNvCxnSpPr/>
            <p:nvPr/>
          </p:nvCxnSpPr>
          <p:spPr>
            <a:xfrm>
              <a:off x="6133780" y="1996186"/>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Oval 7"/>
            <p:cNvSpPr/>
            <p:nvPr/>
          </p:nvSpPr>
          <p:spPr>
            <a:xfrm>
              <a:off x="6637138" y="3121406"/>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5</a:t>
              </a:r>
            </a:p>
          </p:txBody>
        </p:sp>
        <p:cxnSp>
          <p:nvCxnSpPr>
            <p:cNvPr id="39" name="Straight Arrow Connector 20"/>
            <p:cNvCxnSpPr/>
            <p:nvPr/>
          </p:nvCxnSpPr>
          <p:spPr>
            <a:xfrm>
              <a:off x="6662588" y="2774827"/>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9" name="CuadroTexto 78"/>
            <p:cNvSpPr txBox="1"/>
            <p:nvPr/>
          </p:nvSpPr>
          <p:spPr>
            <a:xfrm>
              <a:off x="5098712" y="2470793"/>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88" name="CuadroTexto 87"/>
            <p:cNvSpPr txBox="1"/>
            <p:nvPr/>
          </p:nvSpPr>
          <p:spPr>
            <a:xfrm>
              <a:off x="6176768" y="33115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93" name="CuadroTexto 92"/>
            <p:cNvSpPr txBox="1"/>
            <p:nvPr/>
          </p:nvSpPr>
          <p:spPr>
            <a:xfrm>
              <a:off x="5427198" y="132149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94" name="CuadroTexto 93"/>
            <p:cNvSpPr txBox="1"/>
            <p:nvPr/>
          </p:nvSpPr>
          <p:spPr>
            <a:xfrm>
              <a:off x="5869223" y="219023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95" name="CuadroTexto 94"/>
            <p:cNvSpPr txBox="1"/>
            <p:nvPr/>
          </p:nvSpPr>
          <p:spPr>
            <a:xfrm>
              <a:off x="5001800" y="222148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102" name="CuadroTexto 101"/>
            <p:cNvSpPr txBox="1"/>
            <p:nvPr/>
          </p:nvSpPr>
          <p:spPr>
            <a:xfrm>
              <a:off x="5663505" y="2967094"/>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103" name="CuadroTexto 102"/>
            <p:cNvSpPr txBox="1"/>
            <p:nvPr/>
          </p:nvSpPr>
          <p:spPr>
            <a:xfrm>
              <a:off x="6284650" y="2962609"/>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109" name="Grupo 108"/>
          <p:cNvGrpSpPr/>
          <p:nvPr/>
        </p:nvGrpSpPr>
        <p:grpSpPr>
          <a:xfrm>
            <a:off x="4372891" y="4278384"/>
            <a:ext cx="2740616" cy="2227044"/>
            <a:chOff x="4375968" y="4137436"/>
            <a:chExt cx="2740616" cy="2227044"/>
          </a:xfrm>
        </p:grpSpPr>
        <p:sp>
          <p:nvSpPr>
            <p:cNvPr id="66" name="Oval 35"/>
            <p:cNvSpPr/>
            <p:nvPr/>
          </p:nvSpPr>
          <p:spPr>
            <a:xfrm>
              <a:off x="5615459" y="4338179"/>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68" name="CuadroTexto 67"/>
            <p:cNvSpPr txBox="1"/>
            <p:nvPr/>
          </p:nvSpPr>
          <p:spPr>
            <a:xfrm>
              <a:off x="4375968" y="439188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69" name="Oval 7"/>
            <p:cNvSpPr/>
            <p:nvPr/>
          </p:nvSpPr>
          <p:spPr>
            <a:xfrm>
              <a:off x="6130557" y="5047614"/>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6</a:t>
              </a:r>
            </a:p>
          </p:txBody>
        </p:sp>
        <p:cxnSp>
          <p:nvCxnSpPr>
            <p:cNvPr id="70" name="Straight Arrow Connector 20"/>
            <p:cNvCxnSpPr/>
            <p:nvPr/>
          </p:nvCxnSpPr>
          <p:spPr>
            <a:xfrm>
              <a:off x="6053232" y="4770462"/>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Oval 9"/>
            <p:cNvSpPr/>
            <p:nvPr/>
          </p:nvSpPr>
          <p:spPr>
            <a:xfrm>
              <a:off x="5864635" y="5858492"/>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73" name="Straight Arrow Connector 18"/>
            <p:cNvCxnSpPr/>
            <p:nvPr/>
          </p:nvCxnSpPr>
          <p:spPr>
            <a:xfrm flipH="1">
              <a:off x="6196995" y="5542272"/>
              <a:ext cx="146981" cy="316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CuadroTexto 76"/>
            <p:cNvSpPr txBox="1"/>
            <p:nvPr/>
          </p:nvSpPr>
          <p:spPr>
            <a:xfrm>
              <a:off x="5057021" y="5139065"/>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86" name="CuadroTexto 85"/>
            <p:cNvSpPr txBox="1"/>
            <p:nvPr/>
          </p:nvSpPr>
          <p:spPr>
            <a:xfrm>
              <a:off x="5415166" y="59951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104" name="CuadroTexto 103"/>
            <p:cNvSpPr txBox="1"/>
            <p:nvPr/>
          </p:nvSpPr>
          <p:spPr>
            <a:xfrm>
              <a:off x="5768442" y="490072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105" name="CuadroTexto 104"/>
            <p:cNvSpPr txBox="1"/>
            <p:nvPr/>
          </p:nvSpPr>
          <p:spPr>
            <a:xfrm>
              <a:off x="5241824" y="413743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106" name="CuadroTexto 105"/>
            <p:cNvSpPr txBox="1"/>
            <p:nvPr/>
          </p:nvSpPr>
          <p:spPr>
            <a:xfrm>
              <a:off x="4927155" y="493583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2</a:t>
              </a:r>
              <a:endParaRPr lang="en-US" b="1" dirty="0" err="1">
                <a:solidFill>
                  <a:schemeClr val="accent6">
                    <a:lumMod val="40000"/>
                    <a:lumOff val="60000"/>
                  </a:schemeClr>
                </a:solidFill>
              </a:endParaRPr>
            </a:p>
          </p:txBody>
        </p:sp>
        <p:sp>
          <p:nvSpPr>
            <p:cNvPr id="107" name="CuadroTexto 106"/>
            <p:cNvSpPr txBox="1"/>
            <p:nvPr/>
          </p:nvSpPr>
          <p:spPr>
            <a:xfrm>
              <a:off x="6662401" y="570038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108" name="CuadroTexto 107"/>
            <p:cNvSpPr txBox="1"/>
            <p:nvPr/>
          </p:nvSpPr>
          <p:spPr>
            <a:xfrm>
              <a:off x="5541350" y="568737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sp>
        <p:nvSpPr>
          <p:cNvPr id="113" name="Flecha curvada hacia abajo 112"/>
          <p:cNvSpPr/>
          <p:nvPr/>
        </p:nvSpPr>
        <p:spPr>
          <a:xfrm>
            <a:off x="2783750" y="2105535"/>
            <a:ext cx="580903"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4" name="Flecha curvada hacia abajo 113"/>
          <p:cNvSpPr/>
          <p:nvPr/>
        </p:nvSpPr>
        <p:spPr>
          <a:xfrm flipH="1">
            <a:off x="7597174" y="1900912"/>
            <a:ext cx="559477"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5" name="Flecha curvada hacia abajo 114"/>
          <p:cNvSpPr/>
          <p:nvPr/>
        </p:nvSpPr>
        <p:spPr>
          <a:xfrm>
            <a:off x="7712767" y="5349451"/>
            <a:ext cx="580903"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6" name="Flecha curvada hacia abajo 115"/>
          <p:cNvSpPr/>
          <p:nvPr/>
        </p:nvSpPr>
        <p:spPr>
          <a:xfrm>
            <a:off x="2731510" y="6009440"/>
            <a:ext cx="580903"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7" name="Flecha curvada hacia abajo 116"/>
          <p:cNvSpPr/>
          <p:nvPr/>
        </p:nvSpPr>
        <p:spPr>
          <a:xfrm flipH="1">
            <a:off x="7712579" y="6077790"/>
            <a:ext cx="559477"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8" name="Flecha curvada hacia abajo 117"/>
          <p:cNvSpPr/>
          <p:nvPr/>
        </p:nvSpPr>
        <p:spPr>
          <a:xfrm flipH="1">
            <a:off x="2719749" y="5338023"/>
            <a:ext cx="559477"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20" name="CuadroTexto 119"/>
          <p:cNvSpPr txBox="1"/>
          <p:nvPr/>
        </p:nvSpPr>
        <p:spPr>
          <a:xfrm>
            <a:off x="1090705" y="596742"/>
            <a:ext cx="1417509" cy="276999"/>
          </a:xfrm>
          <a:prstGeom prst="rect">
            <a:avLst/>
          </a:prstGeom>
          <a:noFill/>
          <a:ln>
            <a:solidFill>
              <a:schemeClr val="bg2"/>
            </a:solidFill>
          </a:ln>
        </p:spPr>
        <p:txBody>
          <a:bodyPr wrap="square" lIns="0" tIns="0" rIns="0" bIns="0" rtlCol="0">
            <a:spAutoFit/>
          </a:bodyPr>
          <a:lstStyle/>
          <a:p>
            <a:r>
              <a:rPr lang="es-AR" dirty="0" err="1"/>
              <a:t>Left</a:t>
            </a:r>
            <a:r>
              <a:rPr lang="es-AR" dirty="0"/>
              <a:t> </a:t>
            </a:r>
            <a:r>
              <a:rPr lang="es-AR" dirty="0" err="1"/>
              <a:t>Left</a:t>
            </a:r>
            <a:endParaRPr lang="en-US" b="1" dirty="0" err="1"/>
          </a:p>
        </p:txBody>
      </p:sp>
      <p:sp>
        <p:nvSpPr>
          <p:cNvPr id="121" name="CuadroTexto 120"/>
          <p:cNvSpPr txBox="1"/>
          <p:nvPr/>
        </p:nvSpPr>
        <p:spPr>
          <a:xfrm>
            <a:off x="5755229" y="3822899"/>
            <a:ext cx="1417509" cy="276999"/>
          </a:xfrm>
          <a:prstGeom prst="rect">
            <a:avLst/>
          </a:prstGeom>
          <a:noFill/>
          <a:ln>
            <a:solidFill>
              <a:schemeClr val="bg2"/>
            </a:solidFill>
          </a:ln>
        </p:spPr>
        <p:txBody>
          <a:bodyPr wrap="square" lIns="0" tIns="0" rIns="0" bIns="0" rtlCol="0">
            <a:spAutoFit/>
          </a:bodyPr>
          <a:lstStyle/>
          <a:p>
            <a:r>
              <a:rPr lang="es-AR" dirty="0" err="1"/>
              <a:t>Right</a:t>
            </a:r>
            <a:r>
              <a:rPr lang="es-AR" dirty="0"/>
              <a:t> </a:t>
            </a:r>
            <a:r>
              <a:rPr lang="es-AR" dirty="0" err="1"/>
              <a:t>Left</a:t>
            </a:r>
            <a:endParaRPr lang="en-US" b="1" dirty="0" err="1"/>
          </a:p>
        </p:txBody>
      </p:sp>
      <p:sp>
        <p:nvSpPr>
          <p:cNvPr id="122" name="CuadroTexto 121"/>
          <p:cNvSpPr txBox="1"/>
          <p:nvPr/>
        </p:nvSpPr>
        <p:spPr>
          <a:xfrm>
            <a:off x="1306629" y="3815253"/>
            <a:ext cx="1417509" cy="276999"/>
          </a:xfrm>
          <a:prstGeom prst="rect">
            <a:avLst/>
          </a:prstGeom>
          <a:noFill/>
          <a:ln>
            <a:solidFill>
              <a:schemeClr val="bg2"/>
            </a:solidFill>
          </a:ln>
        </p:spPr>
        <p:txBody>
          <a:bodyPr wrap="square" lIns="0" tIns="0" rIns="0" bIns="0" rtlCol="0">
            <a:spAutoFit/>
          </a:bodyPr>
          <a:lstStyle/>
          <a:p>
            <a:r>
              <a:rPr lang="es-AR" dirty="0" err="1"/>
              <a:t>Left</a:t>
            </a:r>
            <a:r>
              <a:rPr lang="es-AR" dirty="0"/>
              <a:t> - </a:t>
            </a:r>
            <a:r>
              <a:rPr lang="es-AR" dirty="0" err="1"/>
              <a:t>Right</a:t>
            </a:r>
            <a:endParaRPr lang="en-US" b="1" dirty="0" err="1"/>
          </a:p>
        </p:txBody>
      </p:sp>
      <p:sp>
        <p:nvSpPr>
          <p:cNvPr id="123" name="CuadroTexto 122"/>
          <p:cNvSpPr txBox="1"/>
          <p:nvPr/>
        </p:nvSpPr>
        <p:spPr>
          <a:xfrm>
            <a:off x="5992456" y="684262"/>
            <a:ext cx="1417509" cy="276999"/>
          </a:xfrm>
          <a:prstGeom prst="rect">
            <a:avLst/>
          </a:prstGeom>
          <a:noFill/>
          <a:ln>
            <a:solidFill>
              <a:schemeClr val="bg2"/>
            </a:solidFill>
          </a:ln>
        </p:spPr>
        <p:txBody>
          <a:bodyPr wrap="square" lIns="0" tIns="0" rIns="0" bIns="0" rtlCol="0">
            <a:spAutoFit/>
          </a:bodyPr>
          <a:lstStyle/>
          <a:p>
            <a:r>
              <a:rPr lang="es-AR" dirty="0" err="1"/>
              <a:t>Right</a:t>
            </a:r>
            <a:r>
              <a:rPr lang="es-AR" dirty="0"/>
              <a:t> </a:t>
            </a:r>
            <a:r>
              <a:rPr lang="es-AR" dirty="0" err="1"/>
              <a:t>Right</a:t>
            </a:r>
            <a:endParaRPr lang="en-US" b="1" dirty="0" err="1"/>
          </a:p>
        </p:txBody>
      </p:sp>
    </p:spTree>
    <p:extLst>
      <p:ext uri="{BB962C8B-B14F-4D97-AF65-F5344CB8AC3E}">
        <p14:creationId xmlns:p14="http://schemas.microsoft.com/office/powerpoint/2010/main" val="345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pPr marL="0" indent="0">
              <a:buNone/>
            </a:pPr>
            <a:r>
              <a:rPr lang="en-US" b="1" dirty="0" err="1"/>
              <a:t>Seguimiento</a:t>
            </a:r>
            <a:r>
              <a:rPr lang="en-US" b="1" dirty="0"/>
              <a:t> del </a:t>
            </a:r>
            <a:r>
              <a:rPr lang="en-US" b="1" dirty="0" err="1"/>
              <a:t>método</a:t>
            </a:r>
            <a:r>
              <a:rPr lang="en-US" b="1" dirty="0"/>
              <a:t> </a:t>
            </a:r>
            <a:r>
              <a:rPr lang="en-US" b="1" dirty="0" err="1"/>
              <a:t>recursivo</a:t>
            </a:r>
            <a:r>
              <a:rPr lang="en-US" b="1" dirty="0"/>
              <a:t> </a:t>
            </a:r>
            <a:r>
              <a:rPr lang="en-US" b="1" dirty="0" err="1"/>
              <a:t>buildExpression</a:t>
            </a:r>
            <a:r>
              <a:rPr lang="en-US" b="1" dirty="0"/>
              <a:t>()</a:t>
            </a:r>
          </a:p>
          <a:p>
            <a:pPr marL="0" indent="0">
              <a:buNone/>
            </a:pPr>
            <a:r>
              <a:rPr lang="en-US" b="1" dirty="0"/>
              <a:t>para “</a:t>
            </a:r>
            <a:r>
              <a:rPr lang="es-AR" dirty="0"/>
              <a:t>( ( 3 *  (    5  -  10.2 )  ) -  2  )”</a:t>
            </a:r>
            <a:endParaRPr lang="en-US" b="1" dirty="0"/>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31</a:t>
            </a:fld>
            <a:endParaRPr lang="en-US"/>
          </a:p>
        </p:txBody>
      </p:sp>
      <p:sp>
        <p:nvSpPr>
          <p:cNvPr id="16" name="Rounded Rectangle 15"/>
          <p:cNvSpPr/>
          <p:nvPr/>
        </p:nvSpPr>
        <p:spPr>
          <a:xfrm>
            <a:off x="3278777" y="3361509"/>
            <a:ext cx="2586446" cy="76853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p:txBody>
      </p:sp>
    </p:spTree>
    <p:extLst>
      <p:ext uri="{BB962C8B-B14F-4D97-AF65-F5344CB8AC3E}">
        <p14:creationId xmlns:p14="http://schemas.microsoft.com/office/powerpoint/2010/main" val="22940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18"/>
          <p:cNvCxnSpPr/>
          <p:nvPr/>
        </p:nvCxnSpPr>
        <p:spPr>
          <a:xfrm>
            <a:off x="1478674" y="4482273"/>
            <a:ext cx="11838" cy="9610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Idea de cómo implementar la rotación. </a:t>
            </a:r>
          </a:p>
          <a:p>
            <a:pPr marL="0" indent="0">
              <a:buNone/>
            </a:pPr>
            <a:r>
              <a:rPr lang="es-AR" dirty="0" err="1"/>
              <a:t>Ej</a:t>
            </a:r>
            <a:r>
              <a:rPr lang="es-AR" dirty="0"/>
              <a:t>  a izquierda con </a:t>
            </a:r>
          </a:p>
          <a:p>
            <a:pPr marL="0" indent="0">
              <a:buNone/>
            </a:pPr>
            <a:r>
              <a:rPr lang="es-AR" dirty="0"/>
              <a:t>Pivote en 12</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310</a:t>
            </a:fld>
            <a:endParaRPr lang="en-US"/>
          </a:p>
        </p:txBody>
      </p:sp>
      <p:pic>
        <p:nvPicPr>
          <p:cNvPr id="11" name="Imagen 10"/>
          <p:cNvPicPr>
            <a:picLocks noChangeAspect="1"/>
          </p:cNvPicPr>
          <p:nvPr/>
        </p:nvPicPr>
        <p:blipFill>
          <a:blip r:embed="rId2"/>
          <a:stretch>
            <a:fillRect/>
          </a:stretch>
        </p:blipFill>
        <p:spPr>
          <a:xfrm>
            <a:off x="3633706" y="2778191"/>
            <a:ext cx="5191125" cy="2374857"/>
          </a:xfrm>
          <a:prstGeom prst="rect">
            <a:avLst/>
          </a:prstGeom>
        </p:spPr>
      </p:pic>
      <p:grpSp>
        <p:nvGrpSpPr>
          <p:cNvPr id="58" name="Grupo 57"/>
          <p:cNvGrpSpPr/>
          <p:nvPr/>
        </p:nvGrpSpPr>
        <p:grpSpPr>
          <a:xfrm>
            <a:off x="1692279" y="3686500"/>
            <a:ext cx="1152247" cy="311983"/>
            <a:chOff x="1698168" y="3684988"/>
            <a:chExt cx="1152247" cy="311983"/>
          </a:xfrm>
        </p:grpSpPr>
        <p:sp>
          <p:nvSpPr>
            <p:cNvPr id="14" name="CuadroTexto 13"/>
            <p:cNvSpPr txBox="1"/>
            <p:nvPr/>
          </p:nvSpPr>
          <p:spPr>
            <a:xfrm>
              <a:off x="2033797" y="3684988"/>
              <a:ext cx="816618" cy="246221"/>
            </a:xfrm>
            <a:prstGeom prst="rect">
              <a:avLst/>
            </a:prstGeom>
            <a:noFill/>
            <a:ln>
              <a:solidFill>
                <a:schemeClr val="bg2"/>
              </a:solidFill>
            </a:ln>
          </p:spPr>
          <p:txBody>
            <a:bodyPr wrap="square" lIns="0" tIns="0" rIns="0" bIns="0" rtlCol="0">
              <a:spAutoFit/>
            </a:bodyPr>
            <a:lstStyle/>
            <a:p>
              <a:r>
                <a:rPr lang="es-AR" sz="1600" i="1" dirty="0">
                  <a:solidFill>
                    <a:srgbClr val="0070C0"/>
                  </a:solidFill>
                </a:rPr>
                <a:t>Pivote</a:t>
              </a:r>
              <a:endParaRPr lang="en-US" b="1" i="1" dirty="0" err="1">
                <a:solidFill>
                  <a:srgbClr val="0070C0"/>
                </a:solidFill>
              </a:endParaRPr>
            </a:p>
          </p:txBody>
        </p:sp>
        <p:cxnSp>
          <p:nvCxnSpPr>
            <p:cNvPr id="15" name="Conector recto de flecha 14"/>
            <p:cNvCxnSpPr/>
            <p:nvPr/>
          </p:nvCxnSpPr>
          <p:spPr>
            <a:xfrm flipH="1">
              <a:off x="1698168" y="3808099"/>
              <a:ext cx="301765" cy="188872"/>
            </a:xfrm>
            <a:prstGeom prst="straightConnector1">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1" name="Oval 7"/>
          <p:cNvSpPr/>
          <p:nvPr/>
        </p:nvSpPr>
        <p:spPr>
          <a:xfrm>
            <a:off x="1739688" y="469894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15</a:t>
            </a:r>
          </a:p>
        </p:txBody>
      </p:sp>
      <p:cxnSp>
        <p:nvCxnSpPr>
          <p:cNvPr id="22" name="Straight Arrow Connector 20"/>
          <p:cNvCxnSpPr/>
          <p:nvPr/>
        </p:nvCxnSpPr>
        <p:spPr>
          <a:xfrm>
            <a:off x="1625342" y="4482273"/>
            <a:ext cx="231418" cy="2565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Oval 9"/>
          <p:cNvSpPr/>
          <p:nvPr/>
        </p:nvSpPr>
        <p:spPr>
          <a:xfrm>
            <a:off x="1221685" y="5474760"/>
            <a:ext cx="531844" cy="468023"/>
          </a:xfrm>
          <a:prstGeom prst="ellipse">
            <a:avLst/>
          </a:prstGeom>
          <a:solidFill>
            <a:schemeClr val="accent1">
              <a:lumMod val="60000"/>
              <a:lumOff val="40000"/>
            </a:schemeClr>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14</a:t>
            </a:r>
          </a:p>
        </p:txBody>
      </p:sp>
      <p:cxnSp>
        <p:nvCxnSpPr>
          <p:cNvPr id="25" name="Straight Arrow Connector 18"/>
          <p:cNvCxnSpPr/>
          <p:nvPr/>
        </p:nvCxnSpPr>
        <p:spPr>
          <a:xfrm flipH="1">
            <a:off x="1712104" y="5202017"/>
            <a:ext cx="146981" cy="316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785707" y="3989510"/>
            <a:ext cx="970727" cy="1207171"/>
            <a:chOff x="785707" y="3989510"/>
            <a:chExt cx="970727" cy="1207171"/>
          </a:xfrm>
        </p:grpSpPr>
        <p:cxnSp>
          <p:nvCxnSpPr>
            <p:cNvPr id="17" name="Straight Arrow Connector 14"/>
            <p:cNvCxnSpPr/>
            <p:nvPr/>
          </p:nvCxnSpPr>
          <p:spPr>
            <a:xfrm flipH="1">
              <a:off x="1145248" y="4441373"/>
              <a:ext cx="204031" cy="2558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Oval 35"/>
            <p:cNvSpPr/>
            <p:nvPr/>
          </p:nvSpPr>
          <p:spPr>
            <a:xfrm>
              <a:off x="1224590" y="3989510"/>
              <a:ext cx="531844" cy="468023"/>
            </a:xfrm>
            <a:prstGeom prst="ellipse">
              <a:avLst/>
            </a:prstGeom>
            <a:ln w="28575">
              <a:solidFill>
                <a:srgbClr val="00B0F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12</a:t>
              </a:r>
            </a:p>
          </p:txBody>
        </p:sp>
        <p:sp>
          <p:nvSpPr>
            <p:cNvPr id="28" name="Oval 4"/>
            <p:cNvSpPr/>
            <p:nvPr/>
          </p:nvSpPr>
          <p:spPr>
            <a:xfrm>
              <a:off x="785707" y="4728658"/>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10</a:t>
              </a:r>
            </a:p>
          </p:txBody>
        </p:sp>
      </p:grpSp>
      <p:grpSp>
        <p:nvGrpSpPr>
          <p:cNvPr id="59" name="Grupo 58"/>
          <p:cNvGrpSpPr/>
          <p:nvPr/>
        </p:nvGrpSpPr>
        <p:grpSpPr>
          <a:xfrm>
            <a:off x="2117521" y="4274835"/>
            <a:ext cx="1009435" cy="445390"/>
            <a:chOff x="2118184" y="4275140"/>
            <a:chExt cx="1009435" cy="445390"/>
          </a:xfrm>
        </p:grpSpPr>
        <p:cxnSp>
          <p:nvCxnSpPr>
            <p:cNvPr id="31" name="Conector recto de flecha 30"/>
            <p:cNvCxnSpPr/>
            <p:nvPr/>
          </p:nvCxnSpPr>
          <p:spPr>
            <a:xfrm flipH="1">
              <a:off x="2118184" y="4531658"/>
              <a:ext cx="301765" cy="18887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CuadroTexto 31"/>
            <p:cNvSpPr txBox="1"/>
            <p:nvPr/>
          </p:nvSpPr>
          <p:spPr>
            <a:xfrm>
              <a:off x="2222672" y="4275140"/>
              <a:ext cx="904947" cy="246221"/>
            </a:xfrm>
            <a:prstGeom prst="rect">
              <a:avLst/>
            </a:prstGeom>
            <a:noFill/>
            <a:ln>
              <a:solidFill>
                <a:schemeClr val="bg2"/>
              </a:solidFill>
            </a:ln>
          </p:spPr>
          <p:txBody>
            <a:bodyPr wrap="square" lIns="0" tIns="0" rIns="0" bIns="0" rtlCol="0">
              <a:spAutoFit/>
            </a:bodyPr>
            <a:lstStyle/>
            <a:p>
              <a:r>
                <a:rPr lang="es-AR" sz="1600" i="1" dirty="0">
                  <a:solidFill>
                    <a:srgbClr val="FF0000"/>
                  </a:solidFill>
                </a:rPr>
                <a:t>New </a:t>
              </a:r>
              <a:r>
                <a:rPr lang="es-AR" sz="1600" i="1" dirty="0" err="1">
                  <a:solidFill>
                    <a:srgbClr val="FF0000"/>
                  </a:solidFill>
                </a:rPr>
                <a:t>Root</a:t>
              </a:r>
              <a:endParaRPr lang="en-US" b="1" i="1" dirty="0" err="1">
                <a:solidFill>
                  <a:srgbClr val="FF0000"/>
                </a:solidFill>
              </a:endParaRPr>
            </a:p>
          </p:txBody>
        </p:sp>
      </p:grpSp>
      <p:cxnSp>
        <p:nvCxnSpPr>
          <p:cNvPr id="54" name="Straight Arrow Connector 20"/>
          <p:cNvCxnSpPr/>
          <p:nvPr/>
        </p:nvCxnSpPr>
        <p:spPr>
          <a:xfrm flipH="1">
            <a:off x="1130835" y="4422428"/>
            <a:ext cx="198669" cy="2620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0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11111E-6 4.07407E-6 L -0.04531 0.10671 " pathEditMode="relative" rAng="0" ptsTypes="AA">
                                      <p:cBhvr>
                                        <p:cTn id="32" dur="2000" fill="hold"/>
                                        <p:tgtEl>
                                          <p:spTgt spid="41"/>
                                        </p:tgtEl>
                                        <p:attrNameLst>
                                          <p:attrName>ppt_x</p:attrName>
                                          <p:attrName>ppt_y</p:attrName>
                                        </p:attrNameLst>
                                      </p:cBhvr>
                                      <p:rCtr x="-2274" y="5324"/>
                                    </p:animMotion>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nodeType="clickEffect">
                                  <p:stCondLst>
                                    <p:cond delay="0"/>
                                  </p:stCondLst>
                                  <p:childTnLst>
                                    <p:animRot by="-2700000">
                                      <p:cBhvr>
                                        <p:cTn id="36" dur="500" fill="hold"/>
                                        <p:tgtEl>
                                          <p:spTgt spid="33"/>
                                        </p:tgtEl>
                                        <p:attrNameLst>
                                          <p:attrName>r</p:attrName>
                                        </p:attrNameLst>
                                      </p:cBhvr>
                                    </p:animRot>
                                  </p:childTnLst>
                                </p:cTn>
                              </p:par>
                              <p:par>
                                <p:cTn id="37" presetID="42" presetClass="path" presetSubtype="0" accel="50000" decel="50000" fill="hold" nodeType="withEffect">
                                  <p:stCondLst>
                                    <p:cond delay="0"/>
                                  </p:stCondLst>
                                  <p:childTnLst>
                                    <p:animMotion origin="layout" path="M 3.61111E-6 -1.11111E-6 L -0.01528 0.03982 " pathEditMode="relative" rAng="0" ptsTypes="AA">
                                      <p:cBhvr>
                                        <p:cTn id="38" dur="500" fill="hold"/>
                                        <p:tgtEl>
                                          <p:spTgt spid="33"/>
                                        </p:tgtEl>
                                        <p:attrNameLst>
                                          <p:attrName>ppt_x</p:attrName>
                                          <p:attrName>ppt_y</p:attrName>
                                        </p:attrNameLst>
                                      </p:cBhvr>
                                      <p:rCtr x="-764" y="1991"/>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8.33333E-7 -2.96296E-6 L -0.05764 -0.10486 " pathEditMode="relative" rAng="0" ptsTypes="AA">
                                      <p:cBhvr>
                                        <p:cTn id="42" dur="2000" fill="hold"/>
                                        <p:tgtEl>
                                          <p:spTgt spid="21"/>
                                        </p:tgtEl>
                                        <p:attrNameLst>
                                          <p:attrName>ppt_x</p:attrName>
                                          <p:attrName>ppt_y</p:attrName>
                                        </p:attrNameLst>
                                      </p:cBhvr>
                                      <p:rCtr x="-2882" y="-5255"/>
                                    </p:animMotion>
                                  </p:childTnLst>
                                </p:cTn>
                              </p:par>
                              <p:par>
                                <p:cTn id="43" presetID="42" presetClass="path" presetSubtype="0" accel="50000" decel="50000" fill="hold" nodeType="withEffect">
                                  <p:stCondLst>
                                    <p:cond delay="0"/>
                                  </p:stCondLst>
                                  <p:childTnLst>
                                    <p:animMotion origin="layout" path="M 4.44444E-6 2.96296E-6 L -0.03837 -0.09769 " pathEditMode="relative" rAng="0" ptsTypes="AA">
                                      <p:cBhvr>
                                        <p:cTn id="44" dur="2000" fill="hold"/>
                                        <p:tgtEl>
                                          <p:spTgt spid="59"/>
                                        </p:tgtEl>
                                        <p:attrNameLst>
                                          <p:attrName>ppt_x</p:attrName>
                                          <p:attrName>ppt_y</p:attrName>
                                        </p:attrNameLst>
                                      </p:cBhvr>
                                      <p:rCtr x="-1927" y="-4884"/>
                                    </p:animMotion>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arn(inVertical)">
                                      <p:cBhvr>
                                        <p:cTn id="4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311</a:t>
            </a:fld>
            <a:endParaRPr lang="en-US" dirty="0"/>
          </a:p>
        </p:txBody>
      </p:sp>
    </p:spTree>
    <p:extLst>
      <p:ext uri="{BB962C8B-B14F-4D97-AF65-F5344CB8AC3E}">
        <p14:creationId xmlns:p14="http://schemas.microsoft.com/office/powerpoint/2010/main" val="5228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buNone/>
            </a:pPr>
            <a:r>
              <a:rPr lang="en-US" dirty="0"/>
              <a:t>Toda la </a:t>
            </a:r>
            <a:r>
              <a:rPr lang="en-US" dirty="0" err="1"/>
              <a:t>eficiencia</a:t>
            </a:r>
            <a:r>
              <a:rPr lang="en-US" dirty="0"/>
              <a:t> de un </a:t>
            </a:r>
            <a:r>
              <a:rPr lang="en-US" dirty="0" err="1"/>
              <a:t>árbol</a:t>
            </a:r>
            <a:r>
              <a:rPr lang="en-US" dirty="0"/>
              <a:t> BST </a:t>
            </a:r>
            <a:r>
              <a:rPr lang="en-US" dirty="0" err="1"/>
              <a:t>está</a:t>
            </a:r>
            <a:r>
              <a:rPr lang="en-US" dirty="0"/>
              <a:t> </a:t>
            </a:r>
            <a:r>
              <a:rPr lang="en-US" dirty="0" err="1"/>
              <a:t>en</a:t>
            </a:r>
            <a:r>
              <a:rPr lang="en-US" dirty="0"/>
              <a:t> </a:t>
            </a:r>
            <a:r>
              <a:rPr lang="en-US" dirty="0" err="1"/>
              <a:t>su</a:t>
            </a:r>
            <a:r>
              <a:rPr lang="en-US" dirty="0"/>
              <a:t> </a:t>
            </a:r>
            <a:r>
              <a:rPr lang="en-US" dirty="0" err="1"/>
              <a:t>altura</a:t>
            </a:r>
            <a:r>
              <a:rPr lang="en-US" dirty="0"/>
              <a:t>…</a:t>
            </a:r>
          </a:p>
          <a:p>
            <a:pPr marL="0" indent="0">
              <a:buNone/>
            </a:pPr>
            <a:r>
              <a:rPr lang="en-US" dirty="0"/>
              <a:t>¿</a:t>
            </a:r>
            <a:r>
              <a:rPr lang="en-US" dirty="0" err="1"/>
              <a:t>Cuál</a:t>
            </a:r>
            <a:r>
              <a:rPr lang="en-US" dirty="0"/>
              <a:t> </a:t>
            </a:r>
            <a:r>
              <a:rPr lang="en-US" dirty="0" err="1"/>
              <a:t>es</a:t>
            </a:r>
            <a:r>
              <a:rPr lang="en-US" dirty="0"/>
              <a:t> la </a:t>
            </a:r>
            <a:r>
              <a:rPr lang="en-US" dirty="0" err="1"/>
              <a:t>altura</a:t>
            </a:r>
            <a:r>
              <a:rPr lang="en-US" dirty="0"/>
              <a:t> de un AVL? ¿</a:t>
            </a:r>
            <a:r>
              <a:rPr lang="en-US" dirty="0" err="1"/>
              <a:t>Cuál</a:t>
            </a:r>
            <a:r>
              <a:rPr lang="en-US" dirty="0"/>
              <a:t> </a:t>
            </a:r>
            <a:r>
              <a:rPr lang="en-US" dirty="0" err="1"/>
              <a:t>es</a:t>
            </a:r>
            <a:r>
              <a:rPr lang="en-US" dirty="0"/>
              <a:t> </a:t>
            </a:r>
            <a:r>
              <a:rPr lang="en-US" dirty="0" err="1"/>
              <a:t>su</a:t>
            </a:r>
            <a:r>
              <a:rPr lang="en-US" dirty="0"/>
              <a:t> </a:t>
            </a:r>
            <a:r>
              <a:rPr lang="en-US" dirty="0" err="1"/>
              <a:t>peor</a:t>
            </a:r>
            <a:r>
              <a:rPr lang="en-US" dirty="0"/>
              <a:t> </a:t>
            </a:r>
            <a:r>
              <a:rPr lang="en-US" dirty="0" err="1"/>
              <a:t>caso</a:t>
            </a:r>
            <a:r>
              <a:rPr lang="en-US" dirty="0"/>
              <a:t>?</a:t>
            </a:r>
          </a:p>
          <a:p>
            <a:pPr marL="0" indent="0">
              <a:buNone/>
            </a:pPr>
            <a:endParaRPr lang="en-US" dirty="0"/>
          </a:p>
          <a:p>
            <a:pPr marL="0" indent="0">
              <a:buNone/>
            </a:pPr>
            <a:endParaRPr lang="en-US" dirty="0"/>
          </a:p>
          <a:p>
            <a:pPr marL="0" indent="0">
              <a:buNone/>
            </a:pPr>
            <a:r>
              <a:rPr lang="en-US" dirty="0" err="1"/>
              <a:t>Rta</a:t>
            </a:r>
            <a:r>
              <a:rPr lang="en-US" dirty="0"/>
              <a:t>: el </a:t>
            </a:r>
            <a:r>
              <a:rPr lang="en-US" dirty="0" err="1"/>
              <a:t>árbol</a:t>
            </a:r>
            <a:r>
              <a:rPr lang="en-US" dirty="0"/>
              <a:t> de Fibonacci. </a:t>
            </a:r>
            <a:r>
              <a:rPr lang="en-US" dirty="0" err="1"/>
              <a:t>Es</a:t>
            </a:r>
            <a:r>
              <a:rPr lang="en-US" dirty="0"/>
              <a:t> el AVL que </a:t>
            </a:r>
            <a:r>
              <a:rPr lang="en-US" dirty="0" err="1"/>
              <a:t>presenta</a:t>
            </a:r>
            <a:r>
              <a:rPr lang="en-US" dirty="0"/>
              <a:t> el </a:t>
            </a:r>
            <a:r>
              <a:rPr lang="en-US" dirty="0" err="1"/>
              <a:t>peor</a:t>
            </a:r>
            <a:r>
              <a:rPr lang="en-US" dirty="0"/>
              <a:t> </a:t>
            </a:r>
            <a:r>
              <a:rPr lang="en-US" dirty="0" err="1"/>
              <a:t>desbalanceo</a:t>
            </a:r>
            <a:r>
              <a:rPr lang="en-US" dirty="0"/>
              <a:t> </a:t>
            </a:r>
            <a:r>
              <a:rPr lang="en-US" dirty="0" err="1"/>
              <a:t>posible</a:t>
            </a:r>
            <a:r>
              <a:rPr lang="en-US" dirty="0"/>
              <a:t>.</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312</a:t>
            </a:fld>
            <a:endParaRPr lang="en-US"/>
          </a:p>
        </p:txBody>
      </p:sp>
    </p:spTree>
    <p:extLst>
      <p:ext uri="{BB962C8B-B14F-4D97-AF65-F5344CB8AC3E}">
        <p14:creationId xmlns:p14="http://schemas.microsoft.com/office/powerpoint/2010/main" val="79428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Árbol de Fibonacci</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313</a:t>
            </a:fld>
            <a:endParaRPr lang="en-US"/>
          </a:p>
        </p:txBody>
      </p:sp>
      <p:sp>
        <p:nvSpPr>
          <p:cNvPr id="5" name="Rectangle 4"/>
          <p:cNvSpPr/>
          <p:nvPr/>
        </p:nvSpPr>
        <p:spPr>
          <a:xfrm>
            <a:off x="613953" y="1903728"/>
            <a:ext cx="7537269" cy="2031325"/>
          </a:xfrm>
          <a:prstGeom prst="rect">
            <a:avLst/>
          </a:prstGeom>
        </p:spPr>
        <p:txBody>
          <a:bodyPr wrap="square">
            <a:spAutoFit/>
          </a:bodyPr>
          <a:lstStyle/>
          <a:p>
            <a:pPr marR="31750" algn="just">
              <a:spcAft>
                <a:spcPts val="0"/>
              </a:spcAft>
            </a:pPr>
            <a:r>
              <a:rPr lang="es-AR" dirty="0">
                <a:latin typeface="Comic Sans MS" panose="030F0702030302020204" pitchFamily="66" charset="0"/>
                <a:ea typeface="Times New Roman" panose="02020603050405020304" pitchFamily="18" charset="0"/>
                <a:cs typeface="Comic Sans MS" panose="030F0702030302020204" pitchFamily="66" charset="0"/>
              </a:rPr>
              <a:t>El Árbol de Fibonacci se define así:      </a:t>
            </a:r>
            <a:endParaRPr lang="es-AR" sz="1100" dirty="0">
              <a:latin typeface="Times New Roman" panose="02020603050405020304" pitchFamily="18" charset="0"/>
              <a:ea typeface="Times New Roman" panose="02020603050405020304" pitchFamily="18" charset="0"/>
            </a:endParaRPr>
          </a:p>
          <a:p>
            <a:pPr marR="31750" algn="just">
              <a:spcAft>
                <a:spcPts val="0"/>
              </a:spcAft>
            </a:pPr>
            <a:r>
              <a:rPr lang="es-AR" dirty="0">
                <a:latin typeface="Comic Sans MS" panose="030F0702030302020204" pitchFamily="66" charset="0"/>
                <a:ea typeface="Times New Roman" panose="02020603050405020304" pitchFamily="18" charset="0"/>
                <a:cs typeface="Comic Sans MS" panose="030F0702030302020204" pitchFamily="66" charset="0"/>
              </a:rPr>
              <a:t> </a:t>
            </a:r>
            <a:endParaRPr lang="es-AR" sz="1100" dirty="0">
              <a:latin typeface="Times New Roman" panose="02020603050405020304" pitchFamily="18" charset="0"/>
              <a:ea typeface="Times New Roman" panose="02020603050405020304" pitchFamily="18" charset="0"/>
            </a:endParaRPr>
          </a:p>
          <a:p>
            <a:pPr marL="342900" marR="31750" lvl="0" indent="-342900" algn="just">
              <a:spcAft>
                <a:spcPts val="0"/>
              </a:spcAft>
              <a:buFont typeface="+mj-lt"/>
              <a:buAutoNum type="arabicPeriod"/>
            </a:pPr>
            <a:r>
              <a:rPr lang="es-AR" dirty="0">
                <a:latin typeface="Comic Sans MS" panose="030F0702030302020204" pitchFamily="66" charset="0"/>
                <a:ea typeface="Times New Roman" panose="02020603050405020304" pitchFamily="18" charset="0"/>
                <a:cs typeface="Comic Sans MS" panose="030F0702030302020204" pitchFamily="66" charset="0"/>
              </a:rPr>
              <a:t>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0</a:t>
            </a:r>
            <a:r>
              <a:rPr lang="es-AR" dirty="0">
                <a:latin typeface="Comic Sans MS" panose="030F0702030302020204" pitchFamily="66" charset="0"/>
                <a:ea typeface="Times New Roman" panose="02020603050405020304" pitchFamily="18" charset="0"/>
                <a:cs typeface="Comic Sans MS" panose="030F0702030302020204" pitchFamily="66" charset="0"/>
              </a:rPr>
              <a:t>  es el </a:t>
            </a:r>
            <a:r>
              <a:rPr lang="es-AR" b="1" dirty="0">
                <a:latin typeface="Comic Sans MS" panose="030F0702030302020204" pitchFamily="66" charset="0"/>
                <a:ea typeface="Times New Roman" panose="02020603050405020304" pitchFamily="18" charset="0"/>
                <a:cs typeface="Comic Sans MS" panose="030F0702030302020204" pitchFamily="66" charset="0"/>
              </a:rPr>
              <a:t>ÁRBOL NULO</a:t>
            </a:r>
            <a:endParaRPr lang="es-AR" sz="1100" dirty="0">
              <a:latin typeface="Times New Roman" panose="02020603050405020304" pitchFamily="18" charset="0"/>
              <a:ea typeface="Times New Roman" panose="02020603050405020304" pitchFamily="18" charset="0"/>
            </a:endParaRPr>
          </a:p>
          <a:p>
            <a:pPr marL="342900" marR="31750" lvl="0" indent="-342900" algn="just">
              <a:spcAft>
                <a:spcPts val="0"/>
              </a:spcAft>
              <a:buFont typeface="+mj-lt"/>
              <a:buAutoNum type="arabicPeriod"/>
            </a:pPr>
            <a:r>
              <a:rPr lang="es-AR" dirty="0">
                <a:latin typeface="Comic Sans MS" panose="030F0702030302020204" pitchFamily="66" charset="0"/>
                <a:ea typeface="Times New Roman" panose="02020603050405020304" pitchFamily="18" charset="0"/>
                <a:cs typeface="Comic Sans MS" panose="030F0702030302020204" pitchFamily="66" charset="0"/>
              </a:rPr>
              <a:t>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1</a:t>
            </a:r>
            <a:r>
              <a:rPr lang="es-AR" dirty="0">
                <a:latin typeface="Comic Sans MS" panose="030F0702030302020204" pitchFamily="66" charset="0"/>
                <a:ea typeface="Times New Roman" panose="02020603050405020304" pitchFamily="18" charset="0"/>
                <a:cs typeface="Comic Sans MS" panose="030F0702030302020204" pitchFamily="66" charset="0"/>
              </a:rPr>
              <a:t> es un </a:t>
            </a:r>
            <a:r>
              <a:rPr lang="es-AR" b="1" dirty="0">
                <a:latin typeface="Comic Sans MS" panose="030F0702030302020204" pitchFamily="66" charset="0"/>
                <a:ea typeface="Times New Roman" panose="02020603050405020304" pitchFamily="18" charset="0"/>
                <a:cs typeface="Comic Sans MS" panose="030F0702030302020204" pitchFamily="66" charset="0"/>
              </a:rPr>
              <a:t>NODO</a:t>
            </a:r>
            <a:endParaRPr lang="es-AR" sz="1100" dirty="0">
              <a:latin typeface="Times New Roman" panose="02020603050405020304" pitchFamily="18" charset="0"/>
              <a:ea typeface="Times New Roman" panose="02020603050405020304" pitchFamily="18" charset="0"/>
            </a:endParaRPr>
          </a:p>
          <a:p>
            <a:pPr marL="342900" marR="31750" lvl="0" indent="-342900" algn="just">
              <a:spcAft>
                <a:spcPts val="0"/>
              </a:spcAft>
              <a:buFont typeface="+mj-lt"/>
              <a:buAutoNum type="arabicPeriod"/>
            </a:pPr>
            <a:r>
              <a:rPr lang="es-AR" dirty="0">
                <a:latin typeface="Comic Sans MS" panose="030F0702030302020204" pitchFamily="66" charset="0"/>
                <a:ea typeface="Times New Roman" panose="02020603050405020304" pitchFamily="18" charset="0"/>
                <a:cs typeface="Comic Sans MS" panose="030F0702030302020204" pitchFamily="66" charset="0"/>
              </a:rPr>
              <a:t>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h</a:t>
            </a:r>
            <a:r>
              <a:rPr lang="es-AR" b="1" dirty="0">
                <a:latin typeface="Comic Sans MS" panose="030F0702030302020204" pitchFamily="66" charset="0"/>
                <a:ea typeface="Times New Roman" panose="02020603050405020304" pitchFamily="18" charset="0"/>
                <a:cs typeface="Comic Sans MS" panose="030F0702030302020204" pitchFamily="66" charset="0"/>
                <a:sym typeface="Symbol" panose="05050102010706020507" pitchFamily="18" charset="2"/>
              </a:rPr>
              <a:t>2</a:t>
            </a:r>
            <a:r>
              <a:rPr lang="es-AR" dirty="0">
                <a:latin typeface="Comic Sans MS" panose="030F0702030302020204" pitchFamily="66" charset="0"/>
                <a:ea typeface="Times New Roman" panose="02020603050405020304" pitchFamily="18" charset="0"/>
                <a:cs typeface="Comic Sans MS" panose="030F0702030302020204" pitchFamily="66" charset="0"/>
              </a:rPr>
              <a:t> es un árbol que tiene:</a:t>
            </a:r>
            <a:endParaRPr lang="es-AR" sz="1100" dirty="0">
              <a:latin typeface="Times New Roman" panose="02020603050405020304" pitchFamily="18" charset="0"/>
              <a:ea typeface="Times New Roman" panose="02020603050405020304" pitchFamily="18" charset="0"/>
            </a:endParaRPr>
          </a:p>
          <a:p>
            <a:pPr marL="800100" marR="31750" lvl="1" indent="-342900" algn="just">
              <a:buFont typeface="+mj-lt"/>
              <a:buAutoNum type="alphaLcParenR"/>
            </a:pPr>
            <a:r>
              <a:rPr lang="es-AR" dirty="0">
                <a:latin typeface="Comic Sans MS" panose="030F0702030302020204" pitchFamily="66" charset="0"/>
                <a:ea typeface="Times New Roman" panose="02020603050405020304" pitchFamily="18" charset="0"/>
                <a:cs typeface="Comic Sans MS" panose="030F0702030302020204" pitchFamily="66" charset="0"/>
              </a:rPr>
              <a:t>como hijo izquierdo un 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h -1</a:t>
            </a:r>
            <a:endParaRPr lang="es-AR" sz="1100" dirty="0">
              <a:latin typeface="Times New Roman" panose="02020603050405020304" pitchFamily="18" charset="0"/>
              <a:ea typeface="Times New Roman" panose="02020603050405020304" pitchFamily="18" charset="0"/>
            </a:endParaRPr>
          </a:p>
          <a:p>
            <a:pPr marL="800100" marR="31750" lvl="1" indent="-342900" algn="just">
              <a:buFont typeface="+mj-lt"/>
              <a:buAutoNum type="alphaLcParenR"/>
            </a:pPr>
            <a:r>
              <a:rPr lang="es-AR" dirty="0">
                <a:latin typeface="Comic Sans MS" panose="030F0702030302020204" pitchFamily="66" charset="0"/>
                <a:ea typeface="Times New Roman" panose="02020603050405020304" pitchFamily="18" charset="0"/>
                <a:cs typeface="Comic Sans MS" panose="030F0702030302020204" pitchFamily="66" charset="0"/>
              </a:rPr>
              <a:t>como hijo derecho un 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h - 2</a:t>
            </a:r>
            <a:r>
              <a:rPr lang="es-AR" dirty="0">
                <a:latin typeface="Comic Sans MS" panose="030F0702030302020204" pitchFamily="66" charset="0"/>
                <a:ea typeface="Times New Roman" panose="02020603050405020304" pitchFamily="18" charset="0"/>
                <a:cs typeface="Comic Sans MS" panose="030F0702030302020204" pitchFamily="66" charset="0"/>
              </a:rPr>
              <a:t>.</a:t>
            </a:r>
            <a:endParaRPr lang="es-AR"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45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5.1</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Dibujar</a:t>
            </a:r>
            <a:r>
              <a:rPr lang="en-US" sz="2000" dirty="0">
                <a:solidFill>
                  <a:schemeClr val="tx1"/>
                </a:solidFill>
              </a:rPr>
              <a:t> el </a:t>
            </a:r>
            <a:r>
              <a:rPr lang="en-US" sz="2000" dirty="0" err="1">
                <a:solidFill>
                  <a:schemeClr val="tx1"/>
                </a:solidFill>
              </a:rPr>
              <a:t>Arbol</a:t>
            </a:r>
            <a:r>
              <a:rPr lang="en-US" sz="2000" dirty="0">
                <a:solidFill>
                  <a:schemeClr val="tx1"/>
                </a:solidFill>
              </a:rPr>
              <a:t> de Fibonacci  de </a:t>
            </a:r>
            <a:r>
              <a:rPr lang="en-US" sz="2000" dirty="0" err="1">
                <a:solidFill>
                  <a:schemeClr val="tx1"/>
                </a:solidFill>
              </a:rPr>
              <a:t>orden</a:t>
            </a:r>
            <a:r>
              <a:rPr lang="en-US" sz="2000" dirty="0">
                <a:solidFill>
                  <a:schemeClr val="tx1"/>
                </a:solidFill>
              </a:rPr>
              <a:t> 6</a:t>
            </a:r>
          </a:p>
          <a:p>
            <a:pPr marL="0" indent="0">
              <a:buNone/>
            </a:pPr>
            <a:endParaRPr lang="en-US" sz="2000" dirty="0">
              <a:solidFill>
                <a:schemeClr val="tx1"/>
              </a:solidFill>
            </a:endParaRPr>
          </a:p>
          <a:p>
            <a:pPr marL="0" indent="0">
              <a:buNone/>
            </a:pPr>
            <a:r>
              <a:rPr lang="en-US" sz="2000" dirty="0" err="1">
                <a:solidFill>
                  <a:schemeClr val="tx1"/>
                </a:solidFill>
              </a:rPr>
              <a:t>Cuántos</a:t>
            </a:r>
            <a:r>
              <a:rPr lang="en-US" sz="2000" dirty="0">
                <a:solidFill>
                  <a:schemeClr val="tx1"/>
                </a:solidFill>
              </a:rPr>
              <a:t> </a:t>
            </a:r>
            <a:r>
              <a:rPr lang="en-US" sz="2000" dirty="0" err="1">
                <a:solidFill>
                  <a:schemeClr val="tx1"/>
                </a:solidFill>
              </a:rPr>
              <a:t>nodos</a:t>
            </a:r>
            <a:r>
              <a:rPr lang="en-US" sz="2000" dirty="0">
                <a:solidFill>
                  <a:schemeClr val="tx1"/>
                </a:solidFill>
              </a:rPr>
              <a:t> </a:t>
            </a:r>
            <a:r>
              <a:rPr lang="en-US" sz="2000" dirty="0" err="1">
                <a:solidFill>
                  <a:schemeClr val="tx1"/>
                </a:solidFill>
              </a:rPr>
              <a:t>tiene</a:t>
            </a:r>
            <a:r>
              <a:rPr lang="en-US" sz="2000" dirty="0">
                <a:solidFill>
                  <a:schemeClr val="tx1"/>
                </a:solidFill>
              </a:rPr>
              <a:t>?</a:t>
            </a:r>
          </a:p>
          <a:p>
            <a:pPr marL="0" indent="0">
              <a:buNone/>
            </a:pPr>
            <a:r>
              <a:rPr lang="en-US" sz="2000" dirty="0" err="1">
                <a:solidFill>
                  <a:schemeClr val="tx1"/>
                </a:solidFill>
              </a:rPr>
              <a:t>Cuál</a:t>
            </a:r>
            <a:r>
              <a:rPr lang="en-US" sz="2000" dirty="0">
                <a:solidFill>
                  <a:schemeClr val="tx1"/>
                </a:solidFill>
              </a:rPr>
              <a:t> </a:t>
            </a:r>
            <a:r>
              <a:rPr lang="en-US" sz="2000" dirty="0" err="1">
                <a:solidFill>
                  <a:schemeClr val="tx1"/>
                </a:solidFill>
              </a:rPr>
              <a:t>es</a:t>
            </a:r>
            <a:r>
              <a:rPr lang="en-US" sz="2000" dirty="0">
                <a:solidFill>
                  <a:schemeClr val="tx1"/>
                </a:solidFill>
              </a:rPr>
              <a:t> </a:t>
            </a:r>
            <a:r>
              <a:rPr lang="en-US" sz="2000" dirty="0" err="1">
                <a:solidFill>
                  <a:schemeClr val="tx1"/>
                </a:solidFill>
              </a:rPr>
              <a:t>su</a:t>
            </a:r>
            <a:r>
              <a:rPr lang="en-US" sz="2000" dirty="0">
                <a:solidFill>
                  <a:schemeClr val="tx1"/>
                </a:solidFill>
              </a:rPr>
              <a:t> </a:t>
            </a:r>
            <a:r>
              <a:rPr lang="en-US" sz="2000" dirty="0" err="1">
                <a:solidFill>
                  <a:schemeClr val="tx1"/>
                </a:solidFill>
              </a:rPr>
              <a:t>altura</a:t>
            </a:r>
            <a:r>
              <a:rPr lang="en-US" sz="2000" dirty="0">
                <a:solidFill>
                  <a:schemeClr val="tx1"/>
                </a:solidFill>
              </a:rPr>
              <a:t>?</a:t>
            </a: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314</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1017664682"/>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normAutofit/>
          </a:bodyPr>
          <a:lstStyle/>
          <a:p>
            <a:pPr marL="0" indent="0">
              <a:buNone/>
            </a:pPr>
            <a:r>
              <a:rPr lang="en-US" dirty="0" err="1"/>
              <a:t>Rta</a:t>
            </a:r>
            <a:r>
              <a:rPr lang="en-US" dirty="0"/>
              <a:t>:   </a:t>
            </a:r>
            <a:r>
              <a:rPr lang="en-US" dirty="0" err="1"/>
              <a:t>Fibo</a:t>
            </a:r>
            <a:r>
              <a:rPr lang="en-US" dirty="0"/>
              <a:t>(0)    null</a:t>
            </a:r>
          </a:p>
          <a:p>
            <a:pPr marL="0" indent="0">
              <a:buNone/>
            </a:pPr>
            <a:endParaRPr lang="en-US" dirty="0"/>
          </a:p>
          <a:p>
            <a:pPr marL="0" indent="0">
              <a:buNone/>
            </a:pPr>
            <a:r>
              <a:rPr lang="en-US" dirty="0"/>
              <a:t>	</a:t>
            </a:r>
            <a:r>
              <a:rPr lang="en-US" dirty="0" err="1"/>
              <a:t>Fibo</a:t>
            </a:r>
            <a:r>
              <a:rPr lang="en-US" dirty="0"/>
              <a:t>(1) </a:t>
            </a:r>
          </a:p>
          <a:p>
            <a:pPr marL="0" indent="0">
              <a:buNone/>
            </a:pPr>
            <a:endParaRPr lang="en-US" dirty="0"/>
          </a:p>
          <a:p>
            <a:pPr marL="0" indent="0">
              <a:buNone/>
            </a:pPr>
            <a:r>
              <a:rPr lang="en-US" dirty="0"/>
              <a:t>	</a:t>
            </a:r>
            <a:r>
              <a:rPr lang="en-US" dirty="0" err="1"/>
              <a:t>Fibo</a:t>
            </a:r>
            <a:r>
              <a:rPr lang="en-US" dirty="0"/>
              <a:t>(2)</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315</a:t>
            </a:fld>
            <a:endParaRPr lang="en-US"/>
          </a:p>
        </p:txBody>
      </p:sp>
      <p:pic>
        <p:nvPicPr>
          <p:cNvPr id="8" name="Picture 7"/>
          <p:cNvPicPr>
            <a:picLocks noChangeAspect="1"/>
          </p:cNvPicPr>
          <p:nvPr/>
        </p:nvPicPr>
        <p:blipFill>
          <a:blip r:embed="rId2"/>
          <a:stretch>
            <a:fillRect/>
          </a:stretch>
        </p:blipFill>
        <p:spPr>
          <a:xfrm>
            <a:off x="2697816" y="2965804"/>
            <a:ext cx="514350" cy="447675"/>
          </a:xfrm>
          <a:prstGeom prst="rect">
            <a:avLst/>
          </a:prstGeom>
        </p:spPr>
      </p:pic>
      <p:pic>
        <p:nvPicPr>
          <p:cNvPr id="9" name="Picture 8"/>
          <p:cNvPicPr>
            <a:picLocks noChangeAspect="1"/>
          </p:cNvPicPr>
          <p:nvPr/>
        </p:nvPicPr>
        <p:blipFill>
          <a:blip r:embed="rId3"/>
          <a:stretch>
            <a:fillRect/>
          </a:stretch>
        </p:blipFill>
        <p:spPr>
          <a:xfrm>
            <a:off x="2697816" y="3872865"/>
            <a:ext cx="571500" cy="514350"/>
          </a:xfrm>
          <a:prstGeom prst="rect">
            <a:avLst/>
          </a:prstGeom>
        </p:spPr>
      </p:pic>
    </p:spTree>
    <p:extLst>
      <p:ext uri="{BB962C8B-B14F-4D97-AF65-F5344CB8AC3E}">
        <p14:creationId xmlns:p14="http://schemas.microsoft.com/office/powerpoint/2010/main" val="22783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Fibo</a:t>
            </a:r>
            <a:r>
              <a:rPr lang="en-US" dirty="0"/>
              <a:t>(3)</a:t>
            </a:r>
          </a:p>
          <a:p>
            <a:pPr marL="0" indent="0">
              <a:buNone/>
            </a:pPr>
            <a:endParaRPr lang="en-US" dirty="0"/>
          </a:p>
          <a:p>
            <a:pPr marL="0" indent="0">
              <a:buNone/>
            </a:pPr>
            <a:endParaRPr lang="en-US" dirty="0"/>
          </a:p>
          <a:p>
            <a:pPr marL="0" indent="0">
              <a:buNone/>
            </a:pPr>
            <a:r>
              <a:rPr lang="en-US" dirty="0" err="1"/>
              <a:t>Fibo</a:t>
            </a:r>
            <a:r>
              <a:rPr lang="en-US" dirty="0"/>
              <a:t>(4)</a:t>
            </a:r>
          </a:p>
          <a:p>
            <a:pPr marL="0" indent="0">
              <a:buNone/>
            </a:pPr>
            <a:endParaRPr lang="en-US" dirty="0"/>
          </a:p>
          <a:p>
            <a:pPr marL="0" indent="0">
              <a:buNone/>
            </a:pPr>
            <a:endParaRPr lang="en-US" dirty="0"/>
          </a:p>
          <a:p>
            <a:pPr marL="0" indent="0">
              <a:buNone/>
            </a:pPr>
            <a:endParaRPr lang="en-US" dirty="0"/>
          </a:p>
          <a:p>
            <a:pPr marL="0" indent="0">
              <a:buNone/>
            </a:pPr>
            <a:r>
              <a:rPr lang="en-US" dirty="0" err="1"/>
              <a:t>Fibo</a:t>
            </a:r>
            <a:r>
              <a:rPr lang="en-US" dirty="0"/>
              <a:t>(5)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316</a:t>
            </a:fld>
            <a:endParaRPr lang="en-US"/>
          </a:p>
        </p:txBody>
      </p:sp>
      <p:pic>
        <p:nvPicPr>
          <p:cNvPr id="5" name="Picture 4"/>
          <p:cNvPicPr>
            <a:picLocks noChangeAspect="1"/>
          </p:cNvPicPr>
          <p:nvPr/>
        </p:nvPicPr>
        <p:blipFill>
          <a:blip r:embed="rId2"/>
          <a:stretch>
            <a:fillRect/>
          </a:stretch>
        </p:blipFill>
        <p:spPr>
          <a:xfrm>
            <a:off x="2852737" y="2011991"/>
            <a:ext cx="1000125" cy="809625"/>
          </a:xfrm>
          <a:prstGeom prst="rect">
            <a:avLst/>
          </a:prstGeom>
        </p:spPr>
      </p:pic>
      <p:pic>
        <p:nvPicPr>
          <p:cNvPr id="6" name="Picture 5"/>
          <p:cNvPicPr>
            <a:picLocks noChangeAspect="1"/>
          </p:cNvPicPr>
          <p:nvPr/>
        </p:nvPicPr>
        <p:blipFill>
          <a:blip r:embed="rId3"/>
          <a:stretch>
            <a:fillRect/>
          </a:stretch>
        </p:blipFill>
        <p:spPr>
          <a:xfrm>
            <a:off x="1685925" y="3270624"/>
            <a:ext cx="1666875" cy="1352550"/>
          </a:xfrm>
          <a:prstGeom prst="rect">
            <a:avLst/>
          </a:prstGeom>
        </p:spPr>
      </p:pic>
      <p:pic>
        <p:nvPicPr>
          <p:cNvPr id="7" name="Picture 6"/>
          <p:cNvPicPr>
            <a:picLocks noChangeAspect="1"/>
          </p:cNvPicPr>
          <p:nvPr/>
        </p:nvPicPr>
        <p:blipFill>
          <a:blip r:embed="rId4"/>
          <a:stretch>
            <a:fillRect/>
          </a:stretch>
        </p:blipFill>
        <p:spPr>
          <a:xfrm>
            <a:off x="1685925" y="5070477"/>
            <a:ext cx="2571750" cy="1285875"/>
          </a:xfrm>
          <a:prstGeom prst="rect">
            <a:avLst/>
          </a:prstGeom>
        </p:spPr>
      </p:pic>
      <p:pic>
        <p:nvPicPr>
          <p:cNvPr id="8" name="Picture 7"/>
          <p:cNvPicPr>
            <a:picLocks noChangeAspect="1"/>
          </p:cNvPicPr>
          <p:nvPr/>
        </p:nvPicPr>
        <p:blipFill>
          <a:blip r:embed="rId5"/>
          <a:stretch>
            <a:fillRect/>
          </a:stretch>
        </p:blipFill>
        <p:spPr>
          <a:xfrm>
            <a:off x="4572000" y="3225165"/>
            <a:ext cx="3867150" cy="1809750"/>
          </a:xfrm>
          <a:prstGeom prst="rect">
            <a:avLst/>
          </a:prstGeom>
        </p:spPr>
      </p:pic>
      <p:sp>
        <p:nvSpPr>
          <p:cNvPr id="9" name="Explosion 2 8"/>
          <p:cNvSpPr/>
          <p:nvPr/>
        </p:nvSpPr>
        <p:spPr>
          <a:xfrm>
            <a:off x="5593976" y="2416803"/>
            <a:ext cx="2330824" cy="985303"/>
          </a:xfrm>
          <a:prstGeom prst="irregularSeal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Fibo</a:t>
            </a:r>
            <a:r>
              <a:rPr lang="en-US" dirty="0"/>
              <a:t>(6)</a:t>
            </a:r>
            <a:endParaRPr lang="es-AR" dirty="0"/>
          </a:p>
        </p:txBody>
      </p:sp>
    </p:spTree>
    <p:extLst>
      <p:ext uri="{BB962C8B-B14F-4D97-AF65-F5344CB8AC3E}">
        <p14:creationId xmlns:p14="http://schemas.microsoft.com/office/powerpoint/2010/main" val="412705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500"/>
                                        <p:tgtEl>
                                          <p:spTgt spid="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arn(inVertical)">
                                      <p:cBhvr>
                                        <p:cTn id="23" dur="500"/>
                                        <p:tgtEl>
                                          <p:spTgt spid="3">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a:t>
            </a:r>
            <a:r>
              <a:rPr lang="en-US" dirty="0" err="1"/>
              <a:t>Cuántos</a:t>
            </a:r>
            <a:r>
              <a:rPr lang="en-US" dirty="0"/>
              <a:t> </a:t>
            </a:r>
            <a:r>
              <a:rPr lang="en-US" dirty="0" err="1"/>
              <a:t>nodos</a:t>
            </a:r>
            <a:r>
              <a:rPr lang="en-US" dirty="0"/>
              <a:t> </a:t>
            </a:r>
            <a:r>
              <a:rPr lang="en-US" dirty="0" err="1"/>
              <a:t>tiene</a:t>
            </a:r>
            <a:r>
              <a:rPr lang="en-US" dirty="0"/>
              <a:t> el Fibonacci de </a:t>
            </a:r>
            <a:r>
              <a:rPr lang="en-US" dirty="0" err="1"/>
              <a:t>orden</a:t>
            </a:r>
            <a:r>
              <a:rPr lang="en-US" dirty="0"/>
              <a:t> 6? ¿</a:t>
            </a:r>
            <a:r>
              <a:rPr lang="en-US" dirty="0" err="1"/>
              <a:t>Qué</a:t>
            </a:r>
            <a:r>
              <a:rPr lang="en-US" dirty="0"/>
              <a:t> </a:t>
            </a:r>
            <a:r>
              <a:rPr lang="en-US" dirty="0" err="1"/>
              <a:t>altura</a:t>
            </a:r>
            <a:r>
              <a:rPr lang="en-US" dirty="0"/>
              <a:t> </a:t>
            </a:r>
            <a:r>
              <a:rPr lang="en-US" dirty="0" err="1"/>
              <a:t>tiene</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Rta</a:t>
            </a:r>
            <a:r>
              <a:rPr lang="en-US" dirty="0"/>
              <a:t>: 20 </a:t>
            </a:r>
            <a:r>
              <a:rPr lang="en-US" dirty="0" err="1"/>
              <a:t>nodos</a:t>
            </a:r>
            <a:r>
              <a:rPr lang="en-US" dirty="0"/>
              <a:t> y </a:t>
            </a:r>
            <a:r>
              <a:rPr lang="en-US" dirty="0" err="1"/>
              <a:t>tiene</a:t>
            </a:r>
            <a:r>
              <a:rPr lang="en-US" dirty="0"/>
              <a:t> </a:t>
            </a:r>
            <a:r>
              <a:rPr lang="en-US" dirty="0" err="1"/>
              <a:t>altura</a:t>
            </a:r>
            <a:r>
              <a:rPr lang="en-US" dirty="0"/>
              <a:t> 5</a:t>
            </a:r>
          </a:p>
          <a:p>
            <a:pPr marL="0" indent="0">
              <a:buNone/>
            </a:pPr>
            <a:endParaRPr lang="en-US" dirty="0"/>
          </a:p>
          <a:p>
            <a:pPr marL="0" indent="0">
              <a:buNone/>
            </a:pPr>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317</a:t>
            </a:fld>
            <a:endParaRPr lang="en-US"/>
          </a:p>
        </p:txBody>
      </p:sp>
      <p:pic>
        <p:nvPicPr>
          <p:cNvPr id="6" name="Picture 5"/>
          <p:cNvPicPr>
            <a:picLocks noChangeAspect="1"/>
          </p:cNvPicPr>
          <p:nvPr/>
        </p:nvPicPr>
        <p:blipFill>
          <a:blip r:embed="rId2"/>
          <a:stretch>
            <a:fillRect/>
          </a:stretch>
        </p:blipFill>
        <p:spPr>
          <a:xfrm>
            <a:off x="4438650" y="2981325"/>
            <a:ext cx="3867150" cy="1809750"/>
          </a:xfrm>
          <a:prstGeom prst="rect">
            <a:avLst/>
          </a:prstGeom>
        </p:spPr>
      </p:pic>
    </p:spTree>
    <p:extLst>
      <p:ext uri="{BB962C8B-B14F-4D97-AF65-F5344CB8AC3E}">
        <p14:creationId xmlns:p14="http://schemas.microsoft.com/office/powerpoint/2010/main" val="99167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5.2</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Cual</a:t>
            </a:r>
            <a:r>
              <a:rPr lang="en-US" sz="2000" dirty="0">
                <a:solidFill>
                  <a:schemeClr val="tx1"/>
                </a:solidFill>
              </a:rPr>
              <a:t> </a:t>
            </a:r>
            <a:r>
              <a:rPr lang="en-US" sz="2000" dirty="0" err="1">
                <a:solidFill>
                  <a:schemeClr val="tx1"/>
                </a:solidFill>
              </a:rPr>
              <a:t>sería</a:t>
            </a:r>
            <a:r>
              <a:rPr lang="en-US" sz="2000" dirty="0">
                <a:solidFill>
                  <a:schemeClr val="tx1"/>
                </a:solidFill>
              </a:rPr>
              <a:t> la </a:t>
            </a:r>
            <a:r>
              <a:rPr lang="en-US" sz="2000" dirty="0" err="1">
                <a:solidFill>
                  <a:schemeClr val="tx1"/>
                </a:solidFill>
              </a:rPr>
              <a:t>altura</a:t>
            </a:r>
            <a:r>
              <a:rPr lang="en-US" sz="2000" dirty="0">
                <a:solidFill>
                  <a:schemeClr val="tx1"/>
                </a:solidFill>
              </a:rPr>
              <a:t> de </a:t>
            </a:r>
            <a:r>
              <a:rPr lang="en-US" sz="2000" dirty="0" err="1">
                <a:solidFill>
                  <a:schemeClr val="tx1"/>
                </a:solidFill>
              </a:rPr>
              <a:t>uno</a:t>
            </a:r>
            <a:r>
              <a:rPr lang="en-US" sz="2000" dirty="0">
                <a:solidFill>
                  <a:schemeClr val="tx1"/>
                </a:solidFill>
              </a:rPr>
              <a:t> </a:t>
            </a:r>
            <a:r>
              <a:rPr lang="en-US" sz="2000" dirty="0" err="1">
                <a:solidFill>
                  <a:schemeClr val="tx1"/>
                </a:solidFill>
              </a:rPr>
              <a:t>completo</a:t>
            </a:r>
            <a:r>
              <a:rPr lang="en-US" sz="2000" dirty="0">
                <a:solidFill>
                  <a:schemeClr val="tx1"/>
                </a:solidFill>
              </a:rPr>
              <a:t> (</a:t>
            </a:r>
            <a:r>
              <a:rPr lang="en-US" sz="2000" dirty="0" err="1">
                <a:solidFill>
                  <a:schemeClr val="tx1"/>
                </a:solidFill>
              </a:rPr>
              <a:t>perfectamente</a:t>
            </a:r>
            <a:r>
              <a:rPr lang="en-US" sz="2000" dirty="0">
                <a:solidFill>
                  <a:schemeClr val="tx1"/>
                </a:solidFill>
              </a:rPr>
              <a:t> </a:t>
            </a:r>
            <a:r>
              <a:rPr lang="en-US" sz="2000" dirty="0" err="1">
                <a:solidFill>
                  <a:schemeClr val="tx1"/>
                </a:solidFill>
              </a:rPr>
              <a:t>balanceado</a:t>
            </a:r>
            <a:r>
              <a:rPr lang="en-US" sz="2000" dirty="0">
                <a:solidFill>
                  <a:schemeClr val="tx1"/>
                </a:solidFill>
              </a:rPr>
              <a:t>) con </a:t>
            </a:r>
            <a:r>
              <a:rPr lang="en-US" sz="2000" dirty="0" err="1">
                <a:solidFill>
                  <a:schemeClr val="tx1"/>
                </a:solidFill>
              </a:rPr>
              <a:t>esa</a:t>
            </a:r>
            <a:r>
              <a:rPr lang="en-US" sz="2000" dirty="0">
                <a:solidFill>
                  <a:schemeClr val="tx1"/>
                </a:solidFill>
              </a:rPr>
              <a:t> </a:t>
            </a:r>
            <a:r>
              <a:rPr lang="en-US" sz="2000" dirty="0" err="1">
                <a:solidFill>
                  <a:schemeClr val="tx1"/>
                </a:solidFill>
              </a:rPr>
              <a:t>misma</a:t>
            </a:r>
            <a:r>
              <a:rPr lang="en-US" sz="2000" dirty="0">
                <a:solidFill>
                  <a:schemeClr val="tx1"/>
                </a:solidFill>
              </a:rPr>
              <a:t> </a:t>
            </a:r>
            <a:r>
              <a:rPr lang="en-US" sz="2000" dirty="0" err="1">
                <a:solidFill>
                  <a:schemeClr val="tx1"/>
                </a:solidFill>
              </a:rPr>
              <a:t>cantidad</a:t>
            </a:r>
            <a:r>
              <a:rPr lang="en-US" sz="2000" dirty="0">
                <a:solidFill>
                  <a:schemeClr val="tx1"/>
                </a:solidFill>
              </a:rPr>
              <a:t> de </a:t>
            </a:r>
            <a:r>
              <a:rPr lang="en-US" sz="2000" dirty="0" err="1">
                <a:solidFill>
                  <a:schemeClr val="tx1"/>
                </a:solidFill>
              </a:rPr>
              <a:t>nodos</a:t>
            </a:r>
            <a:r>
              <a:rPr lang="en-US" sz="2000" dirty="0">
                <a:solidFill>
                  <a:schemeClr val="tx1"/>
                </a:solidFill>
              </a:rPr>
              <a:t>?</a:t>
            </a:r>
          </a:p>
          <a:p>
            <a:pPr marL="0" indent="0">
              <a:buNone/>
            </a:pPr>
            <a:endParaRPr lang="en-US" sz="2000" dirty="0">
              <a:solidFill>
                <a:schemeClr val="tx1"/>
              </a:solidFill>
            </a:endParaRPr>
          </a:p>
          <a:p>
            <a:pPr marL="0" indent="0">
              <a:buNone/>
            </a:pPr>
            <a:r>
              <a:rPr lang="en-US" sz="2000" dirty="0" err="1">
                <a:solidFill>
                  <a:schemeClr val="tx1"/>
                </a:solidFill>
              </a:rPr>
              <a:t>Comparar</a:t>
            </a:r>
            <a:r>
              <a:rPr lang="en-US" sz="2000" dirty="0">
                <a:solidFill>
                  <a:schemeClr val="tx1"/>
                </a:solidFill>
              </a:rPr>
              <a:t> con </a:t>
            </a:r>
            <a:r>
              <a:rPr lang="en-US" sz="2000" dirty="0" err="1">
                <a:solidFill>
                  <a:schemeClr val="tx1"/>
                </a:solidFill>
              </a:rPr>
              <a:t>fibo</a:t>
            </a: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318</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907217749"/>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lgn="just">
              <a:buNone/>
            </a:pPr>
            <a:r>
              <a:rPr lang="en-US" dirty="0" err="1"/>
              <a:t>Rta</a:t>
            </a:r>
            <a:r>
              <a:rPr lang="en-US" dirty="0"/>
              <a:t>: con 20 </a:t>
            </a:r>
            <a:r>
              <a:rPr lang="en-US" dirty="0" err="1"/>
              <a:t>nodos</a:t>
            </a:r>
            <a:r>
              <a:rPr lang="en-US" dirty="0"/>
              <a:t> </a:t>
            </a:r>
            <a:r>
              <a:rPr lang="en-US" dirty="0" err="1"/>
              <a:t>este</a:t>
            </a:r>
            <a:r>
              <a:rPr lang="en-US" dirty="0"/>
              <a:t> </a:t>
            </a:r>
            <a:r>
              <a:rPr lang="en-US" dirty="0" err="1"/>
              <a:t>es</a:t>
            </a:r>
            <a:r>
              <a:rPr lang="en-US" dirty="0"/>
              <a:t> el </a:t>
            </a:r>
            <a:r>
              <a:rPr lang="en-US" dirty="0" err="1"/>
              <a:t>árbol</a:t>
            </a:r>
            <a:r>
              <a:rPr lang="en-US" dirty="0"/>
              <a:t> </a:t>
            </a:r>
            <a:r>
              <a:rPr lang="en-US" dirty="0" err="1"/>
              <a:t>perfectamente</a:t>
            </a:r>
            <a:r>
              <a:rPr lang="en-US" dirty="0"/>
              <a:t> </a:t>
            </a:r>
            <a:r>
              <a:rPr lang="en-US" dirty="0" err="1"/>
              <a:t>balanceado</a:t>
            </a:r>
            <a:r>
              <a:rPr lang="en-US" dirty="0"/>
              <a:t>. </a:t>
            </a:r>
            <a:r>
              <a:rPr lang="en-US" dirty="0" err="1"/>
              <a:t>Tiene</a:t>
            </a:r>
            <a:r>
              <a:rPr lang="en-US" dirty="0"/>
              <a:t> </a:t>
            </a:r>
            <a:r>
              <a:rPr lang="en-US" dirty="0" err="1"/>
              <a:t>altura</a:t>
            </a:r>
            <a:r>
              <a:rPr lang="en-US" dirty="0"/>
              <a:t> 4.</a:t>
            </a:r>
          </a:p>
          <a:p>
            <a:pPr marL="0" indent="0" algn="just">
              <a:buNone/>
            </a:pPr>
            <a:r>
              <a:rPr lang="en-US" dirty="0"/>
              <a:t>Solo un valor </a:t>
            </a:r>
            <a:r>
              <a:rPr lang="en-US" dirty="0" err="1"/>
              <a:t>menos</a:t>
            </a:r>
            <a:r>
              <a:rPr lang="en-US" dirty="0"/>
              <a:t> de </a:t>
            </a:r>
            <a:r>
              <a:rPr lang="en-US" dirty="0" err="1"/>
              <a:t>altura</a:t>
            </a:r>
            <a:r>
              <a:rPr lang="en-US" dirty="0"/>
              <a:t>!</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319</a:t>
            </a:fld>
            <a:endParaRPr lang="en-US"/>
          </a:p>
        </p:txBody>
      </p:sp>
      <p:pic>
        <p:nvPicPr>
          <p:cNvPr id="5" name="Picture 4"/>
          <p:cNvPicPr>
            <a:picLocks noChangeAspect="1"/>
          </p:cNvPicPr>
          <p:nvPr/>
        </p:nvPicPr>
        <p:blipFill>
          <a:blip r:embed="rId2"/>
          <a:stretch>
            <a:fillRect/>
          </a:stretch>
        </p:blipFill>
        <p:spPr>
          <a:xfrm>
            <a:off x="3958046" y="3318117"/>
            <a:ext cx="3771900" cy="1885950"/>
          </a:xfrm>
          <a:prstGeom prst="rect">
            <a:avLst/>
          </a:prstGeom>
        </p:spPr>
      </p:pic>
    </p:spTree>
    <p:extLst>
      <p:ext uri="{BB962C8B-B14F-4D97-AF65-F5344CB8AC3E}">
        <p14:creationId xmlns:p14="http://schemas.microsoft.com/office/powerpoint/2010/main" val="341996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32</a:t>
            </a:fld>
            <a:endParaRPr lang="en-US"/>
          </a:p>
        </p:txBody>
      </p:sp>
      <p:sp>
        <p:nvSpPr>
          <p:cNvPr id="6" name="Rounded Rectangle 15"/>
          <p:cNvSpPr/>
          <p:nvPr/>
        </p:nvSpPr>
        <p:spPr>
          <a:xfrm>
            <a:off x="5719354" y="2889069"/>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
        <p:nvSpPr>
          <p:cNvPr id="3" name="Forma libre 2"/>
          <p:cNvSpPr/>
          <p:nvPr/>
        </p:nvSpPr>
        <p:spPr>
          <a:xfrm>
            <a:off x="3174274" y="1240971"/>
            <a:ext cx="2416704" cy="1907178"/>
          </a:xfrm>
          <a:custGeom>
            <a:avLst/>
            <a:gdLst>
              <a:gd name="connsiteX0" fmla="*/ 0 w 2416704"/>
              <a:gd name="connsiteY0" fmla="*/ 0 h 1907178"/>
              <a:gd name="connsiteX1" fmla="*/ 274320 w 2416704"/>
              <a:gd name="connsiteY1" fmla="*/ 13063 h 1907178"/>
              <a:gd name="connsiteX2" fmla="*/ 339635 w 2416704"/>
              <a:gd name="connsiteY2" fmla="*/ 26126 h 1907178"/>
              <a:gd name="connsiteX3" fmla="*/ 600892 w 2416704"/>
              <a:gd name="connsiteY3" fmla="*/ 78378 h 1907178"/>
              <a:gd name="connsiteX4" fmla="*/ 744583 w 2416704"/>
              <a:gd name="connsiteY4" fmla="*/ 104503 h 1907178"/>
              <a:gd name="connsiteX5" fmla="*/ 888275 w 2416704"/>
              <a:gd name="connsiteY5" fmla="*/ 130629 h 1907178"/>
              <a:gd name="connsiteX6" fmla="*/ 1031966 w 2416704"/>
              <a:gd name="connsiteY6" fmla="*/ 156755 h 1907178"/>
              <a:gd name="connsiteX7" fmla="*/ 1071155 w 2416704"/>
              <a:gd name="connsiteY7" fmla="*/ 169818 h 1907178"/>
              <a:gd name="connsiteX8" fmla="*/ 1123406 w 2416704"/>
              <a:gd name="connsiteY8" fmla="*/ 182880 h 1907178"/>
              <a:gd name="connsiteX9" fmla="*/ 1162595 w 2416704"/>
              <a:gd name="connsiteY9" fmla="*/ 195943 h 1907178"/>
              <a:gd name="connsiteX10" fmla="*/ 1306286 w 2416704"/>
              <a:gd name="connsiteY10" fmla="*/ 209006 h 1907178"/>
              <a:gd name="connsiteX11" fmla="*/ 1384663 w 2416704"/>
              <a:gd name="connsiteY11" fmla="*/ 235132 h 1907178"/>
              <a:gd name="connsiteX12" fmla="*/ 1489166 w 2416704"/>
              <a:gd name="connsiteY12" fmla="*/ 261258 h 1907178"/>
              <a:gd name="connsiteX13" fmla="*/ 1619795 w 2416704"/>
              <a:gd name="connsiteY13" fmla="*/ 352698 h 1907178"/>
              <a:gd name="connsiteX14" fmla="*/ 1658983 w 2416704"/>
              <a:gd name="connsiteY14" fmla="*/ 404949 h 1907178"/>
              <a:gd name="connsiteX15" fmla="*/ 1737360 w 2416704"/>
              <a:gd name="connsiteY15" fmla="*/ 470263 h 1907178"/>
              <a:gd name="connsiteX16" fmla="*/ 1789612 w 2416704"/>
              <a:gd name="connsiteY16" fmla="*/ 548640 h 1907178"/>
              <a:gd name="connsiteX17" fmla="*/ 1802675 w 2416704"/>
              <a:gd name="connsiteY17" fmla="*/ 587829 h 1907178"/>
              <a:gd name="connsiteX18" fmla="*/ 1881052 w 2416704"/>
              <a:gd name="connsiteY18" fmla="*/ 666206 h 1907178"/>
              <a:gd name="connsiteX19" fmla="*/ 1894115 w 2416704"/>
              <a:gd name="connsiteY19" fmla="*/ 705395 h 1907178"/>
              <a:gd name="connsiteX20" fmla="*/ 1946366 w 2416704"/>
              <a:gd name="connsiteY20" fmla="*/ 796835 h 1907178"/>
              <a:gd name="connsiteX21" fmla="*/ 1972492 w 2416704"/>
              <a:gd name="connsiteY21" fmla="*/ 901338 h 1907178"/>
              <a:gd name="connsiteX22" fmla="*/ 1959429 w 2416704"/>
              <a:gd name="connsiteY22" fmla="*/ 1084218 h 1907178"/>
              <a:gd name="connsiteX23" fmla="*/ 1933303 w 2416704"/>
              <a:gd name="connsiteY23" fmla="*/ 1123406 h 1907178"/>
              <a:gd name="connsiteX24" fmla="*/ 1972492 w 2416704"/>
              <a:gd name="connsiteY24" fmla="*/ 1580606 h 1907178"/>
              <a:gd name="connsiteX25" fmla="*/ 2011680 w 2416704"/>
              <a:gd name="connsiteY25" fmla="*/ 1711235 h 1907178"/>
              <a:gd name="connsiteX26" fmla="*/ 2037806 w 2416704"/>
              <a:gd name="connsiteY26" fmla="*/ 1750423 h 1907178"/>
              <a:gd name="connsiteX27" fmla="*/ 2155372 w 2416704"/>
              <a:gd name="connsiteY27" fmla="*/ 1776549 h 1907178"/>
              <a:gd name="connsiteX28" fmla="*/ 2233749 w 2416704"/>
              <a:gd name="connsiteY28" fmla="*/ 1815738 h 1907178"/>
              <a:gd name="connsiteX29" fmla="*/ 2272937 w 2416704"/>
              <a:gd name="connsiteY29" fmla="*/ 1841863 h 1907178"/>
              <a:gd name="connsiteX30" fmla="*/ 2377440 w 2416704"/>
              <a:gd name="connsiteY30" fmla="*/ 1867989 h 1907178"/>
              <a:gd name="connsiteX31" fmla="*/ 2416629 w 2416704"/>
              <a:gd name="connsiteY31" fmla="*/ 1907178 h 19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6704" h="1907178">
                <a:moveTo>
                  <a:pt x="0" y="0"/>
                </a:moveTo>
                <a:cubicBezTo>
                  <a:pt x="91440" y="4354"/>
                  <a:pt x="183046" y="6042"/>
                  <a:pt x="274320" y="13063"/>
                </a:cubicBezTo>
                <a:cubicBezTo>
                  <a:pt x="296457" y="14766"/>
                  <a:pt x="317734" y="22476"/>
                  <a:pt x="339635" y="26126"/>
                </a:cubicBezTo>
                <a:cubicBezTo>
                  <a:pt x="685197" y="83720"/>
                  <a:pt x="374451" y="21769"/>
                  <a:pt x="600892" y="78378"/>
                </a:cubicBezTo>
                <a:cubicBezTo>
                  <a:pt x="643899" y="89130"/>
                  <a:pt x="701899" y="96742"/>
                  <a:pt x="744583" y="104503"/>
                </a:cubicBezTo>
                <a:cubicBezTo>
                  <a:pt x="945397" y="141015"/>
                  <a:pt x="657336" y="92139"/>
                  <a:pt x="888275" y="130629"/>
                </a:cubicBezTo>
                <a:cubicBezTo>
                  <a:pt x="978146" y="160587"/>
                  <a:pt x="869490" y="127214"/>
                  <a:pt x="1031966" y="156755"/>
                </a:cubicBezTo>
                <a:cubicBezTo>
                  <a:pt x="1045514" y="159218"/>
                  <a:pt x="1057915" y="166035"/>
                  <a:pt x="1071155" y="169818"/>
                </a:cubicBezTo>
                <a:cubicBezTo>
                  <a:pt x="1088417" y="174750"/>
                  <a:pt x="1106144" y="177948"/>
                  <a:pt x="1123406" y="182880"/>
                </a:cubicBezTo>
                <a:cubicBezTo>
                  <a:pt x="1136646" y="186663"/>
                  <a:pt x="1148964" y="193996"/>
                  <a:pt x="1162595" y="195943"/>
                </a:cubicBezTo>
                <a:cubicBezTo>
                  <a:pt x="1210206" y="202745"/>
                  <a:pt x="1258389" y="204652"/>
                  <a:pt x="1306286" y="209006"/>
                </a:cubicBezTo>
                <a:cubicBezTo>
                  <a:pt x="1332412" y="217715"/>
                  <a:pt x="1358094" y="227886"/>
                  <a:pt x="1384663" y="235132"/>
                </a:cubicBezTo>
                <a:cubicBezTo>
                  <a:pt x="1407412" y="241336"/>
                  <a:pt x="1463686" y="247102"/>
                  <a:pt x="1489166" y="261258"/>
                </a:cubicBezTo>
                <a:cubicBezTo>
                  <a:pt x="1498770" y="266593"/>
                  <a:pt x="1602671" y="335574"/>
                  <a:pt x="1619795" y="352698"/>
                </a:cubicBezTo>
                <a:cubicBezTo>
                  <a:pt x="1635190" y="368093"/>
                  <a:pt x="1644815" y="388419"/>
                  <a:pt x="1658983" y="404949"/>
                </a:cubicBezTo>
                <a:cubicBezTo>
                  <a:pt x="1692510" y="444064"/>
                  <a:pt x="1697046" y="443388"/>
                  <a:pt x="1737360" y="470263"/>
                </a:cubicBezTo>
                <a:cubicBezTo>
                  <a:pt x="1768421" y="563445"/>
                  <a:pt x="1724378" y="450790"/>
                  <a:pt x="1789612" y="548640"/>
                </a:cubicBezTo>
                <a:cubicBezTo>
                  <a:pt x="1797250" y="560097"/>
                  <a:pt x="1794221" y="576960"/>
                  <a:pt x="1802675" y="587829"/>
                </a:cubicBezTo>
                <a:cubicBezTo>
                  <a:pt x="1825358" y="616993"/>
                  <a:pt x="1881052" y="666206"/>
                  <a:pt x="1881052" y="666206"/>
                </a:cubicBezTo>
                <a:cubicBezTo>
                  <a:pt x="1885406" y="679269"/>
                  <a:pt x="1887957" y="693079"/>
                  <a:pt x="1894115" y="705395"/>
                </a:cubicBezTo>
                <a:cubicBezTo>
                  <a:pt x="1922782" y="762730"/>
                  <a:pt x="1923464" y="728129"/>
                  <a:pt x="1946366" y="796835"/>
                </a:cubicBezTo>
                <a:cubicBezTo>
                  <a:pt x="1957721" y="830899"/>
                  <a:pt x="1972492" y="901338"/>
                  <a:pt x="1972492" y="901338"/>
                </a:cubicBezTo>
                <a:cubicBezTo>
                  <a:pt x="1968138" y="962298"/>
                  <a:pt x="1970050" y="1024033"/>
                  <a:pt x="1959429" y="1084218"/>
                </a:cubicBezTo>
                <a:cubicBezTo>
                  <a:pt x="1956701" y="1099679"/>
                  <a:pt x="1933826" y="1107715"/>
                  <a:pt x="1933303" y="1123406"/>
                </a:cubicBezTo>
                <a:cubicBezTo>
                  <a:pt x="1923567" y="1415477"/>
                  <a:pt x="1925196" y="1391424"/>
                  <a:pt x="1972492" y="1580606"/>
                </a:cubicBezTo>
                <a:cubicBezTo>
                  <a:pt x="1979794" y="1609813"/>
                  <a:pt x="1998960" y="1692156"/>
                  <a:pt x="2011680" y="1711235"/>
                </a:cubicBezTo>
                <a:cubicBezTo>
                  <a:pt x="2020389" y="1724298"/>
                  <a:pt x="2025547" y="1740616"/>
                  <a:pt x="2037806" y="1750423"/>
                </a:cubicBezTo>
                <a:cubicBezTo>
                  <a:pt x="2054731" y="1763963"/>
                  <a:pt x="2154569" y="1776415"/>
                  <a:pt x="2155372" y="1776549"/>
                </a:cubicBezTo>
                <a:cubicBezTo>
                  <a:pt x="2267669" y="1851415"/>
                  <a:pt x="2125593" y="1761661"/>
                  <a:pt x="2233749" y="1815738"/>
                </a:cubicBezTo>
                <a:cubicBezTo>
                  <a:pt x="2247791" y="1822759"/>
                  <a:pt x="2258183" y="1836498"/>
                  <a:pt x="2272937" y="1841863"/>
                </a:cubicBezTo>
                <a:cubicBezTo>
                  <a:pt x="2306682" y="1854134"/>
                  <a:pt x="2377440" y="1867989"/>
                  <a:pt x="2377440" y="1867989"/>
                </a:cubicBezTo>
                <a:cubicBezTo>
                  <a:pt x="2420252" y="1896530"/>
                  <a:pt x="2416629" y="1878415"/>
                  <a:pt x="2416629" y="1907178"/>
                </a:cubicBezTo>
              </a:path>
            </a:pathLst>
          </a:custGeom>
          <a:noFill/>
          <a:ln w="76200">
            <a:solidFill>
              <a:srgbClr val="FF99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7" name="Forma libre 6"/>
          <p:cNvSpPr/>
          <p:nvPr/>
        </p:nvSpPr>
        <p:spPr>
          <a:xfrm>
            <a:off x="2899954" y="3500846"/>
            <a:ext cx="2899955" cy="1645920"/>
          </a:xfrm>
          <a:custGeom>
            <a:avLst/>
            <a:gdLst>
              <a:gd name="connsiteX0" fmla="*/ 0 w 2899955"/>
              <a:gd name="connsiteY0" fmla="*/ 1606731 h 1645920"/>
              <a:gd name="connsiteX1" fmla="*/ 117566 w 2899955"/>
              <a:gd name="connsiteY1" fmla="*/ 1619794 h 1645920"/>
              <a:gd name="connsiteX2" fmla="*/ 182880 w 2899955"/>
              <a:gd name="connsiteY2" fmla="*/ 1632857 h 1645920"/>
              <a:gd name="connsiteX3" fmla="*/ 326572 w 2899955"/>
              <a:gd name="connsiteY3" fmla="*/ 1645920 h 1645920"/>
              <a:gd name="connsiteX4" fmla="*/ 574766 w 2899955"/>
              <a:gd name="connsiteY4" fmla="*/ 1632857 h 1645920"/>
              <a:gd name="connsiteX5" fmla="*/ 613955 w 2899955"/>
              <a:gd name="connsiteY5" fmla="*/ 1619794 h 1645920"/>
              <a:gd name="connsiteX6" fmla="*/ 718457 w 2899955"/>
              <a:gd name="connsiteY6" fmla="*/ 1593668 h 1645920"/>
              <a:gd name="connsiteX7" fmla="*/ 836023 w 2899955"/>
              <a:gd name="connsiteY7" fmla="*/ 1554480 h 1645920"/>
              <a:gd name="connsiteX8" fmla="*/ 914400 w 2899955"/>
              <a:gd name="connsiteY8" fmla="*/ 1528354 h 1645920"/>
              <a:gd name="connsiteX9" fmla="*/ 966652 w 2899955"/>
              <a:gd name="connsiteY9" fmla="*/ 1502228 h 1645920"/>
              <a:gd name="connsiteX10" fmla="*/ 1123406 w 2899955"/>
              <a:gd name="connsiteY10" fmla="*/ 1449977 h 1645920"/>
              <a:gd name="connsiteX11" fmla="*/ 1267097 w 2899955"/>
              <a:gd name="connsiteY11" fmla="*/ 1397725 h 1645920"/>
              <a:gd name="connsiteX12" fmla="*/ 1358537 w 2899955"/>
              <a:gd name="connsiteY12" fmla="*/ 1371600 h 1645920"/>
              <a:gd name="connsiteX13" fmla="*/ 1580606 w 2899955"/>
              <a:gd name="connsiteY13" fmla="*/ 1358537 h 1645920"/>
              <a:gd name="connsiteX14" fmla="*/ 1815737 w 2899955"/>
              <a:gd name="connsiteY14" fmla="*/ 1280160 h 1645920"/>
              <a:gd name="connsiteX15" fmla="*/ 1907177 w 2899955"/>
              <a:gd name="connsiteY15" fmla="*/ 1227908 h 1645920"/>
              <a:gd name="connsiteX16" fmla="*/ 1946366 w 2899955"/>
              <a:gd name="connsiteY16" fmla="*/ 1214845 h 1645920"/>
              <a:gd name="connsiteX17" fmla="*/ 1998617 w 2899955"/>
              <a:gd name="connsiteY17" fmla="*/ 1175657 h 1645920"/>
              <a:gd name="connsiteX18" fmla="*/ 2037806 w 2899955"/>
              <a:gd name="connsiteY18" fmla="*/ 1149531 h 1645920"/>
              <a:gd name="connsiteX19" fmla="*/ 2129246 w 2899955"/>
              <a:gd name="connsiteY19" fmla="*/ 1058091 h 1645920"/>
              <a:gd name="connsiteX20" fmla="*/ 2220686 w 2899955"/>
              <a:gd name="connsiteY20" fmla="*/ 966651 h 1645920"/>
              <a:gd name="connsiteX21" fmla="*/ 2246812 w 2899955"/>
              <a:gd name="connsiteY21" fmla="*/ 927463 h 1645920"/>
              <a:gd name="connsiteX22" fmla="*/ 2312126 w 2899955"/>
              <a:gd name="connsiteY22" fmla="*/ 836023 h 1645920"/>
              <a:gd name="connsiteX23" fmla="*/ 2377440 w 2899955"/>
              <a:gd name="connsiteY23" fmla="*/ 731520 h 1645920"/>
              <a:gd name="connsiteX24" fmla="*/ 2390503 w 2899955"/>
              <a:gd name="connsiteY24" fmla="*/ 692331 h 1645920"/>
              <a:gd name="connsiteX25" fmla="*/ 2429692 w 2899955"/>
              <a:gd name="connsiteY25" fmla="*/ 640080 h 1645920"/>
              <a:gd name="connsiteX26" fmla="*/ 2455817 w 2899955"/>
              <a:gd name="connsiteY26" fmla="*/ 600891 h 1645920"/>
              <a:gd name="connsiteX27" fmla="*/ 2521132 w 2899955"/>
              <a:gd name="connsiteY27" fmla="*/ 496388 h 1645920"/>
              <a:gd name="connsiteX28" fmla="*/ 2547257 w 2899955"/>
              <a:gd name="connsiteY28" fmla="*/ 404948 h 1645920"/>
              <a:gd name="connsiteX29" fmla="*/ 2573383 w 2899955"/>
              <a:gd name="connsiteY29" fmla="*/ 326571 h 1645920"/>
              <a:gd name="connsiteX30" fmla="*/ 2586446 w 2899955"/>
              <a:gd name="connsiteY30" fmla="*/ 209005 h 1645920"/>
              <a:gd name="connsiteX31" fmla="*/ 2599509 w 2899955"/>
              <a:gd name="connsiteY31" fmla="*/ 156754 h 1645920"/>
              <a:gd name="connsiteX32" fmla="*/ 2612572 w 2899955"/>
              <a:gd name="connsiteY32" fmla="*/ 78377 h 1645920"/>
              <a:gd name="connsiteX33" fmla="*/ 2625635 w 2899955"/>
              <a:gd name="connsiteY33" fmla="*/ 26125 h 1645920"/>
              <a:gd name="connsiteX34" fmla="*/ 2664823 w 2899955"/>
              <a:gd name="connsiteY34" fmla="*/ 0 h 1645920"/>
              <a:gd name="connsiteX35" fmla="*/ 2782389 w 2899955"/>
              <a:gd name="connsiteY35" fmla="*/ 52251 h 1645920"/>
              <a:gd name="connsiteX36" fmla="*/ 2821577 w 2899955"/>
              <a:gd name="connsiteY36" fmla="*/ 91440 h 1645920"/>
              <a:gd name="connsiteX37" fmla="*/ 2860766 w 2899955"/>
              <a:gd name="connsiteY37" fmla="*/ 117565 h 1645920"/>
              <a:gd name="connsiteX38" fmla="*/ 2899955 w 2899955"/>
              <a:gd name="connsiteY38" fmla="*/ 130628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99955" h="1645920">
                <a:moveTo>
                  <a:pt x="0" y="1606731"/>
                </a:moveTo>
                <a:cubicBezTo>
                  <a:pt x="39189" y="1611085"/>
                  <a:pt x="78532" y="1614218"/>
                  <a:pt x="117566" y="1619794"/>
                </a:cubicBezTo>
                <a:cubicBezTo>
                  <a:pt x="139545" y="1622934"/>
                  <a:pt x="160849" y="1630103"/>
                  <a:pt x="182880" y="1632857"/>
                </a:cubicBezTo>
                <a:cubicBezTo>
                  <a:pt x="230603" y="1638822"/>
                  <a:pt x="278675" y="1641566"/>
                  <a:pt x="326572" y="1645920"/>
                </a:cubicBezTo>
                <a:cubicBezTo>
                  <a:pt x="409303" y="1641566"/>
                  <a:pt x="492260" y="1640358"/>
                  <a:pt x="574766" y="1632857"/>
                </a:cubicBezTo>
                <a:cubicBezTo>
                  <a:pt x="588479" y="1631610"/>
                  <a:pt x="600671" y="1623417"/>
                  <a:pt x="613955" y="1619794"/>
                </a:cubicBezTo>
                <a:cubicBezTo>
                  <a:pt x="648596" y="1610346"/>
                  <a:pt x="684393" y="1605022"/>
                  <a:pt x="718457" y="1593668"/>
                </a:cubicBezTo>
                <a:lnTo>
                  <a:pt x="836023" y="1554480"/>
                </a:lnTo>
                <a:cubicBezTo>
                  <a:pt x="862149" y="1545771"/>
                  <a:pt x="889768" y="1540670"/>
                  <a:pt x="914400" y="1528354"/>
                </a:cubicBezTo>
                <a:cubicBezTo>
                  <a:pt x="931817" y="1519645"/>
                  <a:pt x="948419" y="1509065"/>
                  <a:pt x="966652" y="1502228"/>
                </a:cubicBezTo>
                <a:cubicBezTo>
                  <a:pt x="1018223" y="1482889"/>
                  <a:pt x="1072268" y="1470433"/>
                  <a:pt x="1123406" y="1449977"/>
                </a:cubicBezTo>
                <a:cubicBezTo>
                  <a:pt x="1190486" y="1423144"/>
                  <a:pt x="1194430" y="1420084"/>
                  <a:pt x="1267097" y="1397725"/>
                </a:cubicBezTo>
                <a:cubicBezTo>
                  <a:pt x="1297395" y="1388403"/>
                  <a:pt x="1327082" y="1375532"/>
                  <a:pt x="1358537" y="1371600"/>
                </a:cubicBezTo>
                <a:cubicBezTo>
                  <a:pt x="1432115" y="1362403"/>
                  <a:pt x="1506583" y="1362891"/>
                  <a:pt x="1580606" y="1358537"/>
                </a:cubicBezTo>
                <a:cubicBezTo>
                  <a:pt x="1744573" y="1292950"/>
                  <a:pt x="1665738" y="1317659"/>
                  <a:pt x="1815737" y="1280160"/>
                </a:cubicBezTo>
                <a:cubicBezTo>
                  <a:pt x="1855093" y="1253923"/>
                  <a:pt x="1860773" y="1247795"/>
                  <a:pt x="1907177" y="1227908"/>
                </a:cubicBezTo>
                <a:cubicBezTo>
                  <a:pt x="1919833" y="1222484"/>
                  <a:pt x="1933303" y="1219199"/>
                  <a:pt x="1946366" y="1214845"/>
                </a:cubicBezTo>
                <a:cubicBezTo>
                  <a:pt x="1963783" y="1201782"/>
                  <a:pt x="1980901" y="1188311"/>
                  <a:pt x="1998617" y="1175657"/>
                </a:cubicBezTo>
                <a:cubicBezTo>
                  <a:pt x="2011392" y="1166532"/>
                  <a:pt x="2026136" y="1160034"/>
                  <a:pt x="2037806" y="1149531"/>
                </a:cubicBezTo>
                <a:cubicBezTo>
                  <a:pt x="2069846" y="1120695"/>
                  <a:pt x="2098766" y="1088571"/>
                  <a:pt x="2129246" y="1058091"/>
                </a:cubicBezTo>
                <a:lnTo>
                  <a:pt x="2220686" y="966651"/>
                </a:lnTo>
                <a:cubicBezTo>
                  <a:pt x="2229395" y="953588"/>
                  <a:pt x="2237687" y="940238"/>
                  <a:pt x="2246812" y="927463"/>
                </a:cubicBezTo>
                <a:cubicBezTo>
                  <a:pt x="2266828" y="899441"/>
                  <a:pt x="2294541" y="866797"/>
                  <a:pt x="2312126" y="836023"/>
                </a:cubicBezTo>
                <a:cubicBezTo>
                  <a:pt x="2369509" y="735604"/>
                  <a:pt x="2302508" y="831430"/>
                  <a:pt x="2377440" y="731520"/>
                </a:cubicBezTo>
                <a:cubicBezTo>
                  <a:pt x="2381794" y="718457"/>
                  <a:pt x="2383671" y="704286"/>
                  <a:pt x="2390503" y="692331"/>
                </a:cubicBezTo>
                <a:cubicBezTo>
                  <a:pt x="2401305" y="673428"/>
                  <a:pt x="2417038" y="657796"/>
                  <a:pt x="2429692" y="640080"/>
                </a:cubicBezTo>
                <a:cubicBezTo>
                  <a:pt x="2438817" y="627305"/>
                  <a:pt x="2446692" y="613666"/>
                  <a:pt x="2455817" y="600891"/>
                </a:cubicBezTo>
                <a:cubicBezTo>
                  <a:pt x="2496007" y="544625"/>
                  <a:pt x="2494825" y="557770"/>
                  <a:pt x="2521132" y="496388"/>
                </a:cubicBezTo>
                <a:cubicBezTo>
                  <a:pt x="2535769" y="462235"/>
                  <a:pt x="2536206" y="441786"/>
                  <a:pt x="2547257" y="404948"/>
                </a:cubicBezTo>
                <a:cubicBezTo>
                  <a:pt x="2555170" y="378570"/>
                  <a:pt x="2573383" y="326571"/>
                  <a:pt x="2573383" y="326571"/>
                </a:cubicBezTo>
                <a:cubicBezTo>
                  <a:pt x="2577737" y="287382"/>
                  <a:pt x="2580450" y="247976"/>
                  <a:pt x="2586446" y="209005"/>
                </a:cubicBezTo>
                <a:cubicBezTo>
                  <a:pt x="2589176" y="191261"/>
                  <a:pt x="2595988" y="174358"/>
                  <a:pt x="2599509" y="156754"/>
                </a:cubicBezTo>
                <a:cubicBezTo>
                  <a:pt x="2604703" y="130782"/>
                  <a:pt x="2607378" y="104349"/>
                  <a:pt x="2612572" y="78377"/>
                </a:cubicBezTo>
                <a:cubicBezTo>
                  <a:pt x="2616093" y="60772"/>
                  <a:pt x="2615676" y="41063"/>
                  <a:pt x="2625635" y="26125"/>
                </a:cubicBezTo>
                <a:cubicBezTo>
                  <a:pt x="2634343" y="13062"/>
                  <a:pt x="2651760" y="8708"/>
                  <a:pt x="2664823" y="0"/>
                </a:cubicBezTo>
                <a:cubicBezTo>
                  <a:pt x="2721782" y="18986"/>
                  <a:pt x="2740988" y="17750"/>
                  <a:pt x="2782389" y="52251"/>
                </a:cubicBezTo>
                <a:cubicBezTo>
                  <a:pt x="2796581" y="64078"/>
                  <a:pt x="2807385" y="79613"/>
                  <a:pt x="2821577" y="91440"/>
                </a:cubicBezTo>
                <a:cubicBezTo>
                  <a:pt x="2833638" y="101491"/>
                  <a:pt x="2846724" y="110544"/>
                  <a:pt x="2860766" y="117565"/>
                </a:cubicBezTo>
                <a:cubicBezTo>
                  <a:pt x="2873082" y="123723"/>
                  <a:pt x="2899955" y="130628"/>
                  <a:pt x="2899955" y="130628"/>
                </a:cubicBezTo>
              </a:path>
            </a:pathLst>
          </a:custGeom>
          <a:noFill/>
          <a:ln w="76200">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242993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lnSpcReduction="10000"/>
          </a:bodyPr>
          <a:lstStyle/>
          <a:p>
            <a:pPr marL="0" indent="0">
              <a:buNone/>
            </a:pPr>
            <a:r>
              <a:rPr lang="en-US" sz="1600" dirty="0" err="1"/>
              <a:t>Formalizando</a:t>
            </a:r>
            <a:r>
              <a:rPr lang="en-US" sz="1600" dirty="0"/>
              <a:t>…</a:t>
            </a:r>
          </a:p>
          <a:p>
            <a:pPr marL="0" indent="0">
              <a:buNone/>
            </a:pPr>
            <a:r>
              <a:rPr lang="en-US" sz="1600" dirty="0"/>
              <a:t>Sea un AVL de </a:t>
            </a:r>
            <a:r>
              <a:rPr lang="en-US" sz="1600" dirty="0" err="1"/>
              <a:t>altura</a:t>
            </a:r>
            <a:r>
              <a:rPr lang="en-US" sz="1600" dirty="0"/>
              <a:t> h </a:t>
            </a:r>
            <a:r>
              <a:rPr lang="en-US" sz="1600" b="1" dirty="0">
                <a:solidFill>
                  <a:srgbClr val="00B050"/>
                </a:solidFill>
              </a:rPr>
              <a:t>con la </a:t>
            </a:r>
            <a:r>
              <a:rPr lang="en-US" sz="1600" b="1" dirty="0" err="1">
                <a:solidFill>
                  <a:srgbClr val="00B050"/>
                </a:solidFill>
              </a:rPr>
              <a:t>menor</a:t>
            </a:r>
            <a:r>
              <a:rPr lang="en-US" sz="1600" b="1" dirty="0">
                <a:solidFill>
                  <a:srgbClr val="00B050"/>
                </a:solidFill>
              </a:rPr>
              <a:t> </a:t>
            </a:r>
            <a:r>
              <a:rPr lang="en-US" sz="1600" b="1" dirty="0" err="1">
                <a:solidFill>
                  <a:srgbClr val="00B050"/>
                </a:solidFill>
              </a:rPr>
              <a:t>cantidad</a:t>
            </a:r>
            <a:r>
              <a:rPr lang="en-US" sz="1600" b="1" dirty="0">
                <a:solidFill>
                  <a:srgbClr val="00B050"/>
                </a:solidFill>
              </a:rPr>
              <a:t> de </a:t>
            </a:r>
            <a:r>
              <a:rPr lang="en-US" sz="1600" b="1" dirty="0" err="1">
                <a:solidFill>
                  <a:srgbClr val="00B050"/>
                </a:solidFill>
              </a:rPr>
              <a:t>nodos</a:t>
            </a:r>
            <a:r>
              <a:rPr lang="en-US" sz="1600" b="1" dirty="0">
                <a:solidFill>
                  <a:srgbClr val="00B050"/>
                </a:solidFill>
              </a:rPr>
              <a:t> </a:t>
            </a:r>
            <a:r>
              <a:rPr lang="en-US" sz="1600" b="1" dirty="0" err="1">
                <a:solidFill>
                  <a:srgbClr val="00B050"/>
                </a:solidFill>
              </a:rPr>
              <a:t>posibles</a:t>
            </a:r>
            <a:r>
              <a:rPr lang="en-US" sz="1600" b="1" dirty="0">
                <a:solidFill>
                  <a:srgbClr val="00B050"/>
                </a:solidFill>
              </a:rPr>
              <a:t> </a:t>
            </a:r>
            <a:r>
              <a:rPr lang="en-US" sz="1600" b="1" dirty="0" err="1">
                <a:solidFill>
                  <a:srgbClr val="00B050"/>
                </a:solidFill>
              </a:rPr>
              <a:t>en</a:t>
            </a:r>
            <a:r>
              <a:rPr lang="en-US" sz="1600" b="1" dirty="0">
                <a:solidFill>
                  <a:srgbClr val="00B050"/>
                </a:solidFill>
              </a:rPr>
              <a:t> </a:t>
            </a:r>
            <a:r>
              <a:rPr lang="en-US" sz="1600" b="1" dirty="0" err="1">
                <a:solidFill>
                  <a:srgbClr val="00B050"/>
                </a:solidFill>
              </a:rPr>
              <a:t>esa</a:t>
            </a:r>
            <a:r>
              <a:rPr lang="en-US" sz="1600" b="1" dirty="0">
                <a:solidFill>
                  <a:srgbClr val="00B050"/>
                </a:solidFill>
              </a:rPr>
              <a:t> </a:t>
            </a:r>
            <a:r>
              <a:rPr lang="en-US" sz="1600" b="1" dirty="0" err="1">
                <a:solidFill>
                  <a:srgbClr val="00B050"/>
                </a:solidFill>
              </a:rPr>
              <a:t>altura</a:t>
            </a:r>
            <a:endParaRPr lang="en-US" sz="1600" b="1" dirty="0">
              <a:solidFill>
                <a:srgbClr val="00B050"/>
              </a:solidFill>
            </a:endParaRPr>
          </a:p>
          <a:p>
            <a:pPr marL="0" indent="0">
              <a:buNone/>
            </a:pPr>
            <a:endParaRPr lang="en-US" sz="1600" dirty="0"/>
          </a:p>
          <a:p>
            <a:pPr marL="0" indent="0">
              <a:buNone/>
            </a:pPr>
            <a:r>
              <a:rPr lang="en-US" sz="1600" dirty="0" err="1"/>
              <a:t>Avl</a:t>
            </a:r>
            <a:r>
              <a:rPr lang="en-US" sz="1600" dirty="0"/>
              <a:t> de </a:t>
            </a:r>
            <a:r>
              <a:rPr lang="en-US" sz="1600" dirty="0" err="1"/>
              <a:t>altura</a:t>
            </a:r>
            <a:r>
              <a:rPr lang="en-US" sz="1600" dirty="0"/>
              <a:t> 0 </a:t>
            </a:r>
            <a:r>
              <a:rPr lang="en-US" sz="1600" dirty="0" err="1"/>
              <a:t>tiene</a:t>
            </a:r>
            <a:r>
              <a:rPr lang="en-US" sz="1600" dirty="0"/>
              <a:t> 1 </a:t>
            </a:r>
            <a:r>
              <a:rPr lang="en-US" sz="1600" dirty="0" err="1"/>
              <a:t>nodo</a:t>
            </a:r>
            <a:r>
              <a:rPr lang="en-US" sz="1600" dirty="0"/>
              <a:t>  </a:t>
            </a:r>
          </a:p>
          <a:p>
            <a:pPr marL="0" indent="0">
              <a:buNone/>
            </a:pPr>
            <a:endParaRPr lang="en-US" sz="1600" dirty="0"/>
          </a:p>
          <a:p>
            <a:pPr marL="0" indent="0">
              <a:buNone/>
            </a:pPr>
            <a:r>
              <a:rPr lang="en-US" sz="1600" dirty="0" err="1"/>
              <a:t>Avl</a:t>
            </a:r>
            <a:r>
              <a:rPr lang="en-US" sz="1600" dirty="0"/>
              <a:t> de </a:t>
            </a:r>
            <a:r>
              <a:rPr lang="en-US" sz="1600" dirty="0" err="1"/>
              <a:t>altura</a:t>
            </a:r>
            <a:r>
              <a:rPr lang="en-US" sz="1600" dirty="0"/>
              <a:t> 1 </a:t>
            </a:r>
            <a:r>
              <a:rPr lang="en-US" sz="1600" dirty="0" err="1"/>
              <a:t>tiene</a:t>
            </a:r>
            <a:r>
              <a:rPr lang="en-US" sz="1600" dirty="0"/>
              <a:t> 2 </a:t>
            </a:r>
            <a:r>
              <a:rPr lang="en-US" sz="1600" dirty="0" err="1"/>
              <a:t>nodos</a:t>
            </a:r>
            <a:endParaRPr lang="en-US" sz="1600" dirty="0"/>
          </a:p>
          <a:p>
            <a:pPr marL="0" indent="0">
              <a:buNone/>
            </a:pPr>
            <a:endParaRPr lang="en-US" sz="1600" dirty="0"/>
          </a:p>
          <a:p>
            <a:pPr marL="0" indent="0">
              <a:buNone/>
            </a:pPr>
            <a:r>
              <a:rPr lang="en-US" sz="1600" dirty="0" err="1"/>
              <a:t>Avl</a:t>
            </a:r>
            <a:r>
              <a:rPr lang="en-US" sz="1600" dirty="0"/>
              <a:t> de </a:t>
            </a:r>
            <a:r>
              <a:rPr lang="en-US" sz="1600" dirty="0" err="1"/>
              <a:t>altura</a:t>
            </a:r>
            <a:r>
              <a:rPr lang="en-US" sz="1600" dirty="0"/>
              <a:t> 2 </a:t>
            </a:r>
            <a:r>
              <a:rPr lang="en-US" sz="1600" dirty="0" err="1"/>
              <a:t>tiene</a:t>
            </a:r>
            <a:r>
              <a:rPr lang="en-US" sz="1600" dirty="0"/>
              <a:t> 4 </a:t>
            </a:r>
            <a:r>
              <a:rPr lang="en-US" sz="1600" dirty="0" err="1"/>
              <a:t>nodos</a:t>
            </a:r>
            <a:endParaRPr lang="en-US" sz="1600" dirty="0"/>
          </a:p>
          <a:p>
            <a:pPr marL="0" indent="0">
              <a:buNone/>
            </a:pPr>
            <a:endParaRPr lang="en-US" sz="1600" dirty="0"/>
          </a:p>
          <a:p>
            <a:pPr marL="0" indent="0">
              <a:buNone/>
            </a:pPr>
            <a:endParaRPr lang="en-US" sz="1600" dirty="0"/>
          </a:p>
          <a:p>
            <a:pPr marL="0" indent="0">
              <a:buNone/>
            </a:pPr>
            <a:r>
              <a:rPr lang="en-US" sz="1600" dirty="0"/>
              <a:t>AVL de </a:t>
            </a:r>
            <a:r>
              <a:rPr lang="en-US" sz="1600" dirty="0" err="1"/>
              <a:t>altura</a:t>
            </a:r>
            <a:r>
              <a:rPr lang="en-US" sz="1600" dirty="0"/>
              <a:t> 3 </a:t>
            </a:r>
            <a:r>
              <a:rPr lang="en-US" sz="1600" dirty="0" err="1"/>
              <a:t>tiene</a:t>
            </a:r>
            <a:r>
              <a:rPr lang="en-US" sz="1600" dirty="0"/>
              <a:t> 7 </a:t>
            </a:r>
            <a:r>
              <a:rPr lang="en-US" sz="1600" dirty="0" err="1"/>
              <a:t>nodos</a:t>
            </a: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AVL de </a:t>
            </a:r>
            <a:r>
              <a:rPr lang="en-US" sz="1600" dirty="0" err="1"/>
              <a:t>altura</a:t>
            </a:r>
            <a:r>
              <a:rPr lang="en-US" sz="1600" dirty="0"/>
              <a:t> 4 </a:t>
            </a:r>
            <a:r>
              <a:rPr lang="en-US" sz="1600" dirty="0" err="1"/>
              <a:t>tiene</a:t>
            </a:r>
            <a:r>
              <a:rPr lang="en-US" sz="1600" dirty="0"/>
              <a:t> 12 </a:t>
            </a:r>
            <a:r>
              <a:rPr lang="en-US" sz="1600" dirty="0" err="1"/>
              <a:t>nodos</a:t>
            </a:r>
            <a:endParaRPr lang="en-US" sz="1600" dirty="0"/>
          </a:p>
        </p:txBody>
      </p:sp>
      <p:sp>
        <p:nvSpPr>
          <p:cNvPr id="4" name="Slide Number Placeholder 3"/>
          <p:cNvSpPr>
            <a:spLocks noGrp="1"/>
          </p:cNvSpPr>
          <p:nvPr>
            <p:ph type="sldNum" sz="quarter" idx="12"/>
          </p:nvPr>
        </p:nvSpPr>
        <p:spPr/>
        <p:txBody>
          <a:bodyPr/>
          <a:lstStyle/>
          <a:p>
            <a:fld id="{401CF334-2D5C-4859-84A6-CA7E6E43FAEB}" type="slidenum">
              <a:rPr lang="en-US" smtClean="0"/>
              <a:t>320</a:t>
            </a:fld>
            <a:endParaRPr lang="en-US"/>
          </a:p>
        </p:txBody>
      </p:sp>
      <p:pic>
        <p:nvPicPr>
          <p:cNvPr id="5" name="Picture 4"/>
          <p:cNvPicPr>
            <a:picLocks noChangeAspect="1"/>
          </p:cNvPicPr>
          <p:nvPr/>
        </p:nvPicPr>
        <p:blipFill>
          <a:blip r:embed="rId2"/>
          <a:stretch>
            <a:fillRect/>
          </a:stretch>
        </p:blipFill>
        <p:spPr>
          <a:xfrm>
            <a:off x="3108886" y="2737300"/>
            <a:ext cx="514350" cy="447675"/>
          </a:xfrm>
          <a:prstGeom prst="rect">
            <a:avLst/>
          </a:prstGeom>
        </p:spPr>
      </p:pic>
      <p:pic>
        <p:nvPicPr>
          <p:cNvPr id="6" name="Picture 5"/>
          <p:cNvPicPr>
            <a:picLocks noChangeAspect="1"/>
          </p:cNvPicPr>
          <p:nvPr/>
        </p:nvPicPr>
        <p:blipFill>
          <a:blip r:embed="rId3"/>
          <a:stretch>
            <a:fillRect/>
          </a:stretch>
        </p:blipFill>
        <p:spPr>
          <a:xfrm>
            <a:off x="3180078" y="3320851"/>
            <a:ext cx="501650" cy="451485"/>
          </a:xfrm>
          <a:prstGeom prst="rect">
            <a:avLst/>
          </a:prstGeom>
        </p:spPr>
      </p:pic>
      <p:pic>
        <p:nvPicPr>
          <p:cNvPr id="7" name="Picture 6"/>
          <p:cNvPicPr>
            <a:picLocks noChangeAspect="1"/>
          </p:cNvPicPr>
          <p:nvPr/>
        </p:nvPicPr>
        <p:blipFill>
          <a:blip r:embed="rId4"/>
          <a:stretch>
            <a:fillRect/>
          </a:stretch>
        </p:blipFill>
        <p:spPr>
          <a:xfrm>
            <a:off x="3295219" y="3799424"/>
            <a:ext cx="816815" cy="661231"/>
          </a:xfrm>
          <a:prstGeom prst="rect">
            <a:avLst/>
          </a:prstGeom>
        </p:spPr>
      </p:pic>
      <p:pic>
        <p:nvPicPr>
          <p:cNvPr id="8" name="Picture 7"/>
          <p:cNvPicPr>
            <a:picLocks noChangeAspect="1"/>
          </p:cNvPicPr>
          <p:nvPr/>
        </p:nvPicPr>
        <p:blipFill>
          <a:blip r:embed="rId5"/>
          <a:stretch>
            <a:fillRect/>
          </a:stretch>
        </p:blipFill>
        <p:spPr>
          <a:xfrm>
            <a:off x="3703626" y="4303300"/>
            <a:ext cx="1342480" cy="1089327"/>
          </a:xfrm>
          <a:prstGeom prst="rect">
            <a:avLst/>
          </a:prstGeom>
        </p:spPr>
      </p:pic>
      <p:pic>
        <p:nvPicPr>
          <p:cNvPr id="10" name="Picture 9"/>
          <p:cNvPicPr>
            <a:picLocks noChangeAspect="1"/>
          </p:cNvPicPr>
          <p:nvPr/>
        </p:nvPicPr>
        <p:blipFill>
          <a:blip r:embed="rId6"/>
          <a:stretch>
            <a:fillRect/>
          </a:stretch>
        </p:blipFill>
        <p:spPr>
          <a:xfrm>
            <a:off x="4076396" y="5286419"/>
            <a:ext cx="2108114" cy="1054057"/>
          </a:xfrm>
          <a:prstGeom prst="rect">
            <a:avLst/>
          </a:prstGeom>
        </p:spPr>
      </p:pic>
      <p:sp>
        <p:nvSpPr>
          <p:cNvPr id="11" name="Rounded Rectangle 10"/>
          <p:cNvSpPr/>
          <p:nvPr/>
        </p:nvSpPr>
        <p:spPr>
          <a:xfrm>
            <a:off x="4424082" y="2737300"/>
            <a:ext cx="4141694" cy="17233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AVL de </a:t>
            </a:r>
            <a:r>
              <a:rPr lang="en-US" dirty="0" err="1"/>
              <a:t>altura</a:t>
            </a:r>
            <a:r>
              <a:rPr lang="en-US" dirty="0"/>
              <a:t> H </a:t>
            </a:r>
            <a:r>
              <a:rPr lang="en-US" dirty="0" err="1"/>
              <a:t>tendrá</a:t>
            </a:r>
            <a:r>
              <a:rPr lang="en-US" dirty="0"/>
              <a:t>  </a:t>
            </a:r>
          </a:p>
          <a:p>
            <a:pPr algn="ctr"/>
            <a:r>
              <a:rPr lang="en-US" dirty="0"/>
              <a:t>1 </a:t>
            </a:r>
            <a:r>
              <a:rPr lang="en-US" dirty="0" err="1"/>
              <a:t>nodo</a:t>
            </a:r>
            <a:r>
              <a:rPr lang="en-US" dirty="0"/>
              <a:t> + </a:t>
            </a:r>
            <a:r>
              <a:rPr lang="en-US" dirty="0" err="1"/>
              <a:t>cantnodos</a:t>
            </a:r>
            <a:r>
              <a:rPr lang="en-US" dirty="0"/>
              <a:t> </a:t>
            </a:r>
            <a:r>
              <a:rPr lang="en-US" dirty="0" err="1"/>
              <a:t>avl</a:t>
            </a:r>
            <a:r>
              <a:rPr lang="en-US" dirty="0"/>
              <a:t> </a:t>
            </a:r>
            <a:r>
              <a:rPr lang="en-US" dirty="0" err="1"/>
              <a:t>altura</a:t>
            </a:r>
            <a:r>
              <a:rPr lang="en-US" dirty="0"/>
              <a:t> h-1 + </a:t>
            </a:r>
            <a:r>
              <a:rPr lang="en-US" dirty="0" err="1"/>
              <a:t>cantnodos</a:t>
            </a:r>
            <a:r>
              <a:rPr lang="en-US" dirty="0"/>
              <a:t> </a:t>
            </a:r>
            <a:r>
              <a:rPr lang="en-US" dirty="0" err="1"/>
              <a:t>avl</a:t>
            </a:r>
            <a:r>
              <a:rPr lang="en-US" dirty="0"/>
              <a:t> </a:t>
            </a:r>
            <a:r>
              <a:rPr lang="en-US" dirty="0" err="1"/>
              <a:t>altura</a:t>
            </a:r>
            <a:r>
              <a:rPr lang="en-US" dirty="0"/>
              <a:t> h-2</a:t>
            </a:r>
          </a:p>
          <a:p>
            <a:pPr algn="ctr"/>
            <a:endParaRPr lang="es-AR" dirty="0"/>
          </a:p>
        </p:txBody>
      </p:sp>
    </p:spTree>
    <p:extLst>
      <p:ext uri="{BB962C8B-B14F-4D97-AF65-F5344CB8AC3E}">
        <p14:creationId xmlns:p14="http://schemas.microsoft.com/office/powerpoint/2010/main" val="7316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lgn="just">
              <a:buNone/>
            </a:pPr>
            <a:r>
              <a:rPr lang="en-US" dirty="0"/>
              <a:t>AVL de </a:t>
            </a:r>
            <a:r>
              <a:rPr lang="en-US" dirty="0" err="1"/>
              <a:t>altura</a:t>
            </a:r>
            <a:r>
              <a:rPr lang="en-US" dirty="0"/>
              <a:t> h </a:t>
            </a:r>
            <a:r>
              <a:rPr lang="en-US" dirty="0" err="1"/>
              <a:t>tendrá</a:t>
            </a:r>
            <a:r>
              <a:rPr lang="en-US" dirty="0"/>
              <a:t>  </a:t>
            </a:r>
          </a:p>
          <a:p>
            <a:pPr marL="0" indent="0" algn="just">
              <a:buNone/>
            </a:pPr>
            <a:r>
              <a:rPr lang="en-US" dirty="0"/>
              <a:t>1 </a:t>
            </a:r>
            <a:r>
              <a:rPr lang="en-US" dirty="0" err="1"/>
              <a:t>nodo</a:t>
            </a:r>
            <a:r>
              <a:rPr lang="en-US" dirty="0"/>
              <a:t> + </a:t>
            </a:r>
            <a:r>
              <a:rPr lang="en-US" dirty="0" err="1"/>
              <a:t>cantnodos</a:t>
            </a:r>
            <a:r>
              <a:rPr lang="en-US" dirty="0"/>
              <a:t> </a:t>
            </a:r>
            <a:r>
              <a:rPr lang="en-US" dirty="0" err="1"/>
              <a:t>avl</a:t>
            </a:r>
            <a:r>
              <a:rPr lang="en-US" dirty="0"/>
              <a:t> </a:t>
            </a:r>
            <a:r>
              <a:rPr lang="en-US" dirty="0" err="1"/>
              <a:t>altura</a:t>
            </a:r>
            <a:r>
              <a:rPr lang="en-US" dirty="0"/>
              <a:t> h-1 + </a:t>
            </a:r>
            <a:r>
              <a:rPr lang="en-US" dirty="0" err="1"/>
              <a:t>cantnodos</a:t>
            </a:r>
            <a:r>
              <a:rPr lang="en-US" dirty="0"/>
              <a:t> </a:t>
            </a:r>
            <a:r>
              <a:rPr lang="en-US" dirty="0" err="1"/>
              <a:t>avl</a:t>
            </a:r>
            <a:r>
              <a:rPr lang="en-US" dirty="0"/>
              <a:t> </a:t>
            </a:r>
            <a:r>
              <a:rPr lang="en-US" dirty="0" err="1"/>
              <a:t>altura</a:t>
            </a:r>
            <a:r>
              <a:rPr lang="en-US" dirty="0"/>
              <a:t> h-2</a:t>
            </a:r>
          </a:p>
          <a:p>
            <a:pPr marL="0" indent="0" algn="just">
              <a:buNone/>
            </a:pPr>
            <a:endParaRPr lang="en-US" dirty="0"/>
          </a:p>
          <a:p>
            <a:pPr marL="0" indent="0" algn="just">
              <a:buNone/>
            </a:pPr>
            <a:r>
              <a:rPr lang="en-US" dirty="0"/>
              <a:t>¿</a:t>
            </a:r>
            <a:r>
              <a:rPr lang="en-US" dirty="0" err="1"/>
              <a:t>Qué</a:t>
            </a:r>
            <a:r>
              <a:rPr lang="en-US" dirty="0"/>
              <a:t> </a:t>
            </a:r>
            <a:r>
              <a:rPr lang="en-US" dirty="0" err="1"/>
              <a:t>relación</a:t>
            </a:r>
            <a:r>
              <a:rPr lang="en-US" dirty="0"/>
              <a:t> </a:t>
            </a:r>
            <a:r>
              <a:rPr lang="en-US" dirty="0" err="1"/>
              <a:t>tiene</a:t>
            </a:r>
            <a:r>
              <a:rPr lang="en-US" dirty="0"/>
              <a:t> con los </a:t>
            </a:r>
            <a:r>
              <a:rPr lang="en-US" dirty="0" err="1"/>
              <a:t>números</a:t>
            </a:r>
            <a:r>
              <a:rPr lang="en-US" dirty="0"/>
              <a:t> de Fibonacci?</a:t>
            </a:r>
          </a:p>
          <a:p>
            <a:pPr marL="0" indent="0" algn="just">
              <a:buNone/>
            </a:pPr>
            <a:r>
              <a:rPr lang="en-US" dirty="0" err="1"/>
              <a:t>nrofibo</a:t>
            </a:r>
            <a:r>
              <a:rPr lang="en-US" dirty="0"/>
              <a:t>(0)=0, </a:t>
            </a:r>
            <a:r>
              <a:rPr lang="en-US" dirty="0" err="1"/>
              <a:t>nfibo</a:t>
            </a:r>
            <a:r>
              <a:rPr lang="en-US" dirty="0"/>
              <a:t>(1)=1, </a:t>
            </a:r>
            <a:r>
              <a:rPr lang="en-US" dirty="0" err="1"/>
              <a:t>nrofibo</a:t>
            </a:r>
            <a:r>
              <a:rPr lang="en-US" dirty="0"/>
              <a:t>(2)=1, </a:t>
            </a:r>
            <a:r>
              <a:rPr lang="en-US" dirty="0" err="1"/>
              <a:t>nrofibo</a:t>
            </a:r>
            <a:r>
              <a:rPr lang="en-US" dirty="0"/>
              <a:t>(3)=2, </a:t>
            </a:r>
            <a:r>
              <a:rPr lang="en-US" dirty="0" err="1"/>
              <a:t>nrofibo</a:t>
            </a:r>
            <a:r>
              <a:rPr lang="en-US" dirty="0"/>
              <a:t>(4)=3, </a:t>
            </a:r>
            <a:r>
              <a:rPr lang="en-US" dirty="0" err="1"/>
              <a:t>nrofibo</a:t>
            </a:r>
            <a:r>
              <a:rPr lang="en-US" dirty="0"/>
              <a:t>(5)=5, </a:t>
            </a:r>
            <a:r>
              <a:rPr lang="en-US" dirty="0" err="1"/>
              <a:t>nrofibo</a:t>
            </a:r>
            <a:r>
              <a:rPr lang="en-US" dirty="0"/>
              <a:t>(6)=8, </a:t>
            </a:r>
            <a:r>
              <a:rPr lang="en-US" dirty="0" err="1"/>
              <a:t>nrofibo</a:t>
            </a:r>
            <a:r>
              <a:rPr lang="en-US" dirty="0"/>
              <a:t>(7)=13, </a:t>
            </a:r>
            <a:r>
              <a:rPr lang="en-US" dirty="0" err="1"/>
              <a:t>etc</a:t>
            </a: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321</a:t>
            </a:fld>
            <a:endParaRPr lang="en-US"/>
          </a:p>
        </p:txBody>
      </p:sp>
    </p:spTree>
    <p:extLst>
      <p:ext uri="{BB962C8B-B14F-4D97-AF65-F5344CB8AC3E}">
        <p14:creationId xmlns:p14="http://schemas.microsoft.com/office/powerpoint/2010/main" val="408067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graphicFrame>
        <p:nvGraphicFramePr>
          <p:cNvPr id="5" name="Content Placeholder 4"/>
          <p:cNvGraphicFramePr>
            <a:graphicFrameLocks noGrp="1"/>
          </p:cNvGraphicFramePr>
          <p:nvPr>
            <p:ph idx="1"/>
          </p:nvPr>
        </p:nvGraphicFramePr>
        <p:xfrm>
          <a:off x="457200" y="1935163"/>
          <a:ext cx="7811589" cy="3606800"/>
        </p:xfrm>
        <a:graphic>
          <a:graphicData uri="http://schemas.openxmlformats.org/drawingml/2006/table">
            <a:tbl>
              <a:tblPr firstRow="1" bandRow="1">
                <a:tableStyleId>{8799B23B-EC83-4686-B30A-512413B5E67A}</a:tableStyleId>
              </a:tblPr>
              <a:tblGrid>
                <a:gridCol w="4036423">
                  <a:extLst>
                    <a:ext uri="{9D8B030D-6E8A-4147-A177-3AD203B41FA5}">
                      <a16:colId xmlns:a16="http://schemas.microsoft.com/office/drawing/2014/main" val="3564254472"/>
                    </a:ext>
                  </a:extLst>
                </a:gridCol>
                <a:gridCol w="3775166">
                  <a:extLst>
                    <a:ext uri="{9D8B030D-6E8A-4147-A177-3AD203B41FA5}">
                      <a16:colId xmlns:a16="http://schemas.microsoft.com/office/drawing/2014/main" val="3581306688"/>
                    </a:ext>
                  </a:extLst>
                </a:gridCol>
              </a:tblGrid>
              <a:tr h="370840">
                <a:tc>
                  <a:txBody>
                    <a:bodyPr/>
                    <a:lstStyle/>
                    <a:p>
                      <a:r>
                        <a:rPr lang="en-US" dirty="0"/>
                        <a:t>AVL</a:t>
                      </a:r>
                      <a:r>
                        <a:rPr lang="en-US" baseline="0" dirty="0"/>
                        <a:t> </a:t>
                      </a:r>
                      <a:r>
                        <a:rPr lang="en-US" baseline="0" dirty="0" err="1"/>
                        <a:t>altura</a:t>
                      </a:r>
                      <a:r>
                        <a:rPr lang="en-US" baseline="0" dirty="0"/>
                        <a:t> h con </a:t>
                      </a:r>
                      <a:r>
                        <a:rPr lang="en-US" baseline="0" dirty="0" err="1"/>
                        <a:t>menor</a:t>
                      </a:r>
                      <a:r>
                        <a:rPr lang="en-US" baseline="0" dirty="0"/>
                        <a:t> cant de </a:t>
                      </a:r>
                      <a:r>
                        <a:rPr lang="en-US" baseline="0" dirty="0" err="1"/>
                        <a:t>nodos</a:t>
                      </a:r>
                      <a:endParaRPr lang="es-AR" dirty="0"/>
                    </a:p>
                  </a:txBody>
                  <a:tcPr/>
                </a:tc>
                <a:tc>
                  <a:txBody>
                    <a:bodyPr/>
                    <a:lstStyle/>
                    <a:p>
                      <a:r>
                        <a:rPr lang="en-US" dirty="0"/>
                        <a:t>Cant</a:t>
                      </a:r>
                      <a:r>
                        <a:rPr lang="en-US" baseline="0" dirty="0"/>
                        <a:t> </a:t>
                      </a:r>
                      <a:r>
                        <a:rPr lang="en-US" baseline="0" dirty="0" err="1"/>
                        <a:t>nodos</a:t>
                      </a:r>
                      <a:r>
                        <a:rPr lang="en-US" baseline="0" dirty="0"/>
                        <a:t> </a:t>
                      </a:r>
                      <a:r>
                        <a:rPr lang="en-US" baseline="0" dirty="0" err="1"/>
                        <a:t>en</a:t>
                      </a:r>
                      <a:r>
                        <a:rPr lang="en-US" baseline="0" dirty="0"/>
                        <a:t> </a:t>
                      </a:r>
                      <a:r>
                        <a:rPr lang="en-US" baseline="0" dirty="0" err="1"/>
                        <a:t>relación</a:t>
                      </a:r>
                      <a:r>
                        <a:rPr lang="en-US" baseline="0" dirty="0"/>
                        <a:t> a </a:t>
                      </a:r>
                      <a:r>
                        <a:rPr lang="en-US" baseline="0" dirty="0" err="1"/>
                        <a:t>los</a:t>
                      </a:r>
                      <a:r>
                        <a:rPr lang="en-US" baseline="0" dirty="0"/>
                        <a:t> </a:t>
                      </a:r>
                      <a:r>
                        <a:rPr lang="en-US" baseline="0" dirty="0" err="1"/>
                        <a:t>números</a:t>
                      </a:r>
                      <a:r>
                        <a:rPr lang="en-US" baseline="0" dirty="0"/>
                        <a:t> de </a:t>
                      </a:r>
                      <a:r>
                        <a:rPr lang="en-US" baseline="0" dirty="0" err="1"/>
                        <a:t>fibo</a:t>
                      </a:r>
                      <a:r>
                        <a:rPr lang="en-US" baseline="0" dirty="0"/>
                        <a:t>?</a:t>
                      </a:r>
                      <a:endParaRPr lang="es-AR" dirty="0"/>
                    </a:p>
                  </a:txBody>
                  <a:tcPr/>
                </a:tc>
                <a:extLst>
                  <a:ext uri="{0D108BD9-81ED-4DB2-BD59-A6C34878D82A}">
                    <a16:rowId xmlns:a16="http://schemas.microsoft.com/office/drawing/2014/main" val="3129102806"/>
                  </a:ext>
                </a:extLst>
              </a:tr>
              <a:tr h="370840">
                <a:tc>
                  <a:txBody>
                    <a:bodyPr/>
                    <a:lstStyle/>
                    <a:p>
                      <a:r>
                        <a:rPr lang="en-US" dirty="0" err="1"/>
                        <a:t>Altura</a:t>
                      </a:r>
                      <a:r>
                        <a:rPr lang="en-US" baseline="0" dirty="0"/>
                        <a:t> </a:t>
                      </a:r>
                      <a:r>
                        <a:rPr lang="en-US" dirty="0"/>
                        <a:t>0  </a:t>
                      </a:r>
                      <a:r>
                        <a:rPr lang="en-US" dirty="0" err="1"/>
                        <a:t>CantNodos</a:t>
                      </a:r>
                      <a:r>
                        <a:rPr lang="en-US" dirty="0"/>
                        <a:t>=</a:t>
                      </a:r>
                      <a:r>
                        <a:rPr lang="en-US" dirty="0">
                          <a:solidFill>
                            <a:srgbClr val="C00000"/>
                          </a:solidFill>
                        </a:rPr>
                        <a:t>1</a:t>
                      </a:r>
                      <a:endParaRPr lang="es-AR" dirty="0">
                        <a:solidFill>
                          <a:srgbClr val="C00000"/>
                        </a:solidFill>
                      </a:endParaRPr>
                    </a:p>
                  </a:txBody>
                  <a:tcPr/>
                </a:tc>
                <a:tc>
                  <a:txBody>
                    <a:bodyPr/>
                    <a:lstStyle/>
                    <a:p>
                      <a:r>
                        <a:rPr lang="en-US" dirty="0" err="1"/>
                        <a:t>nrofibo</a:t>
                      </a:r>
                      <a:r>
                        <a:rPr lang="en-US" dirty="0"/>
                        <a:t>(altura+3)-1 =  </a:t>
                      </a:r>
                      <a:r>
                        <a:rPr lang="en-US" dirty="0">
                          <a:solidFill>
                            <a:srgbClr val="C00000"/>
                          </a:solidFill>
                        </a:rPr>
                        <a:t>1</a:t>
                      </a:r>
                      <a:endParaRPr lang="es-AR" dirty="0">
                        <a:solidFill>
                          <a:srgbClr val="C00000"/>
                        </a:solidFill>
                      </a:endParaRPr>
                    </a:p>
                  </a:txBody>
                  <a:tcPr/>
                </a:tc>
                <a:extLst>
                  <a:ext uri="{0D108BD9-81ED-4DB2-BD59-A6C34878D82A}">
                    <a16:rowId xmlns:a16="http://schemas.microsoft.com/office/drawing/2014/main" val="672139608"/>
                  </a:ext>
                </a:extLst>
              </a:tr>
              <a:tr h="370840">
                <a:tc>
                  <a:txBody>
                    <a:bodyPr/>
                    <a:lstStyle/>
                    <a:p>
                      <a:r>
                        <a:rPr lang="en-US" dirty="0" err="1"/>
                        <a:t>Altura</a:t>
                      </a:r>
                      <a:r>
                        <a:rPr lang="en-US" dirty="0"/>
                        <a:t> 1  </a:t>
                      </a:r>
                      <a:r>
                        <a:rPr lang="en-US" dirty="0" err="1"/>
                        <a:t>CantNodos</a:t>
                      </a:r>
                      <a:r>
                        <a:rPr lang="en-US" dirty="0"/>
                        <a:t>=</a:t>
                      </a:r>
                      <a:r>
                        <a:rPr lang="en-US" dirty="0">
                          <a:solidFill>
                            <a:srgbClr val="C00000"/>
                          </a:solidFill>
                        </a:rPr>
                        <a:t>2</a:t>
                      </a:r>
                      <a:endParaRPr lang="es-AR" dirty="0">
                        <a:solidFill>
                          <a:srgbClr val="C00000"/>
                        </a:solidFill>
                      </a:endParaRPr>
                    </a:p>
                  </a:txBody>
                  <a:tcPr/>
                </a:tc>
                <a:tc>
                  <a:txBody>
                    <a:bodyPr/>
                    <a:lstStyle/>
                    <a:p>
                      <a:r>
                        <a:rPr lang="en-US" dirty="0" err="1"/>
                        <a:t>nrofibo</a:t>
                      </a:r>
                      <a:r>
                        <a:rPr lang="en-US" dirty="0"/>
                        <a:t>(altura+3)-1=</a:t>
                      </a:r>
                      <a:r>
                        <a:rPr lang="en-US" baseline="0" dirty="0"/>
                        <a:t>  </a:t>
                      </a:r>
                      <a:r>
                        <a:rPr lang="en-US" baseline="0" dirty="0">
                          <a:solidFill>
                            <a:srgbClr val="C00000"/>
                          </a:solidFill>
                        </a:rPr>
                        <a:t>2</a:t>
                      </a:r>
                      <a:endParaRPr lang="es-AR" dirty="0">
                        <a:solidFill>
                          <a:srgbClr val="C00000"/>
                        </a:solidFill>
                      </a:endParaRPr>
                    </a:p>
                  </a:txBody>
                  <a:tcPr/>
                </a:tc>
                <a:extLst>
                  <a:ext uri="{0D108BD9-81ED-4DB2-BD59-A6C34878D82A}">
                    <a16:rowId xmlns:a16="http://schemas.microsoft.com/office/drawing/2014/main" val="3249537918"/>
                  </a:ext>
                </a:extLst>
              </a:tr>
              <a:tr h="370840">
                <a:tc>
                  <a:txBody>
                    <a:bodyPr/>
                    <a:lstStyle/>
                    <a:p>
                      <a:r>
                        <a:rPr lang="en-US" dirty="0" err="1"/>
                        <a:t>Altura</a:t>
                      </a:r>
                      <a:r>
                        <a:rPr lang="en-US" dirty="0"/>
                        <a:t> 2  </a:t>
                      </a:r>
                      <a:r>
                        <a:rPr lang="en-US" dirty="0" err="1"/>
                        <a:t>CantNodos</a:t>
                      </a:r>
                      <a:r>
                        <a:rPr lang="en-US" dirty="0"/>
                        <a:t>=1</a:t>
                      </a:r>
                      <a:r>
                        <a:rPr lang="en-US" baseline="0" dirty="0"/>
                        <a:t> + 1+ 2 = </a:t>
                      </a:r>
                      <a:r>
                        <a:rPr lang="en-US" baseline="0" dirty="0">
                          <a:solidFill>
                            <a:srgbClr val="C00000"/>
                          </a:solidFill>
                        </a:rPr>
                        <a:t>4</a:t>
                      </a:r>
                      <a:endParaRPr lang="es-AR" dirty="0">
                        <a:solidFill>
                          <a:srgbClr val="C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nrofibo</a:t>
                      </a:r>
                      <a:r>
                        <a:rPr lang="en-US" dirty="0"/>
                        <a:t>(altura+3)-1=</a:t>
                      </a:r>
                      <a:r>
                        <a:rPr lang="en-US" baseline="0" dirty="0"/>
                        <a:t> </a:t>
                      </a:r>
                      <a:r>
                        <a:rPr lang="en-US" baseline="0" dirty="0">
                          <a:solidFill>
                            <a:srgbClr val="C00000"/>
                          </a:solidFill>
                        </a:rPr>
                        <a:t>4</a:t>
                      </a:r>
                      <a:endParaRPr lang="es-AR" dirty="0">
                        <a:solidFill>
                          <a:srgbClr val="C00000"/>
                        </a:solidFill>
                      </a:endParaRPr>
                    </a:p>
                  </a:txBody>
                  <a:tcPr/>
                </a:tc>
                <a:extLst>
                  <a:ext uri="{0D108BD9-81ED-4DB2-BD59-A6C34878D82A}">
                    <a16:rowId xmlns:a16="http://schemas.microsoft.com/office/drawing/2014/main" val="3550909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3  </a:t>
                      </a:r>
                      <a:r>
                        <a:rPr lang="en-US" dirty="0" err="1"/>
                        <a:t>CantNodos</a:t>
                      </a:r>
                      <a:r>
                        <a:rPr lang="en-US" dirty="0"/>
                        <a:t>=1</a:t>
                      </a:r>
                      <a:r>
                        <a:rPr lang="en-US" baseline="0" dirty="0"/>
                        <a:t> + 4 +2 = </a:t>
                      </a:r>
                      <a:r>
                        <a:rPr lang="en-US" baseline="0" dirty="0">
                          <a:solidFill>
                            <a:srgbClr val="C00000"/>
                          </a:solidFill>
                        </a:rPr>
                        <a:t>7</a:t>
                      </a:r>
                      <a:endParaRPr lang="es-AR" dirty="0">
                        <a:solidFill>
                          <a:srgbClr val="C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nrofibo</a:t>
                      </a:r>
                      <a:r>
                        <a:rPr lang="en-US" dirty="0"/>
                        <a:t>(altura+3)-1=</a:t>
                      </a:r>
                      <a:r>
                        <a:rPr lang="en-US" baseline="0" dirty="0"/>
                        <a:t> </a:t>
                      </a:r>
                      <a:r>
                        <a:rPr lang="en-US" baseline="0" dirty="0">
                          <a:solidFill>
                            <a:srgbClr val="C00000"/>
                          </a:solidFill>
                        </a:rPr>
                        <a:t>7</a:t>
                      </a:r>
                      <a:endParaRPr lang="es-AR" dirty="0">
                        <a:solidFill>
                          <a:srgbClr val="C00000"/>
                        </a:solidFill>
                      </a:endParaRPr>
                    </a:p>
                  </a:txBody>
                  <a:tcPr/>
                </a:tc>
                <a:extLst>
                  <a:ext uri="{0D108BD9-81ED-4DB2-BD59-A6C34878D82A}">
                    <a16:rowId xmlns:a16="http://schemas.microsoft.com/office/drawing/2014/main" val="8195404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4  </a:t>
                      </a:r>
                      <a:r>
                        <a:rPr lang="en-US" dirty="0" err="1"/>
                        <a:t>CantNodos</a:t>
                      </a:r>
                      <a:r>
                        <a:rPr lang="en-US" dirty="0"/>
                        <a:t>=1</a:t>
                      </a:r>
                      <a:r>
                        <a:rPr lang="en-US" baseline="0" dirty="0"/>
                        <a:t> + 7 + 4 = </a:t>
                      </a:r>
                      <a:r>
                        <a:rPr lang="en-US" baseline="0" dirty="0">
                          <a:solidFill>
                            <a:srgbClr val="C00000"/>
                          </a:solidFill>
                        </a:rPr>
                        <a:t>12</a:t>
                      </a:r>
                      <a:endParaRPr lang="es-AR" dirty="0">
                        <a:solidFill>
                          <a:srgbClr val="C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nrofibo</a:t>
                      </a:r>
                      <a:r>
                        <a:rPr lang="en-US" dirty="0"/>
                        <a:t>(altura+3)-1=</a:t>
                      </a:r>
                      <a:r>
                        <a:rPr lang="en-US" baseline="0" dirty="0"/>
                        <a:t> </a:t>
                      </a:r>
                      <a:r>
                        <a:rPr lang="en-US" baseline="0" dirty="0">
                          <a:solidFill>
                            <a:srgbClr val="C00000"/>
                          </a:solidFill>
                        </a:rPr>
                        <a:t>12</a:t>
                      </a:r>
                      <a:endParaRPr lang="es-AR" dirty="0">
                        <a:solidFill>
                          <a:srgbClr val="C00000"/>
                        </a:solidFill>
                      </a:endParaRPr>
                    </a:p>
                  </a:txBody>
                  <a:tcPr/>
                </a:tc>
                <a:extLst>
                  <a:ext uri="{0D108BD9-81ED-4DB2-BD59-A6C34878D82A}">
                    <a16:rowId xmlns:a16="http://schemas.microsoft.com/office/drawing/2014/main" val="108361966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5</a:t>
                      </a:r>
                      <a:r>
                        <a:rPr lang="en-US" baseline="0" dirty="0"/>
                        <a:t>  </a:t>
                      </a:r>
                      <a:r>
                        <a:rPr lang="en-US" baseline="0" dirty="0" err="1"/>
                        <a:t>CantNodos</a:t>
                      </a:r>
                      <a:r>
                        <a:rPr lang="en-US" baseline="0" dirty="0"/>
                        <a:t>=1 + 12 + 7 = </a:t>
                      </a:r>
                      <a:r>
                        <a:rPr lang="en-US" baseline="0" dirty="0">
                          <a:solidFill>
                            <a:srgbClr val="C00000"/>
                          </a:solidFill>
                        </a:rPr>
                        <a:t>20</a:t>
                      </a:r>
                      <a:endParaRPr lang="es-AR" dirty="0">
                        <a:solidFill>
                          <a:srgbClr val="C00000"/>
                        </a:solidFill>
                      </a:endParaRPr>
                    </a:p>
                  </a:txBody>
                  <a:tcPr/>
                </a:tc>
                <a:tc>
                  <a:txBody>
                    <a:bodyPr/>
                    <a:lstStyle/>
                    <a:p>
                      <a:endParaRPr lang="es-AR" dirty="0"/>
                    </a:p>
                  </a:txBody>
                  <a:tcPr/>
                </a:tc>
                <a:extLst>
                  <a:ext uri="{0D108BD9-81ED-4DB2-BD59-A6C34878D82A}">
                    <a16:rowId xmlns:a16="http://schemas.microsoft.com/office/drawing/2014/main" val="252009525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endParaRPr lang="es-AR" dirty="0"/>
                    </a:p>
                  </a:txBody>
                  <a:tcPr/>
                </a:tc>
                <a:tc>
                  <a:txBody>
                    <a:bodyPr/>
                    <a:lstStyle/>
                    <a:p>
                      <a:endParaRPr lang="es-AR" dirty="0"/>
                    </a:p>
                  </a:txBody>
                  <a:tcPr/>
                </a:tc>
                <a:extLst>
                  <a:ext uri="{0D108BD9-81ED-4DB2-BD59-A6C34878D82A}">
                    <a16:rowId xmlns:a16="http://schemas.microsoft.com/office/drawing/2014/main" val="47336961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h  </a:t>
                      </a:r>
                      <a:r>
                        <a:rPr lang="en-US" dirty="0" err="1"/>
                        <a:t>CantNodos</a:t>
                      </a:r>
                      <a:r>
                        <a:rPr lang="en-US" dirty="0"/>
                        <a:t>=?</a:t>
                      </a:r>
                      <a:endParaRPr lang="es-A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C00000"/>
                          </a:solidFill>
                        </a:rPr>
                        <a:t>nrofibo</a:t>
                      </a:r>
                      <a:r>
                        <a:rPr lang="en-US" dirty="0">
                          <a:solidFill>
                            <a:srgbClr val="C00000"/>
                          </a:solidFill>
                        </a:rPr>
                        <a:t>(h+3)-1</a:t>
                      </a:r>
                      <a:endParaRPr lang="es-AR" dirty="0">
                        <a:solidFill>
                          <a:srgbClr val="C00000"/>
                        </a:solidFill>
                      </a:endParaRPr>
                    </a:p>
                  </a:txBody>
                  <a:tcPr/>
                </a:tc>
                <a:extLst>
                  <a:ext uri="{0D108BD9-81ED-4DB2-BD59-A6C34878D82A}">
                    <a16:rowId xmlns:a16="http://schemas.microsoft.com/office/drawing/2014/main" val="1780203020"/>
                  </a:ext>
                </a:extLst>
              </a:tr>
            </a:tbl>
          </a:graphicData>
        </a:graphic>
      </p:graphicFrame>
      <p:sp>
        <p:nvSpPr>
          <p:cNvPr id="4" name="Slide Number Placeholder 3"/>
          <p:cNvSpPr>
            <a:spLocks noGrp="1"/>
          </p:cNvSpPr>
          <p:nvPr>
            <p:ph type="sldNum" sz="quarter" idx="12"/>
          </p:nvPr>
        </p:nvSpPr>
        <p:spPr/>
        <p:txBody>
          <a:bodyPr/>
          <a:lstStyle/>
          <a:p>
            <a:fld id="{401CF334-2D5C-4859-84A6-CA7E6E43FAEB}" type="slidenum">
              <a:rPr lang="en-US" smtClean="0"/>
              <a:t>322</a:t>
            </a:fld>
            <a:endParaRPr lang="en-US"/>
          </a:p>
        </p:txBody>
      </p:sp>
      <p:sp>
        <p:nvSpPr>
          <p:cNvPr id="6" name="Rectangle 5"/>
          <p:cNvSpPr/>
          <p:nvPr/>
        </p:nvSpPr>
        <p:spPr>
          <a:xfrm>
            <a:off x="457200" y="5950768"/>
            <a:ext cx="8281852" cy="7707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Números</a:t>
            </a:r>
            <a:r>
              <a:rPr lang="en-US" dirty="0"/>
              <a:t> de </a:t>
            </a:r>
            <a:r>
              <a:rPr lang="en-US" dirty="0" err="1"/>
              <a:t>fibonacci</a:t>
            </a:r>
            <a:r>
              <a:rPr lang="en-US" dirty="0"/>
              <a:t> : </a:t>
            </a:r>
          </a:p>
          <a:p>
            <a:pPr algn="ctr"/>
            <a:r>
              <a:rPr lang="en-US" dirty="0" err="1"/>
              <a:t>nrofibo</a:t>
            </a:r>
            <a:r>
              <a:rPr lang="en-US" dirty="0"/>
              <a:t>(0)=0, </a:t>
            </a:r>
            <a:r>
              <a:rPr lang="en-US" dirty="0" err="1"/>
              <a:t>nrofibo</a:t>
            </a:r>
            <a:r>
              <a:rPr lang="en-US" dirty="0"/>
              <a:t>(1)=1, </a:t>
            </a:r>
            <a:r>
              <a:rPr lang="en-US" dirty="0" err="1"/>
              <a:t>nrofibo</a:t>
            </a:r>
            <a:r>
              <a:rPr lang="en-US" dirty="0"/>
              <a:t>(2)=1, </a:t>
            </a:r>
            <a:r>
              <a:rPr lang="en-US" dirty="0" err="1"/>
              <a:t>nrofibo</a:t>
            </a:r>
            <a:r>
              <a:rPr lang="en-US" dirty="0"/>
              <a:t>(3)=2, </a:t>
            </a:r>
            <a:r>
              <a:rPr lang="en-US" dirty="0" err="1"/>
              <a:t>nrofibo</a:t>
            </a:r>
            <a:r>
              <a:rPr lang="en-US" dirty="0"/>
              <a:t>(4)=3, </a:t>
            </a:r>
            <a:r>
              <a:rPr lang="en-US" dirty="0" err="1"/>
              <a:t>nrofibo</a:t>
            </a:r>
            <a:r>
              <a:rPr lang="en-US" dirty="0"/>
              <a:t>(5)=5, </a:t>
            </a:r>
            <a:r>
              <a:rPr lang="en-US" dirty="0" err="1"/>
              <a:t>nrofibo</a:t>
            </a:r>
            <a:r>
              <a:rPr lang="en-US" dirty="0"/>
              <a:t>(6)=8, </a:t>
            </a:r>
            <a:r>
              <a:rPr lang="en-US" dirty="0" err="1"/>
              <a:t>nrofibo</a:t>
            </a:r>
            <a:r>
              <a:rPr lang="en-US" dirty="0"/>
              <a:t>(7)=13, </a:t>
            </a:r>
            <a:r>
              <a:rPr lang="en-US" dirty="0" err="1"/>
              <a:t>nrofibo</a:t>
            </a:r>
            <a:r>
              <a:rPr lang="en-US" dirty="0"/>
              <a:t>(8)=21, </a:t>
            </a:r>
            <a:r>
              <a:rPr lang="en-US" dirty="0" err="1"/>
              <a:t>etc</a:t>
            </a:r>
            <a:endParaRPr lang="en-US" dirty="0"/>
          </a:p>
          <a:p>
            <a:pPr algn="ctr"/>
            <a:endParaRPr lang="es-AR" dirty="0"/>
          </a:p>
        </p:txBody>
      </p:sp>
      <p:pic>
        <p:nvPicPr>
          <p:cNvPr id="8" name="Picture 4"/>
          <p:cNvPicPr>
            <a:picLocks noChangeAspect="1"/>
          </p:cNvPicPr>
          <p:nvPr/>
        </p:nvPicPr>
        <p:blipFill>
          <a:blip r:embed="rId2"/>
          <a:stretch>
            <a:fillRect/>
          </a:stretch>
        </p:blipFill>
        <p:spPr>
          <a:xfrm>
            <a:off x="0" y="2589254"/>
            <a:ext cx="279219" cy="243024"/>
          </a:xfrm>
          <a:prstGeom prst="rect">
            <a:avLst/>
          </a:prstGeom>
        </p:spPr>
      </p:pic>
      <p:pic>
        <p:nvPicPr>
          <p:cNvPr id="9" name="Picture 5"/>
          <p:cNvPicPr>
            <a:picLocks noChangeAspect="1"/>
          </p:cNvPicPr>
          <p:nvPr/>
        </p:nvPicPr>
        <p:blipFill>
          <a:blip r:embed="rId3"/>
          <a:stretch>
            <a:fillRect/>
          </a:stretch>
        </p:blipFill>
        <p:spPr>
          <a:xfrm>
            <a:off x="95582" y="2952205"/>
            <a:ext cx="272628" cy="245365"/>
          </a:xfrm>
          <a:prstGeom prst="rect">
            <a:avLst/>
          </a:prstGeom>
        </p:spPr>
      </p:pic>
      <p:pic>
        <p:nvPicPr>
          <p:cNvPr id="10" name="Picture 6"/>
          <p:cNvPicPr>
            <a:picLocks noChangeAspect="1"/>
          </p:cNvPicPr>
          <p:nvPr/>
        </p:nvPicPr>
        <p:blipFill>
          <a:blip r:embed="rId4"/>
          <a:stretch>
            <a:fillRect/>
          </a:stretch>
        </p:blipFill>
        <p:spPr>
          <a:xfrm>
            <a:off x="4297" y="3365098"/>
            <a:ext cx="408408" cy="330616"/>
          </a:xfrm>
          <a:prstGeom prst="rect">
            <a:avLst/>
          </a:prstGeom>
        </p:spPr>
      </p:pic>
      <p:pic>
        <p:nvPicPr>
          <p:cNvPr id="11" name="Picture 7"/>
          <p:cNvPicPr>
            <a:picLocks noChangeAspect="1"/>
          </p:cNvPicPr>
          <p:nvPr/>
        </p:nvPicPr>
        <p:blipFill>
          <a:blip r:embed="rId5"/>
          <a:stretch>
            <a:fillRect/>
          </a:stretch>
        </p:blipFill>
        <p:spPr>
          <a:xfrm>
            <a:off x="-109660" y="3704352"/>
            <a:ext cx="683112" cy="554297"/>
          </a:xfrm>
          <a:prstGeom prst="rect">
            <a:avLst/>
          </a:prstGeom>
        </p:spPr>
      </p:pic>
    </p:spTree>
    <p:extLst>
      <p:ext uri="{BB962C8B-B14F-4D97-AF65-F5344CB8AC3E}">
        <p14:creationId xmlns:p14="http://schemas.microsoft.com/office/powerpoint/2010/main" val="426003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El árbol AVL que mínima cantidad de nodos tiene para cierta altura es el Árbol de Fibonacci (es más esparcido posible por construcción).</a:t>
            </a:r>
          </a:p>
          <a:p>
            <a:pPr marL="0" indent="0">
              <a:buNone/>
            </a:pPr>
            <a:r>
              <a:rPr lang="es-AR" dirty="0"/>
              <a:t>Si ese árbol con mínima cantidad nodos y altura h sabemos que tiene </a:t>
            </a:r>
            <a:r>
              <a:rPr lang="es-AR" dirty="0" err="1"/>
              <a:t>CantNodos</a:t>
            </a:r>
            <a:r>
              <a:rPr lang="es-AR" dirty="0"/>
              <a:t>= </a:t>
            </a:r>
            <a:r>
              <a:rPr lang="es-AR" dirty="0" err="1"/>
              <a:t>nrosfibo</a:t>
            </a:r>
            <a:r>
              <a:rPr lang="es-AR" dirty="0"/>
              <a:t>(h+3)-1   </a:t>
            </a:r>
          </a:p>
          <a:p>
            <a:pPr marL="0" indent="0">
              <a:buNone/>
            </a:pPr>
            <a:r>
              <a:rPr lang="es-AR" dirty="0"/>
              <a:t>donde h es su altura,  entonces, otros árboles AVL con misma altura tendrán posiblemente más nodos</a:t>
            </a:r>
          </a:p>
          <a:p>
            <a:pPr marL="0" indent="0">
              <a:buNone/>
            </a:pPr>
            <a:endParaRPr lang="es-AR" dirty="0"/>
          </a:p>
          <a:p>
            <a:pPr marL="0" indent="0">
              <a:buNone/>
            </a:pPr>
            <a:r>
              <a:rPr lang="es-AR" dirty="0" err="1">
                <a:highlight>
                  <a:srgbClr val="FFFF00"/>
                </a:highlight>
              </a:rPr>
              <a:t>CantNodos</a:t>
            </a:r>
            <a:r>
              <a:rPr lang="es-AR" dirty="0">
                <a:highlight>
                  <a:srgbClr val="FFFF00"/>
                </a:highlight>
              </a:rPr>
              <a:t> &gt;= </a:t>
            </a:r>
            <a:r>
              <a:rPr lang="es-AR" dirty="0" err="1">
                <a:highlight>
                  <a:srgbClr val="FFFF00"/>
                </a:highlight>
              </a:rPr>
              <a:t>nrosfibo</a:t>
            </a:r>
            <a:r>
              <a:rPr lang="es-AR" dirty="0">
                <a:highlight>
                  <a:srgbClr val="FFFF00"/>
                </a:highlight>
              </a:rPr>
              <a:t>(h+3)-1</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323</a:t>
            </a:fld>
            <a:endParaRPr lang="en-US"/>
          </a:p>
        </p:txBody>
      </p:sp>
    </p:spTree>
    <p:extLst>
      <p:ext uri="{BB962C8B-B14F-4D97-AF65-F5344CB8AC3E}">
        <p14:creationId xmlns:p14="http://schemas.microsoft.com/office/powerpoint/2010/main" val="6584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Pero </a:t>
            </a:r>
            <a:r>
              <a:rPr lang="en-US" dirty="0" err="1"/>
              <a:t>los</a:t>
            </a:r>
            <a:r>
              <a:rPr lang="en-US" dirty="0"/>
              <a:t> </a:t>
            </a:r>
            <a:r>
              <a:rPr lang="en-US" dirty="0" err="1"/>
              <a:t>numeros</a:t>
            </a:r>
            <a:r>
              <a:rPr lang="en-US" dirty="0"/>
              <a:t> de Fibonacci </a:t>
            </a:r>
            <a:r>
              <a:rPr lang="en-US" dirty="0" err="1"/>
              <a:t>tienen</a:t>
            </a:r>
            <a:r>
              <a:rPr lang="en-US" dirty="0"/>
              <a:t> </a:t>
            </a:r>
            <a:r>
              <a:rPr lang="en-US" dirty="0" err="1"/>
              <a:t>una</a:t>
            </a:r>
            <a:r>
              <a:rPr lang="en-US" dirty="0"/>
              <a:t> </a:t>
            </a:r>
            <a:r>
              <a:rPr lang="en-US" dirty="0" err="1"/>
              <a:t>propiedad</a:t>
            </a:r>
            <a:r>
              <a:rPr lang="en-US" dirty="0"/>
              <a:t>. </a:t>
            </a:r>
            <a:r>
              <a:rPr lang="en-US" dirty="0" err="1"/>
              <a:t>Ver</a:t>
            </a:r>
            <a:r>
              <a:rPr lang="en-US" dirty="0"/>
              <a:t> </a:t>
            </a:r>
            <a:r>
              <a:rPr lang="es-AR" dirty="0">
                <a:hlinkClick r:id="rId2"/>
              </a:rPr>
              <a:t>https://en.wikipedia.org/wiki/Fibonacci_number</a:t>
            </a:r>
            <a:endParaRPr lang="es-AR" dirty="0"/>
          </a:p>
          <a:p>
            <a:pPr marL="0" indent="0">
              <a:buNone/>
            </a:pPr>
            <a:r>
              <a:rPr lang="en-US" dirty="0"/>
              <a:t>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324</a:t>
            </a:fld>
            <a:endParaRPr lang="en-US"/>
          </a:p>
        </p:txBody>
      </p:sp>
    </p:spTree>
    <p:extLst>
      <p:ext uri="{BB962C8B-B14F-4D97-AF65-F5344CB8AC3E}">
        <p14:creationId xmlns:p14="http://schemas.microsoft.com/office/powerpoint/2010/main" val="1197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r>
                  <a:rPr lang="en-US" dirty="0"/>
                  <a:t>Se </a:t>
                </a:r>
                <a:r>
                  <a:rPr lang="en-US" dirty="0" err="1"/>
                  <a:t>sabe</a:t>
                </a:r>
                <a:r>
                  <a:rPr lang="en-US" dirty="0"/>
                  <a:t> que </a:t>
                </a:r>
                <a:r>
                  <a:rPr lang="en-US" dirty="0" err="1"/>
                  <a:t>nrofibo</a:t>
                </a:r>
                <a:r>
                  <a:rPr lang="en-US" dirty="0"/>
                  <a:t>(w) &gt;= </a:t>
                </a:r>
              </a:p>
              <a:p>
                <a:pPr marL="0" indent="0">
                  <a:buNone/>
                </a:pPr>
                <a:endParaRPr lang="en-US" dirty="0"/>
              </a:p>
              <a:p>
                <a:pPr marL="0" indent="0">
                  <a:buNone/>
                </a:pPr>
                <a:r>
                  <a:rPr lang="en-US" dirty="0" err="1"/>
                  <a:t>Donde</a:t>
                </a:r>
                <a:r>
                  <a:rPr lang="en-US" dirty="0"/>
                  <a:t> a </a:t>
                </a:r>
                <a:r>
                  <a:rPr lang="en-US" dirty="0" err="1"/>
                  <a:t>es</a:t>
                </a:r>
                <a:r>
                  <a:rPr lang="en-US" dirty="0"/>
                  <a:t> el “golden number”</a:t>
                </a:r>
              </a:p>
              <a:p>
                <a:pPr marL="0" indent="0">
                  <a:buNone/>
                </a:pPr>
                <a:endParaRPr lang="en-US" dirty="0"/>
              </a:p>
              <a:p>
                <a:pPr marL="0" indent="0">
                  <a:buNone/>
                </a:pPr>
                <a:r>
                  <a:rPr lang="en-US" dirty="0"/>
                  <a:t>Sea n la </a:t>
                </a:r>
                <a:r>
                  <a:rPr lang="en-US" dirty="0" err="1"/>
                  <a:t>cantNodos</a:t>
                </a:r>
                <a:r>
                  <a:rPr lang="en-US" dirty="0"/>
                  <a:t> de un </a:t>
                </a:r>
                <a:r>
                  <a:rPr lang="en-US" dirty="0" err="1"/>
                  <a:t>avl</a:t>
                </a:r>
                <a:r>
                  <a:rPr lang="en-US" dirty="0"/>
                  <a:t> de </a:t>
                </a:r>
                <a:r>
                  <a:rPr lang="en-US" dirty="0" err="1"/>
                  <a:t>altura</a:t>
                </a:r>
                <a:r>
                  <a:rPr lang="en-US" dirty="0"/>
                  <a:t> h, </a:t>
                </a:r>
              </a:p>
              <a:p>
                <a:pPr marL="0" indent="0">
                  <a:buNone/>
                </a:pPr>
                <a:r>
                  <a:rPr lang="en-US" dirty="0" err="1"/>
                  <a:t>donde</a:t>
                </a:r>
                <a:r>
                  <a:rPr lang="en-US" dirty="0"/>
                  <a:t> </a:t>
                </a:r>
                <a:r>
                  <a:rPr lang="en-US" dirty="0" err="1"/>
                  <a:t>sabemos</a:t>
                </a:r>
                <a:r>
                  <a:rPr lang="en-US" dirty="0"/>
                  <a:t> que n &gt;= </a:t>
                </a:r>
                <a:r>
                  <a:rPr lang="en-US" dirty="0" err="1"/>
                  <a:t>nrofibo</a:t>
                </a:r>
                <a:r>
                  <a:rPr lang="en-US" dirty="0"/>
                  <a:t>(h+3) – 1 </a:t>
                </a:r>
              </a:p>
              <a:p>
                <a:pPr marL="0" indent="0">
                  <a:buNone/>
                </a:pPr>
                <a:endParaRPr lang="en-US" dirty="0"/>
              </a:p>
              <a:p>
                <a:pPr marL="0" indent="0">
                  <a:buNone/>
                </a:pPr>
                <a14:m>
                  <m:oMath xmlns:m="http://schemas.openxmlformats.org/officeDocument/2006/math">
                    <m:r>
                      <a:rPr lang="es-AR" b="0" i="1" smtClean="0">
                        <a:latin typeface="Cambria Math" panose="02040503050406030204" pitchFamily="18" charset="0"/>
                      </a:rPr>
                      <m:t>𝑛</m:t>
                    </m:r>
                    <m:r>
                      <m:rPr>
                        <m:nor/>
                      </m:rPr>
                      <a:rPr lang="en-US" dirty="0"/>
                      <m:t>&gt;=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s-AR" i="1">
                                <a:latin typeface="Cambria Math" panose="02040503050406030204" pitchFamily="18" charset="0"/>
                              </a:rPr>
                              <m:t>𝑎</m:t>
                            </m:r>
                          </m:e>
                          <m:sup>
                            <m:r>
                              <a:rPr lang="es-AR" i="1">
                                <a:latin typeface="Cambria Math" panose="02040503050406030204" pitchFamily="18" charset="0"/>
                              </a:rPr>
                              <m:t>h</m:t>
                            </m:r>
                            <m:r>
                              <a:rPr lang="es-AR" i="1">
                                <a:latin typeface="Cambria Math" panose="02040503050406030204" pitchFamily="18" charset="0"/>
                              </a:rPr>
                              <m:t>+3</m:t>
                            </m:r>
                          </m:sup>
                        </m:sSup>
                      </m:num>
                      <m:den>
                        <m:rad>
                          <m:radPr>
                            <m:degHide m:val="on"/>
                            <m:ctrlPr>
                              <a:rPr lang="en-US" i="1" smtClean="0">
                                <a:latin typeface="Cambria Math" panose="02040503050406030204" pitchFamily="18" charset="0"/>
                              </a:rPr>
                            </m:ctrlPr>
                          </m:radPr>
                          <m:deg/>
                          <m:e>
                            <m:r>
                              <a:rPr lang="es-AR" b="0" i="1" smtClean="0">
                                <a:latin typeface="Cambria Math" panose="02040503050406030204" pitchFamily="18" charset="0"/>
                              </a:rPr>
                              <m:t>5</m:t>
                            </m:r>
                          </m:e>
                        </m:rad>
                      </m:den>
                    </m:f>
                  </m:oMath>
                </a14:m>
                <a:r>
                  <a:rPr lang="en-US" dirty="0"/>
                  <a:t> - 1</a:t>
                </a:r>
              </a:p>
              <a:p>
                <a:pPr marL="0" indent="0">
                  <a:buNone/>
                </a:pPr>
                <a:endParaRPr lang="en-US" dirty="0"/>
              </a:p>
              <a:p>
                <a:pPr marL="0" indent="0">
                  <a:buNone/>
                </a:pPr>
                <a:endParaRPr lang="en-US" dirty="0"/>
              </a:p>
              <a:p>
                <a:pPr marL="0" indent="0">
                  <a:buNone/>
                </a:pPr>
                <a:r>
                  <a:rPr lang="en-US" dirty="0" err="1"/>
                  <a:t>Despejar</a:t>
                </a:r>
                <a:r>
                  <a:rPr lang="en-US" dirty="0"/>
                  <a:t> h</a:t>
                </a:r>
              </a:p>
              <a:p>
                <a:pPr marL="0" indent="0">
                  <a:buNone/>
                </a:pPr>
                <a:endParaRPr lang="en-US" dirty="0"/>
              </a:p>
              <a:p>
                <a:pPr marL="0" indent="0">
                  <a:buNone/>
                </a:pPr>
                <a:r>
                  <a:rPr lang="en-US" dirty="0" err="1"/>
                  <a:t>Rta</a:t>
                </a:r>
                <a:r>
                  <a:rPr lang="en-US" dirty="0"/>
                  <a:t>:  h </a:t>
                </a:r>
                <a14:m>
                  <m:oMath xmlns:m="http://schemas.openxmlformats.org/officeDocument/2006/math">
                    <m:r>
                      <a:rPr lang="en-US" i="1" dirty="0" smtClean="0">
                        <a:latin typeface="Cambria Math" panose="02040503050406030204" pitchFamily="18" charset="0"/>
                      </a:rPr>
                      <m:t>𝑒𝑠</m:t>
                    </m:r>
                    <m:r>
                      <a:rPr lang="en-US" i="1" dirty="0" smtClean="0">
                        <a:latin typeface="Cambria Math" panose="02040503050406030204" pitchFamily="18" charset="0"/>
                      </a:rPr>
                      <m:t> </m:t>
                    </m:r>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O sea, para un AVL con n </a:t>
                </a:r>
                <a:r>
                  <a:rPr lang="en-US" dirty="0" err="1"/>
                  <a:t>nodos</a:t>
                </a:r>
                <a:r>
                  <a:rPr lang="en-US" dirty="0"/>
                  <a:t>, la </a:t>
                </a:r>
                <a:r>
                  <a:rPr lang="en-US" dirty="0" err="1"/>
                  <a:t>altura</a:t>
                </a:r>
                <a:r>
                  <a:rPr lang="en-US" dirty="0"/>
                  <a:t> </a:t>
                </a:r>
                <a:r>
                  <a:rPr lang="en-US" dirty="0" err="1"/>
                  <a:t>está</a:t>
                </a:r>
                <a:r>
                  <a:rPr lang="en-US" dirty="0"/>
                  <a:t> </a:t>
                </a:r>
                <a:r>
                  <a:rPr lang="en-US" dirty="0" err="1"/>
                  <a:t>acotada</a:t>
                </a:r>
                <a:r>
                  <a:rPr lang="en-US" dirty="0"/>
                  <a:t> </a:t>
                </a:r>
                <a:r>
                  <a:rPr lang="en-US" dirty="0" err="1"/>
                  <a:t>por</a:t>
                </a:r>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marL="0" indent="0">
                  <a:buNone/>
                </a:pPr>
                <a:r>
                  <a:rPr lang="en-US" dirty="0"/>
                  <a:t>		</a:t>
                </a:r>
                <a:endParaRPr lang="es-A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3" t="-1944"/>
                </a:stretch>
              </a:blipFill>
            </p:spPr>
            <p:txBody>
              <a:bodyPr/>
              <a:lstStyle/>
              <a:p>
                <a:r>
                  <a:rPr lang="es-AR">
                    <a:noFill/>
                  </a:rPr>
                  <a:t> </a:t>
                </a:r>
              </a:p>
            </p:txBody>
          </p:sp>
        </mc:Fallback>
      </mc:AlternateContent>
      <p:sp>
        <p:nvSpPr>
          <p:cNvPr id="4" name="Slide Number Placeholder 3"/>
          <p:cNvSpPr>
            <a:spLocks noGrp="1"/>
          </p:cNvSpPr>
          <p:nvPr>
            <p:ph type="sldNum" sz="quarter" idx="12"/>
          </p:nvPr>
        </p:nvSpPr>
        <p:spPr/>
        <p:txBody>
          <a:bodyPr/>
          <a:lstStyle/>
          <a:p>
            <a:fld id="{401CF334-2D5C-4859-84A6-CA7E6E43FAEB}" type="slidenum">
              <a:rPr lang="en-US" smtClean="0"/>
              <a:t>325</a:t>
            </a:fld>
            <a:endParaRPr lang="en-US"/>
          </a:p>
        </p:txBody>
      </p:sp>
      <p:pic>
        <p:nvPicPr>
          <p:cNvPr id="12" name="Picture 11"/>
          <p:cNvPicPr>
            <a:picLocks noChangeAspect="1"/>
          </p:cNvPicPr>
          <p:nvPr/>
        </p:nvPicPr>
        <p:blipFill>
          <a:blip r:embed="rId3"/>
          <a:stretch>
            <a:fillRect/>
          </a:stretch>
        </p:blipFill>
        <p:spPr>
          <a:xfrm>
            <a:off x="3919537" y="1898169"/>
            <a:ext cx="390525" cy="561975"/>
          </a:xfrm>
          <a:prstGeom prst="rect">
            <a:avLst/>
          </a:prstGeom>
        </p:spPr>
      </p:pic>
      <p:pic>
        <p:nvPicPr>
          <p:cNvPr id="14" name="Picture 13"/>
          <p:cNvPicPr>
            <a:picLocks noChangeAspect="1"/>
          </p:cNvPicPr>
          <p:nvPr/>
        </p:nvPicPr>
        <p:blipFill>
          <a:blip r:embed="rId4"/>
          <a:stretch>
            <a:fillRect/>
          </a:stretch>
        </p:blipFill>
        <p:spPr>
          <a:xfrm>
            <a:off x="4715691" y="2460144"/>
            <a:ext cx="1609725" cy="523875"/>
          </a:xfrm>
          <a:prstGeom prst="rect">
            <a:avLst/>
          </a:prstGeom>
        </p:spPr>
      </p:pic>
    </p:spTree>
    <p:extLst>
      <p:ext uri="{BB962C8B-B14F-4D97-AF65-F5344CB8AC3E}">
        <p14:creationId xmlns:p14="http://schemas.microsoft.com/office/powerpoint/2010/main" val="21301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70000" lnSpcReduction="20000"/>
          </a:bodyPr>
          <a:lstStyle/>
          <a:p>
            <a:pPr marL="0" indent="0" algn="just">
              <a:buNone/>
            </a:pPr>
            <a:r>
              <a:rPr lang="en-US" b="1" dirty="0" err="1"/>
              <a:t>Recapitulando</a:t>
            </a:r>
            <a:endParaRPr lang="en-US" b="1" dirty="0"/>
          </a:p>
          <a:p>
            <a:pPr marL="0" indent="0" algn="just">
              <a:buNone/>
            </a:pPr>
            <a:endParaRPr lang="es-AR" dirty="0"/>
          </a:p>
          <a:p>
            <a:pPr marL="0" indent="0" algn="just">
              <a:buNone/>
            </a:pPr>
            <a:r>
              <a:rPr lang="es-AR" dirty="0"/>
              <a:t>Peor caso de AVL  con N=20	 	</a:t>
            </a:r>
            <a:r>
              <a:rPr lang="en-US" dirty="0">
                <a:sym typeface="Symbol" panose="05050102010706020507" pitchFamily="18" charset="2"/>
              </a:rPr>
              <a:t></a:t>
            </a:r>
            <a:r>
              <a:rPr lang="es-AR" dirty="0"/>
              <a:t>  Altura = 5</a:t>
            </a:r>
          </a:p>
          <a:p>
            <a:pPr marL="0" indent="0" algn="just">
              <a:buNone/>
            </a:pPr>
            <a:r>
              <a:rPr lang="es-AR" dirty="0"/>
              <a:t>Perfectamente Balanceado con N=20  	</a:t>
            </a:r>
            <a:r>
              <a:rPr lang="en-US" dirty="0">
                <a:sym typeface="Symbol" panose="05050102010706020507" pitchFamily="18" charset="2"/>
              </a:rPr>
              <a:t></a:t>
            </a:r>
            <a:r>
              <a:rPr lang="es-AR" dirty="0"/>
              <a:t>  Altura = 4</a:t>
            </a:r>
          </a:p>
          <a:p>
            <a:pPr marL="0" indent="0" algn="just">
              <a:buNone/>
            </a:pPr>
            <a:r>
              <a:rPr lang="es-AR" dirty="0"/>
              <a:t> </a:t>
            </a:r>
          </a:p>
          <a:p>
            <a:pPr marL="0" indent="0" algn="just">
              <a:buNone/>
            </a:pPr>
            <a:r>
              <a:rPr lang="en-US" dirty="0">
                <a:sym typeface="Symbol" panose="05050102010706020507" pitchFamily="18" charset="2"/>
              </a:rPr>
              <a:t></a:t>
            </a:r>
            <a:endParaRPr lang="es-AR" dirty="0"/>
          </a:p>
          <a:p>
            <a:pPr marL="0" indent="0" algn="just">
              <a:buNone/>
            </a:pPr>
            <a:r>
              <a:rPr lang="en-US" dirty="0"/>
              <a:t> </a:t>
            </a:r>
            <a:endParaRPr lang="es-AR" dirty="0"/>
          </a:p>
          <a:p>
            <a:pPr marL="0" indent="0" algn="just">
              <a:buNone/>
            </a:pPr>
            <a:r>
              <a:rPr lang="es-AR" b="1" dirty="0"/>
              <a:t>Diferencia poco significativa en altura</a:t>
            </a:r>
          </a:p>
          <a:p>
            <a:pPr marL="0" indent="0" algn="just">
              <a:buNone/>
            </a:pPr>
            <a:r>
              <a:rPr lang="es-AR" dirty="0"/>
              <a:t>Mantener </a:t>
            </a:r>
            <a:r>
              <a:rPr lang="es-AR" b="1" dirty="0"/>
              <a:t>AVL es menos costoso </a:t>
            </a:r>
            <a:r>
              <a:rPr lang="es-AR" dirty="0"/>
              <a:t>que un completo (</a:t>
            </a:r>
            <a:r>
              <a:rPr lang="en-US" dirty="0" err="1"/>
              <a:t>perfectamente</a:t>
            </a:r>
            <a:r>
              <a:rPr lang="en-US" dirty="0"/>
              <a:t> </a:t>
            </a:r>
            <a:r>
              <a:rPr lang="en-US" dirty="0" err="1"/>
              <a:t>balanceado</a:t>
            </a:r>
            <a:r>
              <a:rPr lang="en-US" dirty="0"/>
              <a:t>)</a:t>
            </a:r>
            <a:endParaRPr lang="es-AR" dirty="0"/>
          </a:p>
          <a:p>
            <a:pPr marL="0" indent="0" algn="just">
              <a:buNone/>
            </a:pPr>
            <a:r>
              <a:rPr lang="en-US" dirty="0"/>
              <a:t> </a:t>
            </a:r>
            <a:endParaRPr lang="es-AR" dirty="0"/>
          </a:p>
          <a:p>
            <a:pPr marL="0" indent="0" algn="just">
              <a:buNone/>
            </a:pPr>
            <a:r>
              <a:rPr lang="en-US" dirty="0">
                <a:sym typeface="Symbol" panose="05050102010706020507" pitchFamily="18" charset="2"/>
              </a:rPr>
              <a:t></a:t>
            </a:r>
            <a:endParaRPr lang="es-AR" dirty="0"/>
          </a:p>
          <a:p>
            <a:pPr marL="0" indent="0" algn="just">
              <a:buNone/>
            </a:pPr>
            <a:r>
              <a:rPr lang="en-US" dirty="0"/>
              <a:t> </a:t>
            </a:r>
            <a:endParaRPr lang="es-AR" dirty="0"/>
          </a:p>
          <a:p>
            <a:pPr marL="0" indent="0" algn="just">
              <a:buNone/>
            </a:pPr>
            <a:r>
              <a:rPr lang="es-AR" b="1" dirty="0"/>
              <a:t>Preferible un árbol AVL</a:t>
            </a:r>
            <a:endParaRPr lang="es-AR" dirty="0"/>
          </a:p>
          <a:p>
            <a:pPr marL="0" indent="0" algn="just">
              <a:buNone/>
            </a:pPr>
            <a:r>
              <a:rPr lang="es-AR" dirty="0"/>
              <a:t> </a:t>
            </a:r>
          </a:p>
          <a:p>
            <a:pPr marL="0" indent="0" algn="just">
              <a:buNone/>
            </a:pPr>
            <a:endParaRPr lang="es-AR"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326</a:t>
            </a:fld>
            <a:endParaRPr lang="en-US"/>
          </a:p>
        </p:txBody>
      </p:sp>
    </p:spTree>
    <p:extLst>
      <p:ext uri="{BB962C8B-B14F-4D97-AF65-F5344CB8AC3E}">
        <p14:creationId xmlns:p14="http://schemas.microsoft.com/office/powerpoint/2010/main" val="303928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s-AR" dirty="0"/>
                  <a:t>Hay diferentes algoritmos para garantizar que un árbol sea balanceado y esta propiedad sea invariante antes inserciones/borrados. Algunos más baratos que otros…</a:t>
                </a:r>
              </a:p>
              <a:p>
                <a:pPr marL="0" indent="0">
                  <a:buNone/>
                </a:pPr>
                <a:r>
                  <a:rPr lang="es-AR" dirty="0" err="1"/>
                  <a:t>Ej</a:t>
                </a:r>
                <a:r>
                  <a:rPr lang="es-AR" dirty="0"/>
                  <a:t>: AVL </a:t>
                </a:r>
                <a:r>
                  <a:rPr lang="es-AR" dirty="0" err="1"/>
                  <a:t>trees</a:t>
                </a:r>
                <a:r>
                  <a:rPr lang="es-AR" dirty="0"/>
                  <a:t>, Red-Black </a:t>
                </a:r>
                <a:r>
                  <a:rPr lang="es-AR" dirty="0" err="1"/>
                  <a:t>Tree</a:t>
                </a:r>
                <a:endParaRPr lang="es-AR" dirty="0"/>
              </a:p>
              <a:p>
                <a:pPr marL="0" indent="0">
                  <a:buNone/>
                </a:pPr>
                <a:endParaRPr lang="es-AR" dirty="0"/>
              </a:p>
              <a:p>
                <a:pPr marL="0" indent="0" algn="just">
                  <a:buNone/>
                </a:pPr>
                <a:r>
                  <a:rPr lang="es-AR" dirty="0"/>
                  <a:t>Las transformaciones que hay que hacer para mantenerlo apropiado llegan en general </a:t>
                </a:r>
                <a14:m>
                  <m:oMath xmlns:m="http://schemas.openxmlformats.org/officeDocument/2006/math">
                    <m:r>
                      <a:rPr lang="es-AR" i="1" dirty="0" smtClean="0">
                        <a:latin typeface="Cambria Math" panose="02040503050406030204" pitchFamily="18" charset="0"/>
                      </a:rPr>
                      <m:t>𝑂</m:t>
                    </m:r>
                    <m:r>
                      <a:rPr lang="es-AR" i="1" dirty="0" smtClean="0">
                        <a:latin typeface="Cambria Math" panose="02040503050406030204" pitchFamily="18" charset="0"/>
                      </a:rPr>
                      <m:t>(</m:t>
                    </m:r>
                    <m:r>
                      <m:rPr>
                        <m:sty m:val="p"/>
                      </m:rPr>
                      <a:rPr lang="es-AR" i="1" dirty="0" smtClean="0">
                        <a:latin typeface="Cambria Math" panose="02040503050406030204" pitchFamily="18" charset="0"/>
                      </a:rPr>
                      <m:t>log</m:t>
                    </m:r>
                    <m:r>
                      <a:rPr lang="es-AR" i="1" dirty="0" smtClean="0">
                        <a:latin typeface="Cambria Math" panose="02040503050406030204" pitchFamily="18" charset="0"/>
                      </a:rPr>
                      <m:t>⁡</m:t>
                    </m:r>
                    <m:r>
                      <a:rPr lang="es-AR" i="1" dirty="0" smtClean="0">
                        <a:latin typeface="Cambria Math" panose="02040503050406030204" pitchFamily="18" charset="0"/>
                      </a:rPr>
                      <m:t>𝑛</m:t>
                    </m:r>
                    <m:r>
                      <a:rPr lang="es-AR" i="1" dirty="0" smtClean="0">
                        <a:latin typeface="Cambria Math" panose="02040503050406030204" pitchFamily="18" charset="0"/>
                      </a:rPr>
                      <m:t>)</m:t>
                    </m:r>
                  </m:oMath>
                </a14:m>
                <a:r>
                  <a:rPr lang="es-AR" dirty="0"/>
                  <a:t>, o sea, vale la pena…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389" r="-2148"/>
                </a:stretch>
              </a:blipFill>
            </p:spPr>
            <p:txBody>
              <a:bodyPr/>
              <a:lstStyle/>
              <a:p>
                <a:r>
                  <a:rPr lang="es-AR">
                    <a:noFill/>
                  </a:rPr>
                  <a:t> </a:t>
                </a:r>
              </a:p>
            </p:txBody>
          </p:sp>
        </mc:Fallback>
      </mc:AlternateContent>
      <p:sp>
        <p:nvSpPr>
          <p:cNvPr id="4" name="Slide Number Placeholder 3"/>
          <p:cNvSpPr>
            <a:spLocks noGrp="1"/>
          </p:cNvSpPr>
          <p:nvPr>
            <p:ph type="sldNum" sz="quarter" idx="12"/>
          </p:nvPr>
        </p:nvSpPr>
        <p:spPr/>
        <p:txBody>
          <a:bodyPr/>
          <a:lstStyle/>
          <a:p>
            <a:fld id="{401CF334-2D5C-4859-84A6-CA7E6E43FAEB}" type="slidenum">
              <a:rPr lang="en-US" smtClean="0"/>
              <a:t>327</a:t>
            </a:fld>
            <a:endParaRPr lang="en-US"/>
          </a:p>
        </p:txBody>
      </p:sp>
    </p:spTree>
    <p:extLst>
      <p:ext uri="{BB962C8B-B14F-4D97-AF65-F5344CB8AC3E}">
        <p14:creationId xmlns:p14="http://schemas.microsoft.com/office/powerpoint/2010/main" val="356912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lgn="just">
              <a:buNone/>
            </a:pPr>
            <a:r>
              <a:rPr lang="es-AR" dirty="0"/>
              <a:t>Estudiar cómo son las inserciones  (algorítmicamente, gráficamente) en Red Black </a:t>
            </a:r>
            <a:r>
              <a:rPr lang="es-AR" dirty="0" err="1"/>
              <a:t>Tree</a:t>
            </a:r>
            <a:r>
              <a:rPr lang="es-AR" dirty="0"/>
              <a:t> que es otro tipo de algoritmo que garantiza operaciones en O(log N).</a:t>
            </a:r>
          </a:p>
          <a:p>
            <a:pPr marL="0" indent="0" algn="just">
              <a:buNone/>
            </a:pPr>
            <a:endParaRPr lang="es-AR" dirty="0"/>
          </a:p>
          <a:p>
            <a:pPr marL="0" indent="0" algn="just">
              <a:buNone/>
            </a:pPr>
            <a:r>
              <a:rPr lang="es-AR" dirty="0"/>
              <a:t>Este árbol es el que </a:t>
            </a:r>
            <a:r>
              <a:rPr lang="es-AR"/>
              <a:t>tiene implementado Java.</a:t>
            </a: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328</a:t>
            </a:fld>
            <a:endParaRPr lang="en-US"/>
          </a:p>
        </p:txBody>
      </p:sp>
    </p:spTree>
    <p:extLst>
      <p:ext uri="{BB962C8B-B14F-4D97-AF65-F5344CB8AC3E}">
        <p14:creationId xmlns:p14="http://schemas.microsoft.com/office/powerpoint/2010/main" val="158866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329</a:t>
            </a:fld>
            <a:endParaRPr lang="en-US" dirty="0"/>
          </a:p>
        </p:txBody>
      </p:sp>
    </p:spTree>
    <p:extLst>
      <p:ext uri="{BB962C8B-B14F-4D97-AF65-F5344CB8AC3E}">
        <p14:creationId xmlns:p14="http://schemas.microsoft.com/office/powerpoint/2010/main" val="15672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33</a:t>
            </a:fld>
            <a:endParaRPr lang="en-US"/>
          </a:p>
        </p:txBody>
      </p:sp>
      <p:sp>
        <p:nvSpPr>
          <p:cNvPr id="6" name="Rounded Rectangle 15"/>
          <p:cNvSpPr/>
          <p:nvPr/>
        </p:nvSpPr>
        <p:spPr>
          <a:xfrm>
            <a:off x="5719354" y="2889069"/>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
        <p:nvSpPr>
          <p:cNvPr id="3" name="Forma libre 2"/>
          <p:cNvSpPr/>
          <p:nvPr/>
        </p:nvSpPr>
        <p:spPr>
          <a:xfrm>
            <a:off x="3174274" y="1240971"/>
            <a:ext cx="2416704" cy="1907178"/>
          </a:xfrm>
          <a:custGeom>
            <a:avLst/>
            <a:gdLst>
              <a:gd name="connsiteX0" fmla="*/ 0 w 2416704"/>
              <a:gd name="connsiteY0" fmla="*/ 0 h 1907178"/>
              <a:gd name="connsiteX1" fmla="*/ 274320 w 2416704"/>
              <a:gd name="connsiteY1" fmla="*/ 13063 h 1907178"/>
              <a:gd name="connsiteX2" fmla="*/ 339635 w 2416704"/>
              <a:gd name="connsiteY2" fmla="*/ 26126 h 1907178"/>
              <a:gd name="connsiteX3" fmla="*/ 600892 w 2416704"/>
              <a:gd name="connsiteY3" fmla="*/ 78378 h 1907178"/>
              <a:gd name="connsiteX4" fmla="*/ 744583 w 2416704"/>
              <a:gd name="connsiteY4" fmla="*/ 104503 h 1907178"/>
              <a:gd name="connsiteX5" fmla="*/ 888275 w 2416704"/>
              <a:gd name="connsiteY5" fmla="*/ 130629 h 1907178"/>
              <a:gd name="connsiteX6" fmla="*/ 1031966 w 2416704"/>
              <a:gd name="connsiteY6" fmla="*/ 156755 h 1907178"/>
              <a:gd name="connsiteX7" fmla="*/ 1071155 w 2416704"/>
              <a:gd name="connsiteY7" fmla="*/ 169818 h 1907178"/>
              <a:gd name="connsiteX8" fmla="*/ 1123406 w 2416704"/>
              <a:gd name="connsiteY8" fmla="*/ 182880 h 1907178"/>
              <a:gd name="connsiteX9" fmla="*/ 1162595 w 2416704"/>
              <a:gd name="connsiteY9" fmla="*/ 195943 h 1907178"/>
              <a:gd name="connsiteX10" fmla="*/ 1306286 w 2416704"/>
              <a:gd name="connsiteY10" fmla="*/ 209006 h 1907178"/>
              <a:gd name="connsiteX11" fmla="*/ 1384663 w 2416704"/>
              <a:gd name="connsiteY11" fmla="*/ 235132 h 1907178"/>
              <a:gd name="connsiteX12" fmla="*/ 1489166 w 2416704"/>
              <a:gd name="connsiteY12" fmla="*/ 261258 h 1907178"/>
              <a:gd name="connsiteX13" fmla="*/ 1619795 w 2416704"/>
              <a:gd name="connsiteY13" fmla="*/ 352698 h 1907178"/>
              <a:gd name="connsiteX14" fmla="*/ 1658983 w 2416704"/>
              <a:gd name="connsiteY14" fmla="*/ 404949 h 1907178"/>
              <a:gd name="connsiteX15" fmla="*/ 1737360 w 2416704"/>
              <a:gd name="connsiteY15" fmla="*/ 470263 h 1907178"/>
              <a:gd name="connsiteX16" fmla="*/ 1789612 w 2416704"/>
              <a:gd name="connsiteY16" fmla="*/ 548640 h 1907178"/>
              <a:gd name="connsiteX17" fmla="*/ 1802675 w 2416704"/>
              <a:gd name="connsiteY17" fmla="*/ 587829 h 1907178"/>
              <a:gd name="connsiteX18" fmla="*/ 1881052 w 2416704"/>
              <a:gd name="connsiteY18" fmla="*/ 666206 h 1907178"/>
              <a:gd name="connsiteX19" fmla="*/ 1894115 w 2416704"/>
              <a:gd name="connsiteY19" fmla="*/ 705395 h 1907178"/>
              <a:gd name="connsiteX20" fmla="*/ 1946366 w 2416704"/>
              <a:gd name="connsiteY20" fmla="*/ 796835 h 1907178"/>
              <a:gd name="connsiteX21" fmla="*/ 1972492 w 2416704"/>
              <a:gd name="connsiteY21" fmla="*/ 901338 h 1907178"/>
              <a:gd name="connsiteX22" fmla="*/ 1959429 w 2416704"/>
              <a:gd name="connsiteY22" fmla="*/ 1084218 h 1907178"/>
              <a:gd name="connsiteX23" fmla="*/ 1933303 w 2416704"/>
              <a:gd name="connsiteY23" fmla="*/ 1123406 h 1907178"/>
              <a:gd name="connsiteX24" fmla="*/ 1972492 w 2416704"/>
              <a:gd name="connsiteY24" fmla="*/ 1580606 h 1907178"/>
              <a:gd name="connsiteX25" fmla="*/ 2011680 w 2416704"/>
              <a:gd name="connsiteY25" fmla="*/ 1711235 h 1907178"/>
              <a:gd name="connsiteX26" fmla="*/ 2037806 w 2416704"/>
              <a:gd name="connsiteY26" fmla="*/ 1750423 h 1907178"/>
              <a:gd name="connsiteX27" fmla="*/ 2155372 w 2416704"/>
              <a:gd name="connsiteY27" fmla="*/ 1776549 h 1907178"/>
              <a:gd name="connsiteX28" fmla="*/ 2233749 w 2416704"/>
              <a:gd name="connsiteY28" fmla="*/ 1815738 h 1907178"/>
              <a:gd name="connsiteX29" fmla="*/ 2272937 w 2416704"/>
              <a:gd name="connsiteY29" fmla="*/ 1841863 h 1907178"/>
              <a:gd name="connsiteX30" fmla="*/ 2377440 w 2416704"/>
              <a:gd name="connsiteY30" fmla="*/ 1867989 h 1907178"/>
              <a:gd name="connsiteX31" fmla="*/ 2416629 w 2416704"/>
              <a:gd name="connsiteY31" fmla="*/ 1907178 h 19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6704" h="1907178">
                <a:moveTo>
                  <a:pt x="0" y="0"/>
                </a:moveTo>
                <a:cubicBezTo>
                  <a:pt x="91440" y="4354"/>
                  <a:pt x="183046" y="6042"/>
                  <a:pt x="274320" y="13063"/>
                </a:cubicBezTo>
                <a:cubicBezTo>
                  <a:pt x="296457" y="14766"/>
                  <a:pt x="317734" y="22476"/>
                  <a:pt x="339635" y="26126"/>
                </a:cubicBezTo>
                <a:cubicBezTo>
                  <a:pt x="685197" y="83720"/>
                  <a:pt x="374451" y="21769"/>
                  <a:pt x="600892" y="78378"/>
                </a:cubicBezTo>
                <a:cubicBezTo>
                  <a:pt x="643899" y="89130"/>
                  <a:pt x="701899" y="96742"/>
                  <a:pt x="744583" y="104503"/>
                </a:cubicBezTo>
                <a:cubicBezTo>
                  <a:pt x="945397" y="141015"/>
                  <a:pt x="657336" y="92139"/>
                  <a:pt x="888275" y="130629"/>
                </a:cubicBezTo>
                <a:cubicBezTo>
                  <a:pt x="978146" y="160587"/>
                  <a:pt x="869490" y="127214"/>
                  <a:pt x="1031966" y="156755"/>
                </a:cubicBezTo>
                <a:cubicBezTo>
                  <a:pt x="1045514" y="159218"/>
                  <a:pt x="1057915" y="166035"/>
                  <a:pt x="1071155" y="169818"/>
                </a:cubicBezTo>
                <a:cubicBezTo>
                  <a:pt x="1088417" y="174750"/>
                  <a:pt x="1106144" y="177948"/>
                  <a:pt x="1123406" y="182880"/>
                </a:cubicBezTo>
                <a:cubicBezTo>
                  <a:pt x="1136646" y="186663"/>
                  <a:pt x="1148964" y="193996"/>
                  <a:pt x="1162595" y="195943"/>
                </a:cubicBezTo>
                <a:cubicBezTo>
                  <a:pt x="1210206" y="202745"/>
                  <a:pt x="1258389" y="204652"/>
                  <a:pt x="1306286" y="209006"/>
                </a:cubicBezTo>
                <a:cubicBezTo>
                  <a:pt x="1332412" y="217715"/>
                  <a:pt x="1358094" y="227886"/>
                  <a:pt x="1384663" y="235132"/>
                </a:cubicBezTo>
                <a:cubicBezTo>
                  <a:pt x="1407412" y="241336"/>
                  <a:pt x="1463686" y="247102"/>
                  <a:pt x="1489166" y="261258"/>
                </a:cubicBezTo>
                <a:cubicBezTo>
                  <a:pt x="1498770" y="266593"/>
                  <a:pt x="1602671" y="335574"/>
                  <a:pt x="1619795" y="352698"/>
                </a:cubicBezTo>
                <a:cubicBezTo>
                  <a:pt x="1635190" y="368093"/>
                  <a:pt x="1644815" y="388419"/>
                  <a:pt x="1658983" y="404949"/>
                </a:cubicBezTo>
                <a:cubicBezTo>
                  <a:pt x="1692510" y="444064"/>
                  <a:pt x="1697046" y="443388"/>
                  <a:pt x="1737360" y="470263"/>
                </a:cubicBezTo>
                <a:cubicBezTo>
                  <a:pt x="1768421" y="563445"/>
                  <a:pt x="1724378" y="450790"/>
                  <a:pt x="1789612" y="548640"/>
                </a:cubicBezTo>
                <a:cubicBezTo>
                  <a:pt x="1797250" y="560097"/>
                  <a:pt x="1794221" y="576960"/>
                  <a:pt x="1802675" y="587829"/>
                </a:cubicBezTo>
                <a:cubicBezTo>
                  <a:pt x="1825358" y="616993"/>
                  <a:pt x="1881052" y="666206"/>
                  <a:pt x="1881052" y="666206"/>
                </a:cubicBezTo>
                <a:cubicBezTo>
                  <a:pt x="1885406" y="679269"/>
                  <a:pt x="1887957" y="693079"/>
                  <a:pt x="1894115" y="705395"/>
                </a:cubicBezTo>
                <a:cubicBezTo>
                  <a:pt x="1922782" y="762730"/>
                  <a:pt x="1923464" y="728129"/>
                  <a:pt x="1946366" y="796835"/>
                </a:cubicBezTo>
                <a:cubicBezTo>
                  <a:pt x="1957721" y="830899"/>
                  <a:pt x="1972492" y="901338"/>
                  <a:pt x="1972492" y="901338"/>
                </a:cubicBezTo>
                <a:cubicBezTo>
                  <a:pt x="1968138" y="962298"/>
                  <a:pt x="1970050" y="1024033"/>
                  <a:pt x="1959429" y="1084218"/>
                </a:cubicBezTo>
                <a:cubicBezTo>
                  <a:pt x="1956701" y="1099679"/>
                  <a:pt x="1933826" y="1107715"/>
                  <a:pt x="1933303" y="1123406"/>
                </a:cubicBezTo>
                <a:cubicBezTo>
                  <a:pt x="1923567" y="1415477"/>
                  <a:pt x="1925196" y="1391424"/>
                  <a:pt x="1972492" y="1580606"/>
                </a:cubicBezTo>
                <a:cubicBezTo>
                  <a:pt x="1979794" y="1609813"/>
                  <a:pt x="1998960" y="1692156"/>
                  <a:pt x="2011680" y="1711235"/>
                </a:cubicBezTo>
                <a:cubicBezTo>
                  <a:pt x="2020389" y="1724298"/>
                  <a:pt x="2025547" y="1740616"/>
                  <a:pt x="2037806" y="1750423"/>
                </a:cubicBezTo>
                <a:cubicBezTo>
                  <a:pt x="2054731" y="1763963"/>
                  <a:pt x="2154569" y="1776415"/>
                  <a:pt x="2155372" y="1776549"/>
                </a:cubicBezTo>
                <a:cubicBezTo>
                  <a:pt x="2267669" y="1851415"/>
                  <a:pt x="2125593" y="1761661"/>
                  <a:pt x="2233749" y="1815738"/>
                </a:cubicBezTo>
                <a:cubicBezTo>
                  <a:pt x="2247791" y="1822759"/>
                  <a:pt x="2258183" y="1836498"/>
                  <a:pt x="2272937" y="1841863"/>
                </a:cubicBezTo>
                <a:cubicBezTo>
                  <a:pt x="2306682" y="1854134"/>
                  <a:pt x="2377440" y="1867989"/>
                  <a:pt x="2377440" y="1867989"/>
                </a:cubicBezTo>
                <a:cubicBezTo>
                  <a:pt x="2420252" y="1896530"/>
                  <a:pt x="2416629" y="1878415"/>
                  <a:pt x="2416629" y="1907178"/>
                </a:cubicBezTo>
              </a:path>
            </a:pathLst>
          </a:custGeom>
          <a:noFill/>
          <a:ln w="76200">
            <a:solidFill>
              <a:srgbClr val="FF99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7" name="Forma libre 6"/>
          <p:cNvSpPr/>
          <p:nvPr/>
        </p:nvSpPr>
        <p:spPr>
          <a:xfrm>
            <a:off x="2899954" y="3500846"/>
            <a:ext cx="2899955" cy="1645920"/>
          </a:xfrm>
          <a:custGeom>
            <a:avLst/>
            <a:gdLst>
              <a:gd name="connsiteX0" fmla="*/ 0 w 2899955"/>
              <a:gd name="connsiteY0" fmla="*/ 1606731 h 1645920"/>
              <a:gd name="connsiteX1" fmla="*/ 117566 w 2899955"/>
              <a:gd name="connsiteY1" fmla="*/ 1619794 h 1645920"/>
              <a:gd name="connsiteX2" fmla="*/ 182880 w 2899955"/>
              <a:gd name="connsiteY2" fmla="*/ 1632857 h 1645920"/>
              <a:gd name="connsiteX3" fmla="*/ 326572 w 2899955"/>
              <a:gd name="connsiteY3" fmla="*/ 1645920 h 1645920"/>
              <a:gd name="connsiteX4" fmla="*/ 574766 w 2899955"/>
              <a:gd name="connsiteY4" fmla="*/ 1632857 h 1645920"/>
              <a:gd name="connsiteX5" fmla="*/ 613955 w 2899955"/>
              <a:gd name="connsiteY5" fmla="*/ 1619794 h 1645920"/>
              <a:gd name="connsiteX6" fmla="*/ 718457 w 2899955"/>
              <a:gd name="connsiteY6" fmla="*/ 1593668 h 1645920"/>
              <a:gd name="connsiteX7" fmla="*/ 836023 w 2899955"/>
              <a:gd name="connsiteY7" fmla="*/ 1554480 h 1645920"/>
              <a:gd name="connsiteX8" fmla="*/ 914400 w 2899955"/>
              <a:gd name="connsiteY8" fmla="*/ 1528354 h 1645920"/>
              <a:gd name="connsiteX9" fmla="*/ 966652 w 2899955"/>
              <a:gd name="connsiteY9" fmla="*/ 1502228 h 1645920"/>
              <a:gd name="connsiteX10" fmla="*/ 1123406 w 2899955"/>
              <a:gd name="connsiteY10" fmla="*/ 1449977 h 1645920"/>
              <a:gd name="connsiteX11" fmla="*/ 1267097 w 2899955"/>
              <a:gd name="connsiteY11" fmla="*/ 1397725 h 1645920"/>
              <a:gd name="connsiteX12" fmla="*/ 1358537 w 2899955"/>
              <a:gd name="connsiteY12" fmla="*/ 1371600 h 1645920"/>
              <a:gd name="connsiteX13" fmla="*/ 1580606 w 2899955"/>
              <a:gd name="connsiteY13" fmla="*/ 1358537 h 1645920"/>
              <a:gd name="connsiteX14" fmla="*/ 1815737 w 2899955"/>
              <a:gd name="connsiteY14" fmla="*/ 1280160 h 1645920"/>
              <a:gd name="connsiteX15" fmla="*/ 1907177 w 2899955"/>
              <a:gd name="connsiteY15" fmla="*/ 1227908 h 1645920"/>
              <a:gd name="connsiteX16" fmla="*/ 1946366 w 2899955"/>
              <a:gd name="connsiteY16" fmla="*/ 1214845 h 1645920"/>
              <a:gd name="connsiteX17" fmla="*/ 1998617 w 2899955"/>
              <a:gd name="connsiteY17" fmla="*/ 1175657 h 1645920"/>
              <a:gd name="connsiteX18" fmla="*/ 2037806 w 2899955"/>
              <a:gd name="connsiteY18" fmla="*/ 1149531 h 1645920"/>
              <a:gd name="connsiteX19" fmla="*/ 2129246 w 2899955"/>
              <a:gd name="connsiteY19" fmla="*/ 1058091 h 1645920"/>
              <a:gd name="connsiteX20" fmla="*/ 2220686 w 2899955"/>
              <a:gd name="connsiteY20" fmla="*/ 966651 h 1645920"/>
              <a:gd name="connsiteX21" fmla="*/ 2246812 w 2899955"/>
              <a:gd name="connsiteY21" fmla="*/ 927463 h 1645920"/>
              <a:gd name="connsiteX22" fmla="*/ 2312126 w 2899955"/>
              <a:gd name="connsiteY22" fmla="*/ 836023 h 1645920"/>
              <a:gd name="connsiteX23" fmla="*/ 2377440 w 2899955"/>
              <a:gd name="connsiteY23" fmla="*/ 731520 h 1645920"/>
              <a:gd name="connsiteX24" fmla="*/ 2390503 w 2899955"/>
              <a:gd name="connsiteY24" fmla="*/ 692331 h 1645920"/>
              <a:gd name="connsiteX25" fmla="*/ 2429692 w 2899955"/>
              <a:gd name="connsiteY25" fmla="*/ 640080 h 1645920"/>
              <a:gd name="connsiteX26" fmla="*/ 2455817 w 2899955"/>
              <a:gd name="connsiteY26" fmla="*/ 600891 h 1645920"/>
              <a:gd name="connsiteX27" fmla="*/ 2521132 w 2899955"/>
              <a:gd name="connsiteY27" fmla="*/ 496388 h 1645920"/>
              <a:gd name="connsiteX28" fmla="*/ 2547257 w 2899955"/>
              <a:gd name="connsiteY28" fmla="*/ 404948 h 1645920"/>
              <a:gd name="connsiteX29" fmla="*/ 2573383 w 2899955"/>
              <a:gd name="connsiteY29" fmla="*/ 326571 h 1645920"/>
              <a:gd name="connsiteX30" fmla="*/ 2586446 w 2899955"/>
              <a:gd name="connsiteY30" fmla="*/ 209005 h 1645920"/>
              <a:gd name="connsiteX31" fmla="*/ 2599509 w 2899955"/>
              <a:gd name="connsiteY31" fmla="*/ 156754 h 1645920"/>
              <a:gd name="connsiteX32" fmla="*/ 2612572 w 2899955"/>
              <a:gd name="connsiteY32" fmla="*/ 78377 h 1645920"/>
              <a:gd name="connsiteX33" fmla="*/ 2625635 w 2899955"/>
              <a:gd name="connsiteY33" fmla="*/ 26125 h 1645920"/>
              <a:gd name="connsiteX34" fmla="*/ 2664823 w 2899955"/>
              <a:gd name="connsiteY34" fmla="*/ 0 h 1645920"/>
              <a:gd name="connsiteX35" fmla="*/ 2782389 w 2899955"/>
              <a:gd name="connsiteY35" fmla="*/ 52251 h 1645920"/>
              <a:gd name="connsiteX36" fmla="*/ 2821577 w 2899955"/>
              <a:gd name="connsiteY36" fmla="*/ 91440 h 1645920"/>
              <a:gd name="connsiteX37" fmla="*/ 2860766 w 2899955"/>
              <a:gd name="connsiteY37" fmla="*/ 117565 h 1645920"/>
              <a:gd name="connsiteX38" fmla="*/ 2899955 w 2899955"/>
              <a:gd name="connsiteY38" fmla="*/ 130628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99955" h="1645920">
                <a:moveTo>
                  <a:pt x="0" y="1606731"/>
                </a:moveTo>
                <a:cubicBezTo>
                  <a:pt x="39189" y="1611085"/>
                  <a:pt x="78532" y="1614218"/>
                  <a:pt x="117566" y="1619794"/>
                </a:cubicBezTo>
                <a:cubicBezTo>
                  <a:pt x="139545" y="1622934"/>
                  <a:pt x="160849" y="1630103"/>
                  <a:pt x="182880" y="1632857"/>
                </a:cubicBezTo>
                <a:cubicBezTo>
                  <a:pt x="230603" y="1638822"/>
                  <a:pt x="278675" y="1641566"/>
                  <a:pt x="326572" y="1645920"/>
                </a:cubicBezTo>
                <a:cubicBezTo>
                  <a:pt x="409303" y="1641566"/>
                  <a:pt x="492260" y="1640358"/>
                  <a:pt x="574766" y="1632857"/>
                </a:cubicBezTo>
                <a:cubicBezTo>
                  <a:pt x="588479" y="1631610"/>
                  <a:pt x="600671" y="1623417"/>
                  <a:pt x="613955" y="1619794"/>
                </a:cubicBezTo>
                <a:cubicBezTo>
                  <a:pt x="648596" y="1610346"/>
                  <a:pt x="684393" y="1605022"/>
                  <a:pt x="718457" y="1593668"/>
                </a:cubicBezTo>
                <a:lnTo>
                  <a:pt x="836023" y="1554480"/>
                </a:lnTo>
                <a:cubicBezTo>
                  <a:pt x="862149" y="1545771"/>
                  <a:pt x="889768" y="1540670"/>
                  <a:pt x="914400" y="1528354"/>
                </a:cubicBezTo>
                <a:cubicBezTo>
                  <a:pt x="931817" y="1519645"/>
                  <a:pt x="948419" y="1509065"/>
                  <a:pt x="966652" y="1502228"/>
                </a:cubicBezTo>
                <a:cubicBezTo>
                  <a:pt x="1018223" y="1482889"/>
                  <a:pt x="1072268" y="1470433"/>
                  <a:pt x="1123406" y="1449977"/>
                </a:cubicBezTo>
                <a:cubicBezTo>
                  <a:pt x="1190486" y="1423144"/>
                  <a:pt x="1194430" y="1420084"/>
                  <a:pt x="1267097" y="1397725"/>
                </a:cubicBezTo>
                <a:cubicBezTo>
                  <a:pt x="1297395" y="1388403"/>
                  <a:pt x="1327082" y="1375532"/>
                  <a:pt x="1358537" y="1371600"/>
                </a:cubicBezTo>
                <a:cubicBezTo>
                  <a:pt x="1432115" y="1362403"/>
                  <a:pt x="1506583" y="1362891"/>
                  <a:pt x="1580606" y="1358537"/>
                </a:cubicBezTo>
                <a:cubicBezTo>
                  <a:pt x="1744573" y="1292950"/>
                  <a:pt x="1665738" y="1317659"/>
                  <a:pt x="1815737" y="1280160"/>
                </a:cubicBezTo>
                <a:cubicBezTo>
                  <a:pt x="1855093" y="1253923"/>
                  <a:pt x="1860773" y="1247795"/>
                  <a:pt x="1907177" y="1227908"/>
                </a:cubicBezTo>
                <a:cubicBezTo>
                  <a:pt x="1919833" y="1222484"/>
                  <a:pt x="1933303" y="1219199"/>
                  <a:pt x="1946366" y="1214845"/>
                </a:cubicBezTo>
                <a:cubicBezTo>
                  <a:pt x="1963783" y="1201782"/>
                  <a:pt x="1980901" y="1188311"/>
                  <a:pt x="1998617" y="1175657"/>
                </a:cubicBezTo>
                <a:cubicBezTo>
                  <a:pt x="2011392" y="1166532"/>
                  <a:pt x="2026136" y="1160034"/>
                  <a:pt x="2037806" y="1149531"/>
                </a:cubicBezTo>
                <a:cubicBezTo>
                  <a:pt x="2069846" y="1120695"/>
                  <a:pt x="2098766" y="1088571"/>
                  <a:pt x="2129246" y="1058091"/>
                </a:cubicBezTo>
                <a:lnTo>
                  <a:pt x="2220686" y="966651"/>
                </a:lnTo>
                <a:cubicBezTo>
                  <a:pt x="2229395" y="953588"/>
                  <a:pt x="2237687" y="940238"/>
                  <a:pt x="2246812" y="927463"/>
                </a:cubicBezTo>
                <a:cubicBezTo>
                  <a:pt x="2266828" y="899441"/>
                  <a:pt x="2294541" y="866797"/>
                  <a:pt x="2312126" y="836023"/>
                </a:cubicBezTo>
                <a:cubicBezTo>
                  <a:pt x="2369509" y="735604"/>
                  <a:pt x="2302508" y="831430"/>
                  <a:pt x="2377440" y="731520"/>
                </a:cubicBezTo>
                <a:cubicBezTo>
                  <a:pt x="2381794" y="718457"/>
                  <a:pt x="2383671" y="704286"/>
                  <a:pt x="2390503" y="692331"/>
                </a:cubicBezTo>
                <a:cubicBezTo>
                  <a:pt x="2401305" y="673428"/>
                  <a:pt x="2417038" y="657796"/>
                  <a:pt x="2429692" y="640080"/>
                </a:cubicBezTo>
                <a:cubicBezTo>
                  <a:pt x="2438817" y="627305"/>
                  <a:pt x="2446692" y="613666"/>
                  <a:pt x="2455817" y="600891"/>
                </a:cubicBezTo>
                <a:cubicBezTo>
                  <a:pt x="2496007" y="544625"/>
                  <a:pt x="2494825" y="557770"/>
                  <a:pt x="2521132" y="496388"/>
                </a:cubicBezTo>
                <a:cubicBezTo>
                  <a:pt x="2535769" y="462235"/>
                  <a:pt x="2536206" y="441786"/>
                  <a:pt x="2547257" y="404948"/>
                </a:cubicBezTo>
                <a:cubicBezTo>
                  <a:pt x="2555170" y="378570"/>
                  <a:pt x="2573383" y="326571"/>
                  <a:pt x="2573383" y="326571"/>
                </a:cubicBezTo>
                <a:cubicBezTo>
                  <a:pt x="2577737" y="287382"/>
                  <a:pt x="2580450" y="247976"/>
                  <a:pt x="2586446" y="209005"/>
                </a:cubicBezTo>
                <a:cubicBezTo>
                  <a:pt x="2589176" y="191261"/>
                  <a:pt x="2595988" y="174358"/>
                  <a:pt x="2599509" y="156754"/>
                </a:cubicBezTo>
                <a:cubicBezTo>
                  <a:pt x="2604703" y="130782"/>
                  <a:pt x="2607378" y="104349"/>
                  <a:pt x="2612572" y="78377"/>
                </a:cubicBezTo>
                <a:cubicBezTo>
                  <a:pt x="2616093" y="60772"/>
                  <a:pt x="2615676" y="41063"/>
                  <a:pt x="2625635" y="26125"/>
                </a:cubicBezTo>
                <a:cubicBezTo>
                  <a:pt x="2634343" y="13062"/>
                  <a:pt x="2651760" y="8708"/>
                  <a:pt x="2664823" y="0"/>
                </a:cubicBezTo>
                <a:cubicBezTo>
                  <a:pt x="2721782" y="18986"/>
                  <a:pt x="2740988" y="17750"/>
                  <a:pt x="2782389" y="52251"/>
                </a:cubicBezTo>
                <a:cubicBezTo>
                  <a:pt x="2796581" y="64078"/>
                  <a:pt x="2807385" y="79613"/>
                  <a:pt x="2821577" y="91440"/>
                </a:cubicBezTo>
                <a:cubicBezTo>
                  <a:pt x="2833638" y="101491"/>
                  <a:pt x="2846724" y="110544"/>
                  <a:pt x="2860766" y="117565"/>
                </a:cubicBezTo>
                <a:cubicBezTo>
                  <a:pt x="2873082" y="123723"/>
                  <a:pt x="2899955" y="130628"/>
                  <a:pt x="2899955" y="130628"/>
                </a:cubicBezTo>
              </a:path>
            </a:pathLst>
          </a:custGeom>
          <a:noFill/>
          <a:ln w="76200">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cxnSp>
        <p:nvCxnSpPr>
          <p:cNvPr id="9" name="Conector recto de flecha 8"/>
          <p:cNvCxnSpPr/>
          <p:nvPr/>
        </p:nvCxnSpPr>
        <p:spPr>
          <a:xfrm>
            <a:off x="574766" y="1423851"/>
            <a:ext cx="509451" cy="0"/>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6344700" y="2429691"/>
            <a:ext cx="11975" cy="718458"/>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7243100" y="2429691"/>
            <a:ext cx="11975" cy="718458"/>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24691" y="3579814"/>
            <a:ext cx="509451" cy="0"/>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6782383" y="2436222"/>
            <a:ext cx="11975" cy="718458"/>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V="1">
            <a:off x="524691" y="2423160"/>
            <a:ext cx="559526" cy="26125"/>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5431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Otra</a:t>
            </a:r>
            <a:r>
              <a:rPr lang="en-US" dirty="0"/>
              <a:t> </a:t>
            </a:r>
            <a:r>
              <a:rPr lang="en-US" dirty="0" err="1"/>
              <a:t>familia</a:t>
            </a:r>
            <a:r>
              <a:rPr lang="en-US" dirty="0"/>
              <a:t> de </a:t>
            </a:r>
            <a:r>
              <a:rPr lang="en-US" dirty="0" err="1"/>
              <a:t>árboles</a:t>
            </a:r>
            <a:endParaRPr lang="es-AR" dirty="0"/>
          </a:p>
        </p:txBody>
      </p:sp>
      <p:sp>
        <p:nvSpPr>
          <p:cNvPr id="3" name="Content Placeholder 2"/>
          <p:cNvSpPr>
            <a:spLocks noGrp="1"/>
          </p:cNvSpPr>
          <p:nvPr>
            <p:ph idx="1"/>
          </p:nvPr>
        </p:nvSpPr>
        <p:spPr/>
        <p:txBody>
          <a:bodyPr>
            <a:normAutofit fontScale="92500" lnSpcReduction="10000"/>
          </a:bodyPr>
          <a:lstStyle/>
          <a:p>
            <a:pPr marL="0" indent="0">
              <a:buNone/>
            </a:pPr>
            <a:r>
              <a:rPr lang="es-AR" b="1" i="1" dirty="0"/>
              <a:t>Árbol </a:t>
            </a:r>
            <a:r>
              <a:rPr lang="es-AR" b="1" i="1" dirty="0" err="1"/>
              <a:t>Multicamino</a:t>
            </a:r>
            <a:r>
              <a:rPr lang="es-AR" b="1" i="1" dirty="0"/>
              <a:t> M-ario (orden M)</a:t>
            </a:r>
            <a:endParaRPr lang="es-AR" dirty="0"/>
          </a:p>
          <a:p>
            <a:pPr marL="0" indent="0">
              <a:buNone/>
            </a:pPr>
            <a:r>
              <a:rPr lang="es-AR" dirty="0"/>
              <a:t> </a:t>
            </a:r>
          </a:p>
          <a:p>
            <a:pPr marL="0" indent="0" algn="just">
              <a:buNone/>
            </a:pPr>
            <a:r>
              <a:rPr lang="es-AR" dirty="0"/>
              <a:t>	</a:t>
            </a:r>
            <a:r>
              <a:rPr lang="es-AR" dirty="0">
                <a:highlight>
                  <a:srgbClr val="FFFF00"/>
                </a:highlight>
              </a:rPr>
              <a:t>Los nodos guardan hasta M-1 claves de información, con un máximo de M hijos</a:t>
            </a:r>
            <a:r>
              <a:rPr lang="es-AR" dirty="0"/>
              <a:t>. Cada clave Ci</a:t>
            </a:r>
            <a:r>
              <a:rPr lang="es-AR" baseline="-25000" dirty="0"/>
              <a:t> </a:t>
            </a:r>
            <a:r>
              <a:rPr lang="es-AR" dirty="0"/>
              <a:t>de un cierto nodo será tal que las claves almacenadas en su subárbol izquierdo serán menores y las almacenadas es su subárbol derecho serán mayores que él. </a:t>
            </a:r>
          </a:p>
          <a:p>
            <a:pPr marL="0" indent="0">
              <a:buNone/>
            </a:pPr>
            <a:endParaRPr lang="es-AR" dirty="0"/>
          </a:p>
          <a:p>
            <a:pPr marL="0" indent="0">
              <a:buNone/>
            </a:pPr>
            <a:endParaRPr lang="es-AR" dirty="0"/>
          </a:p>
          <a:p>
            <a:pPr marL="0" indent="0">
              <a:buNone/>
            </a:pPr>
            <a:endParaRPr lang="es-AR" dirty="0"/>
          </a:p>
          <a:p>
            <a:pPr marL="0" indent="0" algn="just">
              <a:buNone/>
            </a:pPr>
            <a:r>
              <a:rPr lang="es-AR" dirty="0"/>
              <a:t>	</a:t>
            </a:r>
          </a:p>
        </p:txBody>
      </p:sp>
      <p:sp>
        <p:nvSpPr>
          <p:cNvPr id="4" name="Slide Number Placeholder 3"/>
          <p:cNvSpPr>
            <a:spLocks noGrp="1"/>
          </p:cNvSpPr>
          <p:nvPr>
            <p:ph type="sldNum" sz="quarter" idx="12"/>
          </p:nvPr>
        </p:nvSpPr>
        <p:spPr/>
        <p:txBody>
          <a:bodyPr/>
          <a:lstStyle/>
          <a:p>
            <a:fld id="{401CF334-2D5C-4859-84A6-CA7E6E43FAEB}" type="slidenum">
              <a:rPr lang="en-US" smtClean="0"/>
              <a:t>330</a:t>
            </a:fld>
            <a:endParaRPr lang="en-US"/>
          </a:p>
        </p:txBody>
      </p:sp>
    </p:spTree>
    <p:extLst>
      <p:ext uri="{BB962C8B-B14F-4D97-AF65-F5344CB8AC3E}">
        <p14:creationId xmlns:p14="http://schemas.microsoft.com/office/powerpoint/2010/main" val="9342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331</a:t>
            </a:fld>
            <a:endParaRPr lang="en-US"/>
          </a:p>
        </p:txBody>
      </p:sp>
      <p:pic>
        <p:nvPicPr>
          <p:cNvPr id="5" name="Picture 4"/>
          <p:cNvPicPr>
            <a:picLocks noChangeAspect="1"/>
          </p:cNvPicPr>
          <p:nvPr/>
        </p:nvPicPr>
        <p:blipFill>
          <a:blip r:embed="rId2"/>
          <a:stretch>
            <a:fillRect/>
          </a:stretch>
        </p:blipFill>
        <p:spPr>
          <a:xfrm>
            <a:off x="873438" y="2169523"/>
            <a:ext cx="7397123" cy="2518954"/>
          </a:xfrm>
          <a:prstGeom prst="rect">
            <a:avLst/>
          </a:prstGeom>
        </p:spPr>
      </p:pic>
    </p:spTree>
    <p:extLst>
      <p:ext uri="{BB962C8B-B14F-4D97-AF65-F5344CB8AC3E}">
        <p14:creationId xmlns:p14="http://schemas.microsoft.com/office/powerpoint/2010/main" val="277365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92500" lnSpcReduction="20000"/>
          </a:bodyPr>
          <a:lstStyle/>
          <a:p>
            <a:pPr marL="0" indent="0">
              <a:buNone/>
            </a:pPr>
            <a:r>
              <a:rPr lang="es-AR" b="1" i="1" dirty="0"/>
              <a:t>Árboles   </a:t>
            </a:r>
            <a:r>
              <a:rPr lang="es-AR" b="1" i="1" dirty="0" err="1"/>
              <a:t>Multicaminos</a:t>
            </a:r>
            <a:r>
              <a:rPr lang="es-AR" b="1" i="1" dirty="0"/>
              <a:t>  Balanceados</a:t>
            </a:r>
            <a:endParaRPr lang="es-AR" b="1" dirty="0"/>
          </a:p>
          <a:p>
            <a:pPr marL="0" indent="0">
              <a:buNone/>
            </a:pPr>
            <a:r>
              <a:rPr lang="es-AR" dirty="0"/>
              <a:t> </a:t>
            </a:r>
          </a:p>
          <a:p>
            <a:endParaRPr lang="es-AR" dirty="0"/>
          </a:p>
          <a:p>
            <a:pPr marL="0" indent="0">
              <a:buNone/>
            </a:pPr>
            <a:r>
              <a:rPr lang="es-AR" dirty="0"/>
              <a:t> 	El equilibrio perfecto  resulta muy costoso de mantener y es poco práctico. </a:t>
            </a:r>
          </a:p>
          <a:p>
            <a:endParaRPr lang="es-AR" dirty="0"/>
          </a:p>
          <a:p>
            <a:pPr marL="0" indent="0" algn="just">
              <a:buNone/>
            </a:pPr>
            <a:r>
              <a:rPr lang="es-AR" dirty="0"/>
              <a:t>	En 1970,  </a:t>
            </a:r>
            <a:r>
              <a:rPr lang="es-AR" b="1" dirty="0"/>
              <a:t>R. Bayer y E. M. Mc </a:t>
            </a:r>
            <a:r>
              <a:rPr lang="es-AR" b="1" dirty="0" err="1"/>
              <a:t>Creight</a:t>
            </a:r>
            <a:r>
              <a:rPr lang="es-AR" dirty="0"/>
              <a:t> postularon un </a:t>
            </a:r>
            <a:r>
              <a:rPr lang="es-AR" b="1" dirty="0"/>
              <a:t>criterio razonable </a:t>
            </a:r>
            <a:r>
              <a:rPr lang="es-AR" dirty="0"/>
              <a:t>que permite implementar algoritmos relativamente sencillos para búsquedas, inserciones y eliminaciones.  Para mantener éstos árboles </a:t>
            </a:r>
            <a:r>
              <a:rPr lang="es-AR" dirty="0" err="1"/>
              <a:t>multicaminos</a:t>
            </a:r>
            <a:r>
              <a:rPr lang="es-AR" dirty="0"/>
              <a:t> balanceados se utiliza una estructura subyacente de la </a:t>
            </a:r>
            <a:r>
              <a:rPr lang="es-AR" b="1" dirty="0"/>
              <a:t>familia de los árboles B</a:t>
            </a:r>
            <a:r>
              <a:rPr lang="es-AR" dirty="0"/>
              <a:t>, que veremos a continuación</a:t>
            </a: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332</a:t>
            </a:fld>
            <a:endParaRPr lang="en-US"/>
          </a:p>
        </p:txBody>
      </p:sp>
    </p:spTree>
    <p:extLst>
      <p:ext uri="{BB962C8B-B14F-4D97-AF65-F5344CB8AC3E}">
        <p14:creationId xmlns:p14="http://schemas.microsoft.com/office/powerpoint/2010/main" val="261623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Árbol B de Orden N</a:t>
            </a:r>
            <a:endParaRPr lang="es-AR" dirty="0"/>
          </a:p>
        </p:txBody>
      </p:sp>
      <p:sp>
        <p:nvSpPr>
          <p:cNvPr id="3" name="Content Placeholder 2"/>
          <p:cNvSpPr>
            <a:spLocks noGrp="1"/>
          </p:cNvSpPr>
          <p:nvPr>
            <p:ph idx="1"/>
          </p:nvPr>
        </p:nvSpPr>
        <p:spPr/>
        <p:txBody>
          <a:bodyPr>
            <a:normAutofit fontScale="92500" lnSpcReduction="20000"/>
          </a:bodyPr>
          <a:lstStyle/>
          <a:p>
            <a:pPr marL="0" indent="0">
              <a:buNone/>
            </a:pPr>
            <a:r>
              <a:rPr lang="es-AR" dirty="0"/>
              <a:t>Un árbol B de orden N es un árbol de búsqueda (ordenado) que cumple con los siguientes axiomas:</a:t>
            </a:r>
          </a:p>
          <a:p>
            <a:pPr lvl="0" algn="just"/>
            <a:r>
              <a:rPr lang="es-AR" dirty="0"/>
              <a:t>Cada nodo contiene a lo sumo 2 * N claves.</a:t>
            </a:r>
          </a:p>
          <a:p>
            <a:pPr lvl="0"/>
            <a:r>
              <a:rPr lang="es-AR" dirty="0"/>
              <a:t>Cada nodo, excepto la raíz, contiene por los menos N claves.</a:t>
            </a:r>
          </a:p>
          <a:p>
            <a:pPr lvl="0" algn="just"/>
            <a:r>
              <a:rPr lang="es-AR" dirty="0"/>
              <a:t>Cada nodo o es hoja o tiene M+1 descendientes donde M es el número de claves que posee realmente ese nodo</a:t>
            </a:r>
          </a:p>
          <a:p>
            <a:pPr lvl="0"/>
            <a:r>
              <a:rPr lang="es-AR" dirty="0"/>
              <a:t>Todas las hojas están al mismo nivel</a:t>
            </a:r>
          </a:p>
          <a:p>
            <a:pPr lvl="0"/>
            <a:r>
              <a:rPr lang="es-AR" dirty="0"/>
              <a:t>En cuanto al orden:  si un nodo tiene c1 c2 …cm elementos c1&lt;c2&lt;…&lt;cm, pero además para cada ci (1&lt;=i&lt;=m) los elementos del subárbol  izquierdo de ci son menores que c1 y los elementos del subárbol derecho de ci son mayores que </a:t>
            </a:r>
            <a:r>
              <a:rPr lang="es-AR" dirty="0" err="1"/>
              <a:t>ci</a:t>
            </a:r>
            <a:r>
              <a:rPr lang="es-AR" dirty="0"/>
              <a:t>.</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333</a:t>
            </a:fld>
            <a:endParaRPr lang="en-US"/>
          </a:p>
        </p:txBody>
      </p:sp>
    </p:spTree>
    <p:extLst>
      <p:ext uri="{BB962C8B-B14F-4D97-AF65-F5344CB8AC3E}">
        <p14:creationId xmlns:p14="http://schemas.microsoft.com/office/powerpoint/2010/main" val="310975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334</a:t>
            </a:fld>
            <a:endParaRPr lang="en-US"/>
          </a:p>
        </p:txBody>
      </p:sp>
      <p:pic>
        <p:nvPicPr>
          <p:cNvPr id="5" name="Picture 4"/>
          <p:cNvPicPr>
            <a:picLocks noChangeAspect="1"/>
          </p:cNvPicPr>
          <p:nvPr/>
        </p:nvPicPr>
        <p:blipFill>
          <a:blip r:embed="rId2"/>
          <a:stretch>
            <a:fillRect/>
          </a:stretch>
        </p:blipFill>
        <p:spPr>
          <a:xfrm>
            <a:off x="1225678" y="2197553"/>
            <a:ext cx="6692644" cy="2462893"/>
          </a:xfrm>
          <a:prstGeom prst="rect">
            <a:avLst/>
          </a:prstGeom>
        </p:spPr>
      </p:pic>
    </p:spTree>
    <p:extLst>
      <p:ext uri="{BB962C8B-B14F-4D97-AF65-F5344CB8AC3E}">
        <p14:creationId xmlns:p14="http://schemas.microsoft.com/office/powerpoint/2010/main" val="350240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err="1"/>
              <a:t>Algoritmo</a:t>
            </a:r>
            <a:r>
              <a:rPr lang="en-US" b="1" dirty="0"/>
              <a:t> de </a:t>
            </a:r>
            <a:r>
              <a:rPr lang="en-US" b="1" dirty="0" err="1"/>
              <a:t>Búsqueda</a:t>
            </a:r>
            <a:endParaRPr lang="en-US" b="1" dirty="0"/>
          </a:p>
          <a:p>
            <a:pPr marL="0" indent="0">
              <a:buNone/>
            </a:pPr>
            <a:endParaRPr lang="en-US" b="1" dirty="0"/>
          </a:p>
          <a:p>
            <a:r>
              <a:rPr lang="es-AR" dirty="0"/>
              <a:t>Buscamos la clave X en un nodo. Para ello lo </a:t>
            </a:r>
            <a:r>
              <a:rPr lang="es-AR" b="1" dirty="0"/>
              <a:t>recorremos secuencialmente</a:t>
            </a:r>
            <a:r>
              <a:rPr lang="es-AR" dirty="0"/>
              <a:t> desde C1 hasta </a:t>
            </a:r>
            <a:r>
              <a:rPr lang="es-AR" dirty="0" err="1"/>
              <a:t>Ck</a:t>
            </a:r>
            <a:r>
              <a:rPr lang="es-AR" dirty="0"/>
              <a:t>, siendo k el número de claves que realmente posee dicho nodo, hasta que se den alguno de estos casos:</a:t>
            </a:r>
          </a:p>
          <a:p>
            <a:pPr lvl="1"/>
            <a:r>
              <a:rPr lang="es-AR" dirty="0"/>
              <a:t>Si X &lt; C1, como en el nodo las claves están ordenadas  no tiene sentido seguir buscando en ese nodo, luego sigo buscando en el subárbol apuntado por P0</a:t>
            </a:r>
          </a:p>
          <a:p>
            <a:pPr lvl="1"/>
            <a:r>
              <a:rPr lang="es-AR" dirty="0"/>
              <a:t>Si X=Ci para algún i&lt;=k entonces lo encontré</a:t>
            </a:r>
          </a:p>
          <a:p>
            <a:pPr lvl="1"/>
            <a:r>
              <a:rPr lang="es-AR" dirty="0"/>
              <a:t>Si Ci&lt;X&lt;Ci+1 para algún i prosigo en la búsqueda en el subárbol apuntado por  Pi</a:t>
            </a:r>
          </a:p>
          <a:p>
            <a:pPr lvl="1"/>
            <a:r>
              <a:rPr lang="es-AR" dirty="0"/>
              <a:t>Si </a:t>
            </a:r>
            <a:r>
              <a:rPr lang="es-AR" dirty="0" err="1"/>
              <a:t>Ck</a:t>
            </a:r>
            <a:r>
              <a:rPr lang="es-AR" dirty="0"/>
              <a:t> &lt; X siendo k la cantidad de claves que posee, entonces sigo la búsqueda en el subárbol apuntado por </a:t>
            </a:r>
            <a:r>
              <a:rPr lang="es-AR" dirty="0" err="1"/>
              <a:t>Ck</a:t>
            </a:r>
            <a:endParaRPr lang="es-AR" dirty="0"/>
          </a:p>
          <a:p>
            <a:endParaRPr lang="es-AR" dirty="0"/>
          </a:p>
          <a:p>
            <a:pPr marL="0" indent="0">
              <a:buNone/>
            </a:pPr>
            <a:r>
              <a:rPr lang="es-AR" dirty="0"/>
              <a:t>	</a:t>
            </a:r>
            <a:endParaRPr lang="es-AR" b="1" dirty="0"/>
          </a:p>
          <a:p>
            <a:pPr marL="0" indent="0">
              <a:buNone/>
            </a:pPr>
            <a:r>
              <a:rPr lang="es-AR" dirty="0"/>
              <a:t> Si en algún caso el puntero por donde hay que seguir la búsqueda fuera </a:t>
            </a:r>
            <a:r>
              <a:rPr lang="es-AR" dirty="0" err="1"/>
              <a:t>null</a:t>
            </a:r>
            <a:r>
              <a:rPr lang="es-AR" dirty="0"/>
              <a:t>,  entonces el elemento buscado no está.</a:t>
            </a:r>
            <a:endParaRPr lang="es-AR" b="1" dirty="0"/>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335</a:t>
            </a:fld>
            <a:endParaRPr lang="en-US"/>
          </a:p>
        </p:txBody>
      </p:sp>
    </p:spTree>
    <p:extLst>
      <p:ext uri="{BB962C8B-B14F-4D97-AF65-F5344CB8AC3E}">
        <p14:creationId xmlns:p14="http://schemas.microsoft.com/office/powerpoint/2010/main" val="18373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Algoritmo</a:t>
            </a:r>
            <a:r>
              <a:rPr lang="en-US" b="1" dirty="0"/>
              <a:t> de </a:t>
            </a:r>
            <a:r>
              <a:rPr lang="en-US" b="1" dirty="0" err="1"/>
              <a:t>Inserción</a:t>
            </a:r>
            <a:endParaRPr lang="en-US" b="1" dirty="0"/>
          </a:p>
          <a:p>
            <a:pPr marL="0" indent="0">
              <a:buNone/>
            </a:pPr>
            <a:endParaRPr lang="en-US" b="1" dirty="0"/>
          </a:p>
          <a:p>
            <a:pPr marL="0" indent="0">
              <a:buNone/>
            </a:pPr>
            <a:r>
              <a:rPr lang="es-AR" dirty="0"/>
              <a:t>Si se quiere insertar una clave X en un árbol B de orden N, se procede de la siguiente manera:</a:t>
            </a:r>
          </a:p>
          <a:p>
            <a:pPr lvl="0"/>
            <a:r>
              <a:rPr lang="es-AR" dirty="0"/>
              <a:t>La inserción siempre se hace </a:t>
            </a:r>
            <a:r>
              <a:rPr lang="es-AR" b="1" dirty="0"/>
              <a:t>en las hojas</a:t>
            </a:r>
            <a:r>
              <a:rPr lang="es-AR" dirty="0"/>
              <a:t> (para poder detectar si el nodo a insertar ya está presente o no)</a:t>
            </a:r>
          </a:p>
          <a:p>
            <a:pPr lvl="0"/>
            <a:r>
              <a:rPr lang="es-AR" dirty="0"/>
              <a:t>Para insertar se coloca el elemento X en la hoja que corresponda (el nodo debe estar ordenado)</a:t>
            </a:r>
          </a:p>
          <a:p>
            <a:pPr lvl="0"/>
            <a:r>
              <a:rPr lang="es-AR" dirty="0"/>
              <a:t>Si el elemento nuevo hace que la cantidad nueva k sea mayor que el 2*n permitido, el nodo se abre en dos, subiendo la clave del medio al nodo antecesor de dicho nodo. Este algoritmo es recursivo hasta la raíz, o sea si al ubicar la clave del medio en el nodo antecesor ocasiona que el nodo viole la condición de árbol B de orden n (k&gt;2*n) el procedimiento de repite. </a:t>
            </a:r>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336</a:t>
            </a:fld>
            <a:endParaRPr lang="en-US"/>
          </a:p>
        </p:txBody>
      </p:sp>
    </p:spTree>
    <p:extLst>
      <p:ext uri="{BB962C8B-B14F-4D97-AF65-F5344CB8AC3E}">
        <p14:creationId xmlns:p14="http://schemas.microsoft.com/office/powerpoint/2010/main" val="143251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9</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337</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2989624035"/>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s-AR" dirty="0"/>
              <a:t>Insertemos claves en un árbol B de orden 1.  Sus nodos son de la forma: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Insertar</a:t>
            </a:r>
            <a:r>
              <a:rPr lang="en-US" dirty="0"/>
              <a:t> las claves 100, 80, 40, 20 y 60</a:t>
            </a:r>
          </a:p>
        </p:txBody>
      </p:sp>
      <p:sp>
        <p:nvSpPr>
          <p:cNvPr id="4" name="Slide Number Placeholder 3"/>
          <p:cNvSpPr>
            <a:spLocks noGrp="1"/>
          </p:cNvSpPr>
          <p:nvPr>
            <p:ph type="sldNum" sz="quarter" idx="12"/>
          </p:nvPr>
        </p:nvSpPr>
        <p:spPr/>
        <p:txBody>
          <a:bodyPr/>
          <a:lstStyle/>
          <a:p>
            <a:fld id="{401CF334-2D5C-4859-84A6-CA7E6E43FAEB}" type="slidenum">
              <a:rPr lang="en-US" smtClean="0"/>
              <a:t>338</a:t>
            </a:fld>
            <a:endParaRPr lang="en-US"/>
          </a:p>
        </p:txBody>
      </p:sp>
      <p:pic>
        <p:nvPicPr>
          <p:cNvPr id="5" name="Picture 4"/>
          <p:cNvPicPr>
            <a:picLocks noChangeAspect="1"/>
          </p:cNvPicPr>
          <p:nvPr/>
        </p:nvPicPr>
        <p:blipFill>
          <a:blip r:embed="rId2"/>
          <a:stretch>
            <a:fillRect/>
          </a:stretch>
        </p:blipFill>
        <p:spPr>
          <a:xfrm>
            <a:off x="2545216" y="2868930"/>
            <a:ext cx="3400425" cy="1485900"/>
          </a:xfrm>
          <a:prstGeom prst="rect">
            <a:avLst/>
          </a:prstGeom>
        </p:spPr>
      </p:pic>
    </p:spTree>
    <p:extLst>
      <p:ext uri="{BB962C8B-B14F-4D97-AF65-F5344CB8AC3E}">
        <p14:creationId xmlns:p14="http://schemas.microsoft.com/office/powerpoint/2010/main" val="31265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pPr marL="0" indent="0">
              <a:buNone/>
            </a:pPr>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339</a:t>
            </a:fld>
            <a:endParaRPr lang="en-US"/>
          </a:p>
        </p:txBody>
      </p:sp>
    </p:spTree>
    <p:extLst>
      <p:ext uri="{BB962C8B-B14F-4D97-AF65-F5344CB8AC3E}">
        <p14:creationId xmlns:p14="http://schemas.microsoft.com/office/powerpoint/2010/main" val="357489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34</a:t>
            </a:fld>
            <a:endParaRPr lang="en-US"/>
          </a:p>
        </p:txBody>
      </p:sp>
      <p:sp>
        <p:nvSpPr>
          <p:cNvPr id="6" name="Rounded Rectangle 15"/>
          <p:cNvSpPr/>
          <p:nvPr/>
        </p:nvSpPr>
        <p:spPr>
          <a:xfrm>
            <a:off x="5719354" y="2889069"/>
            <a:ext cx="2586446" cy="171123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just"/>
            <a:r>
              <a:rPr lang="en-US" dirty="0">
                <a:solidFill>
                  <a:schemeClr val="tx1"/>
                </a:solidFill>
              </a:rPr>
              <a:t>E -&gt; ( E op E )</a:t>
            </a:r>
          </a:p>
          <a:p>
            <a:pPr algn="just"/>
            <a:r>
              <a:rPr lang="en-US" dirty="0"/>
              <a:t>E -&gt; </a:t>
            </a:r>
            <a:r>
              <a:rPr lang="en-US" dirty="0" err="1"/>
              <a:t>cte</a:t>
            </a:r>
            <a:endParaRPr lang="en-US" dirty="0"/>
          </a:p>
          <a:p>
            <a:pPr algn="just"/>
            <a:endParaRPr lang="en-US" dirty="0"/>
          </a:p>
          <a:p>
            <a:pPr algn="just"/>
            <a:r>
              <a:rPr lang="en-US" dirty="0"/>
              <a:t>Con op: + - * / ^</a:t>
            </a:r>
          </a:p>
        </p:txBody>
      </p:sp>
      <p:sp>
        <p:nvSpPr>
          <p:cNvPr id="3" name="Forma libre 2"/>
          <p:cNvSpPr/>
          <p:nvPr/>
        </p:nvSpPr>
        <p:spPr>
          <a:xfrm>
            <a:off x="3174274" y="1240971"/>
            <a:ext cx="2416704" cy="1907178"/>
          </a:xfrm>
          <a:custGeom>
            <a:avLst/>
            <a:gdLst>
              <a:gd name="connsiteX0" fmla="*/ 0 w 2416704"/>
              <a:gd name="connsiteY0" fmla="*/ 0 h 1907178"/>
              <a:gd name="connsiteX1" fmla="*/ 274320 w 2416704"/>
              <a:gd name="connsiteY1" fmla="*/ 13063 h 1907178"/>
              <a:gd name="connsiteX2" fmla="*/ 339635 w 2416704"/>
              <a:gd name="connsiteY2" fmla="*/ 26126 h 1907178"/>
              <a:gd name="connsiteX3" fmla="*/ 600892 w 2416704"/>
              <a:gd name="connsiteY3" fmla="*/ 78378 h 1907178"/>
              <a:gd name="connsiteX4" fmla="*/ 744583 w 2416704"/>
              <a:gd name="connsiteY4" fmla="*/ 104503 h 1907178"/>
              <a:gd name="connsiteX5" fmla="*/ 888275 w 2416704"/>
              <a:gd name="connsiteY5" fmla="*/ 130629 h 1907178"/>
              <a:gd name="connsiteX6" fmla="*/ 1031966 w 2416704"/>
              <a:gd name="connsiteY6" fmla="*/ 156755 h 1907178"/>
              <a:gd name="connsiteX7" fmla="*/ 1071155 w 2416704"/>
              <a:gd name="connsiteY7" fmla="*/ 169818 h 1907178"/>
              <a:gd name="connsiteX8" fmla="*/ 1123406 w 2416704"/>
              <a:gd name="connsiteY8" fmla="*/ 182880 h 1907178"/>
              <a:gd name="connsiteX9" fmla="*/ 1162595 w 2416704"/>
              <a:gd name="connsiteY9" fmla="*/ 195943 h 1907178"/>
              <a:gd name="connsiteX10" fmla="*/ 1306286 w 2416704"/>
              <a:gd name="connsiteY10" fmla="*/ 209006 h 1907178"/>
              <a:gd name="connsiteX11" fmla="*/ 1384663 w 2416704"/>
              <a:gd name="connsiteY11" fmla="*/ 235132 h 1907178"/>
              <a:gd name="connsiteX12" fmla="*/ 1489166 w 2416704"/>
              <a:gd name="connsiteY12" fmla="*/ 261258 h 1907178"/>
              <a:gd name="connsiteX13" fmla="*/ 1619795 w 2416704"/>
              <a:gd name="connsiteY13" fmla="*/ 352698 h 1907178"/>
              <a:gd name="connsiteX14" fmla="*/ 1658983 w 2416704"/>
              <a:gd name="connsiteY14" fmla="*/ 404949 h 1907178"/>
              <a:gd name="connsiteX15" fmla="*/ 1737360 w 2416704"/>
              <a:gd name="connsiteY15" fmla="*/ 470263 h 1907178"/>
              <a:gd name="connsiteX16" fmla="*/ 1789612 w 2416704"/>
              <a:gd name="connsiteY16" fmla="*/ 548640 h 1907178"/>
              <a:gd name="connsiteX17" fmla="*/ 1802675 w 2416704"/>
              <a:gd name="connsiteY17" fmla="*/ 587829 h 1907178"/>
              <a:gd name="connsiteX18" fmla="*/ 1881052 w 2416704"/>
              <a:gd name="connsiteY18" fmla="*/ 666206 h 1907178"/>
              <a:gd name="connsiteX19" fmla="*/ 1894115 w 2416704"/>
              <a:gd name="connsiteY19" fmla="*/ 705395 h 1907178"/>
              <a:gd name="connsiteX20" fmla="*/ 1946366 w 2416704"/>
              <a:gd name="connsiteY20" fmla="*/ 796835 h 1907178"/>
              <a:gd name="connsiteX21" fmla="*/ 1972492 w 2416704"/>
              <a:gd name="connsiteY21" fmla="*/ 901338 h 1907178"/>
              <a:gd name="connsiteX22" fmla="*/ 1959429 w 2416704"/>
              <a:gd name="connsiteY22" fmla="*/ 1084218 h 1907178"/>
              <a:gd name="connsiteX23" fmla="*/ 1933303 w 2416704"/>
              <a:gd name="connsiteY23" fmla="*/ 1123406 h 1907178"/>
              <a:gd name="connsiteX24" fmla="*/ 1972492 w 2416704"/>
              <a:gd name="connsiteY24" fmla="*/ 1580606 h 1907178"/>
              <a:gd name="connsiteX25" fmla="*/ 2011680 w 2416704"/>
              <a:gd name="connsiteY25" fmla="*/ 1711235 h 1907178"/>
              <a:gd name="connsiteX26" fmla="*/ 2037806 w 2416704"/>
              <a:gd name="connsiteY26" fmla="*/ 1750423 h 1907178"/>
              <a:gd name="connsiteX27" fmla="*/ 2155372 w 2416704"/>
              <a:gd name="connsiteY27" fmla="*/ 1776549 h 1907178"/>
              <a:gd name="connsiteX28" fmla="*/ 2233749 w 2416704"/>
              <a:gd name="connsiteY28" fmla="*/ 1815738 h 1907178"/>
              <a:gd name="connsiteX29" fmla="*/ 2272937 w 2416704"/>
              <a:gd name="connsiteY29" fmla="*/ 1841863 h 1907178"/>
              <a:gd name="connsiteX30" fmla="*/ 2377440 w 2416704"/>
              <a:gd name="connsiteY30" fmla="*/ 1867989 h 1907178"/>
              <a:gd name="connsiteX31" fmla="*/ 2416629 w 2416704"/>
              <a:gd name="connsiteY31" fmla="*/ 1907178 h 1907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416704" h="1907178">
                <a:moveTo>
                  <a:pt x="0" y="0"/>
                </a:moveTo>
                <a:cubicBezTo>
                  <a:pt x="91440" y="4354"/>
                  <a:pt x="183046" y="6042"/>
                  <a:pt x="274320" y="13063"/>
                </a:cubicBezTo>
                <a:cubicBezTo>
                  <a:pt x="296457" y="14766"/>
                  <a:pt x="317734" y="22476"/>
                  <a:pt x="339635" y="26126"/>
                </a:cubicBezTo>
                <a:cubicBezTo>
                  <a:pt x="685197" y="83720"/>
                  <a:pt x="374451" y="21769"/>
                  <a:pt x="600892" y="78378"/>
                </a:cubicBezTo>
                <a:cubicBezTo>
                  <a:pt x="643899" y="89130"/>
                  <a:pt x="701899" y="96742"/>
                  <a:pt x="744583" y="104503"/>
                </a:cubicBezTo>
                <a:cubicBezTo>
                  <a:pt x="945397" y="141015"/>
                  <a:pt x="657336" y="92139"/>
                  <a:pt x="888275" y="130629"/>
                </a:cubicBezTo>
                <a:cubicBezTo>
                  <a:pt x="978146" y="160587"/>
                  <a:pt x="869490" y="127214"/>
                  <a:pt x="1031966" y="156755"/>
                </a:cubicBezTo>
                <a:cubicBezTo>
                  <a:pt x="1045514" y="159218"/>
                  <a:pt x="1057915" y="166035"/>
                  <a:pt x="1071155" y="169818"/>
                </a:cubicBezTo>
                <a:cubicBezTo>
                  <a:pt x="1088417" y="174750"/>
                  <a:pt x="1106144" y="177948"/>
                  <a:pt x="1123406" y="182880"/>
                </a:cubicBezTo>
                <a:cubicBezTo>
                  <a:pt x="1136646" y="186663"/>
                  <a:pt x="1148964" y="193996"/>
                  <a:pt x="1162595" y="195943"/>
                </a:cubicBezTo>
                <a:cubicBezTo>
                  <a:pt x="1210206" y="202745"/>
                  <a:pt x="1258389" y="204652"/>
                  <a:pt x="1306286" y="209006"/>
                </a:cubicBezTo>
                <a:cubicBezTo>
                  <a:pt x="1332412" y="217715"/>
                  <a:pt x="1358094" y="227886"/>
                  <a:pt x="1384663" y="235132"/>
                </a:cubicBezTo>
                <a:cubicBezTo>
                  <a:pt x="1407412" y="241336"/>
                  <a:pt x="1463686" y="247102"/>
                  <a:pt x="1489166" y="261258"/>
                </a:cubicBezTo>
                <a:cubicBezTo>
                  <a:pt x="1498770" y="266593"/>
                  <a:pt x="1602671" y="335574"/>
                  <a:pt x="1619795" y="352698"/>
                </a:cubicBezTo>
                <a:cubicBezTo>
                  <a:pt x="1635190" y="368093"/>
                  <a:pt x="1644815" y="388419"/>
                  <a:pt x="1658983" y="404949"/>
                </a:cubicBezTo>
                <a:cubicBezTo>
                  <a:pt x="1692510" y="444064"/>
                  <a:pt x="1697046" y="443388"/>
                  <a:pt x="1737360" y="470263"/>
                </a:cubicBezTo>
                <a:cubicBezTo>
                  <a:pt x="1768421" y="563445"/>
                  <a:pt x="1724378" y="450790"/>
                  <a:pt x="1789612" y="548640"/>
                </a:cubicBezTo>
                <a:cubicBezTo>
                  <a:pt x="1797250" y="560097"/>
                  <a:pt x="1794221" y="576960"/>
                  <a:pt x="1802675" y="587829"/>
                </a:cubicBezTo>
                <a:cubicBezTo>
                  <a:pt x="1825358" y="616993"/>
                  <a:pt x="1881052" y="666206"/>
                  <a:pt x="1881052" y="666206"/>
                </a:cubicBezTo>
                <a:cubicBezTo>
                  <a:pt x="1885406" y="679269"/>
                  <a:pt x="1887957" y="693079"/>
                  <a:pt x="1894115" y="705395"/>
                </a:cubicBezTo>
                <a:cubicBezTo>
                  <a:pt x="1922782" y="762730"/>
                  <a:pt x="1923464" y="728129"/>
                  <a:pt x="1946366" y="796835"/>
                </a:cubicBezTo>
                <a:cubicBezTo>
                  <a:pt x="1957721" y="830899"/>
                  <a:pt x="1972492" y="901338"/>
                  <a:pt x="1972492" y="901338"/>
                </a:cubicBezTo>
                <a:cubicBezTo>
                  <a:pt x="1968138" y="962298"/>
                  <a:pt x="1970050" y="1024033"/>
                  <a:pt x="1959429" y="1084218"/>
                </a:cubicBezTo>
                <a:cubicBezTo>
                  <a:pt x="1956701" y="1099679"/>
                  <a:pt x="1933826" y="1107715"/>
                  <a:pt x="1933303" y="1123406"/>
                </a:cubicBezTo>
                <a:cubicBezTo>
                  <a:pt x="1923567" y="1415477"/>
                  <a:pt x="1925196" y="1391424"/>
                  <a:pt x="1972492" y="1580606"/>
                </a:cubicBezTo>
                <a:cubicBezTo>
                  <a:pt x="1979794" y="1609813"/>
                  <a:pt x="1998960" y="1692156"/>
                  <a:pt x="2011680" y="1711235"/>
                </a:cubicBezTo>
                <a:cubicBezTo>
                  <a:pt x="2020389" y="1724298"/>
                  <a:pt x="2025547" y="1740616"/>
                  <a:pt x="2037806" y="1750423"/>
                </a:cubicBezTo>
                <a:cubicBezTo>
                  <a:pt x="2054731" y="1763963"/>
                  <a:pt x="2154569" y="1776415"/>
                  <a:pt x="2155372" y="1776549"/>
                </a:cubicBezTo>
                <a:cubicBezTo>
                  <a:pt x="2267669" y="1851415"/>
                  <a:pt x="2125593" y="1761661"/>
                  <a:pt x="2233749" y="1815738"/>
                </a:cubicBezTo>
                <a:cubicBezTo>
                  <a:pt x="2247791" y="1822759"/>
                  <a:pt x="2258183" y="1836498"/>
                  <a:pt x="2272937" y="1841863"/>
                </a:cubicBezTo>
                <a:cubicBezTo>
                  <a:pt x="2306682" y="1854134"/>
                  <a:pt x="2377440" y="1867989"/>
                  <a:pt x="2377440" y="1867989"/>
                </a:cubicBezTo>
                <a:cubicBezTo>
                  <a:pt x="2420252" y="1896530"/>
                  <a:pt x="2416629" y="1878415"/>
                  <a:pt x="2416629" y="1907178"/>
                </a:cubicBezTo>
              </a:path>
            </a:pathLst>
          </a:custGeom>
          <a:noFill/>
          <a:ln w="76200">
            <a:solidFill>
              <a:srgbClr val="FF99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7" name="Forma libre 6"/>
          <p:cNvSpPr/>
          <p:nvPr/>
        </p:nvSpPr>
        <p:spPr>
          <a:xfrm>
            <a:off x="2899954" y="3500846"/>
            <a:ext cx="2899955" cy="1645920"/>
          </a:xfrm>
          <a:custGeom>
            <a:avLst/>
            <a:gdLst>
              <a:gd name="connsiteX0" fmla="*/ 0 w 2899955"/>
              <a:gd name="connsiteY0" fmla="*/ 1606731 h 1645920"/>
              <a:gd name="connsiteX1" fmla="*/ 117566 w 2899955"/>
              <a:gd name="connsiteY1" fmla="*/ 1619794 h 1645920"/>
              <a:gd name="connsiteX2" fmla="*/ 182880 w 2899955"/>
              <a:gd name="connsiteY2" fmla="*/ 1632857 h 1645920"/>
              <a:gd name="connsiteX3" fmla="*/ 326572 w 2899955"/>
              <a:gd name="connsiteY3" fmla="*/ 1645920 h 1645920"/>
              <a:gd name="connsiteX4" fmla="*/ 574766 w 2899955"/>
              <a:gd name="connsiteY4" fmla="*/ 1632857 h 1645920"/>
              <a:gd name="connsiteX5" fmla="*/ 613955 w 2899955"/>
              <a:gd name="connsiteY5" fmla="*/ 1619794 h 1645920"/>
              <a:gd name="connsiteX6" fmla="*/ 718457 w 2899955"/>
              <a:gd name="connsiteY6" fmla="*/ 1593668 h 1645920"/>
              <a:gd name="connsiteX7" fmla="*/ 836023 w 2899955"/>
              <a:gd name="connsiteY7" fmla="*/ 1554480 h 1645920"/>
              <a:gd name="connsiteX8" fmla="*/ 914400 w 2899955"/>
              <a:gd name="connsiteY8" fmla="*/ 1528354 h 1645920"/>
              <a:gd name="connsiteX9" fmla="*/ 966652 w 2899955"/>
              <a:gd name="connsiteY9" fmla="*/ 1502228 h 1645920"/>
              <a:gd name="connsiteX10" fmla="*/ 1123406 w 2899955"/>
              <a:gd name="connsiteY10" fmla="*/ 1449977 h 1645920"/>
              <a:gd name="connsiteX11" fmla="*/ 1267097 w 2899955"/>
              <a:gd name="connsiteY11" fmla="*/ 1397725 h 1645920"/>
              <a:gd name="connsiteX12" fmla="*/ 1358537 w 2899955"/>
              <a:gd name="connsiteY12" fmla="*/ 1371600 h 1645920"/>
              <a:gd name="connsiteX13" fmla="*/ 1580606 w 2899955"/>
              <a:gd name="connsiteY13" fmla="*/ 1358537 h 1645920"/>
              <a:gd name="connsiteX14" fmla="*/ 1815737 w 2899955"/>
              <a:gd name="connsiteY14" fmla="*/ 1280160 h 1645920"/>
              <a:gd name="connsiteX15" fmla="*/ 1907177 w 2899955"/>
              <a:gd name="connsiteY15" fmla="*/ 1227908 h 1645920"/>
              <a:gd name="connsiteX16" fmla="*/ 1946366 w 2899955"/>
              <a:gd name="connsiteY16" fmla="*/ 1214845 h 1645920"/>
              <a:gd name="connsiteX17" fmla="*/ 1998617 w 2899955"/>
              <a:gd name="connsiteY17" fmla="*/ 1175657 h 1645920"/>
              <a:gd name="connsiteX18" fmla="*/ 2037806 w 2899955"/>
              <a:gd name="connsiteY18" fmla="*/ 1149531 h 1645920"/>
              <a:gd name="connsiteX19" fmla="*/ 2129246 w 2899955"/>
              <a:gd name="connsiteY19" fmla="*/ 1058091 h 1645920"/>
              <a:gd name="connsiteX20" fmla="*/ 2220686 w 2899955"/>
              <a:gd name="connsiteY20" fmla="*/ 966651 h 1645920"/>
              <a:gd name="connsiteX21" fmla="*/ 2246812 w 2899955"/>
              <a:gd name="connsiteY21" fmla="*/ 927463 h 1645920"/>
              <a:gd name="connsiteX22" fmla="*/ 2312126 w 2899955"/>
              <a:gd name="connsiteY22" fmla="*/ 836023 h 1645920"/>
              <a:gd name="connsiteX23" fmla="*/ 2377440 w 2899955"/>
              <a:gd name="connsiteY23" fmla="*/ 731520 h 1645920"/>
              <a:gd name="connsiteX24" fmla="*/ 2390503 w 2899955"/>
              <a:gd name="connsiteY24" fmla="*/ 692331 h 1645920"/>
              <a:gd name="connsiteX25" fmla="*/ 2429692 w 2899955"/>
              <a:gd name="connsiteY25" fmla="*/ 640080 h 1645920"/>
              <a:gd name="connsiteX26" fmla="*/ 2455817 w 2899955"/>
              <a:gd name="connsiteY26" fmla="*/ 600891 h 1645920"/>
              <a:gd name="connsiteX27" fmla="*/ 2521132 w 2899955"/>
              <a:gd name="connsiteY27" fmla="*/ 496388 h 1645920"/>
              <a:gd name="connsiteX28" fmla="*/ 2547257 w 2899955"/>
              <a:gd name="connsiteY28" fmla="*/ 404948 h 1645920"/>
              <a:gd name="connsiteX29" fmla="*/ 2573383 w 2899955"/>
              <a:gd name="connsiteY29" fmla="*/ 326571 h 1645920"/>
              <a:gd name="connsiteX30" fmla="*/ 2586446 w 2899955"/>
              <a:gd name="connsiteY30" fmla="*/ 209005 h 1645920"/>
              <a:gd name="connsiteX31" fmla="*/ 2599509 w 2899955"/>
              <a:gd name="connsiteY31" fmla="*/ 156754 h 1645920"/>
              <a:gd name="connsiteX32" fmla="*/ 2612572 w 2899955"/>
              <a:gd name="connsiteY32" fmla="*/ 78377 h 1645920"/>
              <a:gd name="connsiteX33" fmla="*/ 2625635 w 2899955"/>
              <a:gd name="connsiteY33" fmla="*/ 26125 h 1645920"/>
              <a:gd name="connsiteX34" fmla="*/ 2664823 w 2899955"/>
              <a:gd name="connsiteY34" fmla="*/ 0 h 1645920"/>
              <a:gd name="connsiteX35" fmla="*/ 2782389 w 2899955"/>
              <a:gd name="connsiteY35" fmla="*/ 52251 h 1645920"/>
              <a:gd name="connsiteX36" fmla="*/ 2821577 w 2899955"/>
              <a:gd name="connsiteY36" fmla="*/ 91440 h 1645920"/>
              <a:gd name="connsiteX37" fmla="*/ 2860766 w 2899955"/>
              <a:gd name="connsiteY37" fmla="*/ 117565 h 1645920"/>
              <a:gd name="connsiteX38" fmla="*/ 2899955 w 2899955"/>
              <a:gd name="connsiteY38" fmla="*/ 130628 h 1645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899955" h="1645920">
                <a:moveTo>
                  <a:pt x="0" y="1606731"/>
                </a:moveTo>
                <a:cubicBezTo>
                  <a:pt x="39189" y="1611085"/>
                  <a:pt x="78532" y="1614218"/>
                  <a:pt x="117566" y="1619794"/>
                </a:cubicBezTo>
                <a:cubicBezTo>
                  <a:pt x="139545" y="1622934"/>
                  <a:pt x="160849" y="1630103"/>
                  <a:pt x="182880" y="1632857"/>
                </a:cubicBezTo>
                <a:cubicBezTo>
                  <a:pt x="230603" y="1638822"/>
                  <a:pt x="278675" y="1641566"/>
                  <a:pt x="326572" y="1645920"/>
                </a:cubicBezTo>
                <a:cubicBezTo>
                  <a:pt x="409303" y="1641566"/>
                  <a:pt x="492260" y="1640358"/>
                  <a:pt x="574766" y="1632857"/>
                </a:cubicBezTo>
                <a:cubicBezTo>
                  <a:pt x="588479" y="1631610"/>
                  <a:pt x="600671" y="1623417"/>
                  <a:pt x="613955" y="1619794"/>
                </a:cubicBezTo>
                <a:cubicBezTo>
                  <a:pt x="648596" y="1610346"/>
                  <a:pt x="684393" y="1605022"/>
                  <a:pt x="718457" y="1593668"/>
                </a:cubicBezTo>
                <a:lnTo>
                  <a:pt x="836023" y="1554480"/>
                </a:lnTo>
                <a:cubicBezTo>
                  <a:pt x="862149" y="1545771"/>
                  <a:pt x="889768" y="1540670"/>
                  <a:pt x="914400" y="1528354"/>
                </a:cubicBezTo>
                <a:cubicBezTo>
                  <a:pt x="931817" y="1519645"/>
                  <a:pt x="948419" y="1509065"/>
                  <a:pt x="966652" y="1502228"/>
                </a:cubicBezTo>
                <a:cubicBezTo>
                  <a:pt x="1018223" y="1482889"/>
                  <a:pt x="1072268" y="1470433"/>
                  <a:pt x="1123406" y="1449977"/>
                </a:cubicBezTo>
                <a:cubicBezTo>
                  <a:pt x="1190486" y="1423144"/>
                  <a:pt x="1194430" y="1420084"/>
                  <a:pt x="1267097" y="1397725"/>
                </a:cubicBezTo>
                <a:cubicBezTo>
                  <a:pt x="1297395" y="1388403"/>
                  <a:pt x="1327082" y="1375532"/>
                  <a:pt x="1358537" y="1371600"/>
                </a:cubicBezTo>
                <a:cubicBezTo>
                  <a:pt x="1432115" y="1362403"/>
                  <a:pt x="1506583" y="1362891"/>
                  <a:pt x="1580606" y="1358537"/>
                </a:cubicBezTo>
                <a:cubicBezTo>
                  <a:pt x="1744573" y="1292950"/>
                  <a:pt x="1665738" y="1317659"/>
                  <a:pt x="1815737" y="1280160"/>
                </a:cubicBezTo>
                <a:cubicBezTo>
                  <a:pt x="1855093" y="1253923"/>
                  <a:pt x="1860773" y="1247795"/>
                  <a:pt x="1907177" y="1227908"/>
                </a:cubicBezTo>
                <a:cubicBezTo>
                  <a:pt x="1919833" y="1222484"/>
                  <a:pt x="1933303" y="1219199"/>
                  <a:pt x="1946366" y="1214845"/>
                </a:cubicBezTo>
                <a:cubicBezTo>
                  <a:pt x="1963783" y="1201782"/>
                  <a:pt x="1980901" y="1188311"/>
                  <a:pt x="1998617" y="1175657"/>
                </a:cubicBezTo>
                <a:cubicBezTo>
                  <a:pt x="2011392" y="1166532"/>
                  <a:pt x="2026136" y="1160034"/>
                  <a:pt x="2037806" y="1149531"/>
                </a:cubicBezTo>
                <a:cubicBezTo>
                  <a:pt x="2069846" y="1120695"/>
                  <a:pt x="2098766" y="1088571"/>
                  <a:pt x="2129246" y="1058091"/>
                </a:cubicBezTo>
                <a:lnTo>
                  <a:pt x="2220686" y="966651"/>
                </a:lnTo>
                <a:cubicBezTo>
                  <a:pt x="2229395" y="953588"/>
                  <a:pt x="2237687" y="940238"/>
                  <a:pt x="2246812" y="927463"/>
                </a:cubicBezTo>
                <a:cubicBezTo>
                  <a:pt x="2266828" y="899441"/>
                  <a:pt x="2294541" y="866797"/>
                  <a:pt x="2312126" y="836023"/>
                </a:cubicBezTo>
                <a:cubicBezTo>
                  <a:pt x="2369509" y="735604"/>
                  <a:pt x="2302508" y="831430"/>
                  <a:pt x="2377440" y="731520"/>
                </a:cubicBezTo>
                <a:cubicBezTo>
                  <a:pt x="2381794" y="718457"/>
                  <a:pt x="2383671" y="704286"/>
                  <a:pt x="2390503" y="692331"/>
                </a:cubicBezTo>
                <a:cubicBezTo>
                  <a:pt x="2401305" y="673428"/>
                  <a:pt x="2417038" y="657796"/>
                  <a:pt x="2429692" y="640080"/>
                </a:cubicBezTo>
                <a:cubicBezTo>
                  <a:pt x="2438817" y="627305"/>
                  <a:pt x="2446692" y="613666"/>
                  <a:pt x="2455817" y="600891"/>
                </a:cubicBezTo>
                <a:cubicBezTo>
                  <a:pt x="2496007" y="544625"/>
                  <a:pt x="2494825" y="557770"/>
                  <a:pt x="2521132" y="496388"/>
                </a:cubicBezTo>
                <a:cubicBezTo>
                  <a:pt x="2535769" y="462235"/>
                  <a:pt x="2536206" y="441786"/>
                  <a:pt x="2547257" y="404948"/>
                </a:cubicBezTo>
                <a:cubicBezTo>
                  <a:pt x="2555170" y="378570"/>
                  <a:pt x="2573383" y="326571"/>
                  <a:pt x="2573383" y="326571"/>
                </a:cubicBezTo>
                <a:cubicBezTo>
                  <a:pt x="2577737" y="287382"/>
                  <a:pt x="2580450" y="247976"/>
                  <a:pt x="2586446" y="209005"/>
                </a:cubicBezTo>
                <a:cubicBezTo>
                  <a:pt x="2589176" y="191261"/>
                  <a:pt x="2595988" y="174358"/>
                  <a:pt x="2599509" y="156754"/>
                </a:cubicBezTo>
                <a:cubicBezTo>
                  <a:pt x="2604703" y="130782"/>
                  <a:pt x="2607378" y="104349"/>
                  <a:pt x="2612572" y="78377"/>
                </a:cubicBezTo>
                <a:cubicBezTo>
                  <a:pt x="2616093" y="60772"/>
                  <a:pt x="2615676" y="41063"/>
                  <a:pt x="2625635" y="26125"/>
                </a:cubicBezTo>
                <a:cubicBezTo>
                  <a:pt x="2634343" y="13062"/>
                  <a:pt x="2651760" y="8708"/>
                  <a:pt x="2664823" y="0"/>
                </a:cubicBezTo>
                <a:cubicBezTo>
                  <a:pt x="2721782" y="18986"/>
                  <a:pt x="2740988" y="17750"/>
                  <a:pt x="2782389" y="52251"/>
                </a:cubicBezTo>
                <a:cubicBezTo>
                  <a:pt x="2796581" y="64078"/>
                  <a:pt x="2807385" y="79613"/>
                  <a:pt x="2821577" y="91440"/>
                </a:cubicBezTo>
                <a:cubicBezTo>
                  <a:pt x="2833638" y="101491"/>
                  <a:pt x="2846724" y="110544"/>
                  <a:pt x="2860766" y="117565"/>
                </a:cubicBezTo>
                <a:cubicBezTo>
                  <a:pt x="2873082" y="123723"/>
                  <a:pt x="2899955" y="130628"/>
                  <a:pt x="2899955" y="130628"/>
                </a:cubicBezTo>
              </a:path>
            </a:pathLst>
          </a:custGeom>
          <a:noFill/>
          <a:ln w="76200">
            <a:solidFill>
              <a:schemeClr val="bg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cxnSp>
        <p:nvCxnSpPr>
          <p:cNvPr id="9" name="Conector recto de flecha 8"/>
          <p:cNvCxnSpPr/>
          <p:nvPr/>
        </p:nvCxnSpPr>
        <p:spPr>
          <a:xfrm>
            <a:off x="574766" y="1423851"/>
            <a:ext cx="509451" cy="0"/>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6344700" y="2429691"/>
            <a:ext cx="11975" cy="718458"/>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7243100" y="2429691"/>
            <a:ext cx="11975" cy="718458"/>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24691" y="3579814"/>
            <a:ext cx="509451" cy="0"/>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91440" y="1737362"/>
            <a:ext cx="992777" cy="22859"/>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a:off x="6550366" y="2076994"/>
            <a:ext cx="11975" cy="1071155"/>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7038350" y="2123803"/>
            <a:ext cx="6145" cy="1071155"/>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113249" y="3112224"/>
            <a:ext cx="1023219" cy="35926"/>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6782383" y="2436222"/>
            <a:ext cx="11975" cy="718458"/>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V="1">
            <a:off x="524691" y="2423160"/>
            <a:ext cx="559526" cy="26125"/>
          </a:xfrm>
          <a:prstGeom prst="straightConnector1">
            <a:avLst/>
          </a:prstGeom>
          <a:ln w="76200">
            <a:solidFill>
              <a:srgbClr val="FF9900"/>
            </a:solidFill>
            <a:prstDash val="soli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3906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340</a:t>
            </a:fld>
            <a:endParaRPr lang="en-US"/>
          </a:p>
        </p:txBody>
      </p:sp>
      <p:pic>
        <p:nvPicPr>
          <p:cNvPr id="5" name="Picture 4"/>
          <p:cNvPicPr>
            <a:picLocks noChangeAspect="1"/>
          </p:cNvPicPr>
          <p:nvPr/>
        </p:nvPicPr>
        <p:blipFill>
          <a:blip r:embed="rId2"/>
          <a:stretch>
            <a:fillRect/>
          </a:stretch>
        </p:blipFill>
        <p:spPr>
          <a:xfrm>
            <a:off x="3130186" y="2208847"/>
            <a:ext cx="2129085" cy="939302"/>
          </a:xfrm>
          <a:prstGeom prst="rect">
            <a:avLst/>
          </a:prstGeom>
        </p:spPr>
      </p:pic>
    </p:spTree>
    <p:extLst>
      <p:ext uri="{BB962C8B-B14F-4D97-AF65-F5344CB8AC3E}">
        <p14:creationId xmlns:p14="http://schemas.microsoft.com/office/powerpoint/2010/main" val="66208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r>
              <a:rPr lang="en-US" dirty="0" err="1"/>
              <a:t>Insertar</a:t>
            </a:r>
            <a:r>
              <a:rPr lang="en-US" dirty="0"/>
              <a:t> 80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341</a:t>
            </a:fld>
            <a:endParaRPr lang="en-US"/>
          </a:p>
        </p:txBody>
      </p:sp>
      <p:pic>
        <p:nvPicPr>
          <p:cNvPr id="5" name="Picture 4"/>
          <p:cNvPicPr>
            <a:picLocks noChangeAspect="1"/>
          </p:cNvPicPr>
          <p:nvPr/>
        </p:nvPicPr>
        <p:blipFill>
          <a:blip r:embed="rId2"/>
          <a:stretch>
            <a:fillRect/>
          </a:stretch>
        </p:blipFill>
        <p:spPr>
          <a:xfrm>
            <a:off x="3130186" y="2208847"/>
            <a:ext cx="2129085" cy="939302"/>
          </a:xfrm>
          <a:prstGeom prst="rect">
            <a:avLst/>
          </a:prstGeom>
        </p:spPr>
      </p:pic>
    </p:spTree>
    <p:extLst>
      <p:ext uri="{BB962C8B-B14F-4D97-AF65-F5344CB8AC3E}">
        <p14:creationId xmlns:p14="http://schemas.microsoft.com/office/powerpoint/2010/main" val="19993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r>
              <a:rPr lang="en-US" dirty="0" err="1"/>
              <a:t>Insertar</a:t>
            </a:r>
            <a:r>
              <a:rPr lang="en-US" dirty="0"/>
              <a:t> 80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342</a:t>
            </a:fld>
            <a:endParaRPr lang="en-US"/>
          </a:p>
        </p:txBody>
      </p:sp>
      <p:pic>
        <p:nvPicPr>
          <p:cNvPr id="5" name="Picture 4"/>
          <p:cNvPicPr>
            <a:picLocks noChangeAspect="1"/>
          </p:cNvPicPr>
          <p:nvPr/>
        </p:nvPicPr>
        <p:blipFill>
          <a:blip r:embed="rId2"/>
          <a:stretch>
            <a:fillRect/>
          </a:stretch>
        </p:blipFill>
        <p:spPr>
          <a:xfrm>
            <a:off x="3130186" y="2208847"/>
            <a:ext cx="2129085" cy="939302"/>
          </a:xfrm>
          <a:prstGeom prst="rect">
            <a:avLst/>
          </a:prstGeom>
        </p:spPr>
      </p:pic>
      <p:pic>
        <p:nvPicPr>
          <p:cNvPr id="6" name="Picture 5"/>
          <p:cNvPicPr>
            <a:picLocks noChangeAspect="1"/>
          </p:cNvPicPr>
          <p:nvPr/>
        </p:nvPicPr>
        <p:blipFill>
          <a:blip r:embed="rId3"/>
          <a:stretch>
            <a:fillRect/>
          </a:stretch>
        </p:blipFill>
        <p:spPr>
          <a:xfrm>
            <a:off x="3345316" y="4471579"/>
            <a:ext cx="1892890" cy="936268"/>
          </a:xfrm>
          <a:prstGeom prst="rect">
            <a:avLst/>
          </a:prstGeom>
        </p:spPr>
      </p:pic>
    </p:spTree>
    <p:extLst>
      <p:ext uri="{BB962C8B-B14F-4D97-AF65-F5344CB8AC3E}">
        <p14:creationId xmlns:p14="http://schemas.microsoft.com/office/powerpoint/2010/main" val="256820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r>
              <a:rPr lang="en-US" dirty="0" err="1"/>
              <a:t>Insertar</a:t>
            </a:r>
            <a:r>
              <a:rPr lang="en-US" dirty="0"/>
              <a:t> 40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343</a:t>
            </a:fld>
            <a:endParaRPr lang="en-US"/>
          </a:p>
        </p:txBody>
      </p:sp>
      <p:pic>
        <p:nvPicPr>
          <p:cNvPr id="5" name="Picture 4"/>
          <p:cNvPicPr>
            <a:picLocks noChangeAspect="1"/>
          </p:cNvPicPr>
          <p:nvPr/>
        </p:nvPicPr>
        <p:blipFill>
          <a:blip r:embed="rId2"/>
          <a:stretch>
            <a:fillRect/>
          </a:stretch>
        </p:blipFill>
        <p:spPr>
          <a:xfrm>
            <a:off x="874487" y="2690949"/>
            <a:ext cx="7050313" cy="1894114"/>
          </a:xfrm>
          <a:prstGeom prst="rect">
            <a:avLst/>
          </a:prstGeom>
        </p:spPr>
      </p:pic>
      <p:pic>
        <p:nvPicPr>
          <p:cNvPr id="7" name="Picture 5"/>
          <p:cNvPicPr>
            <a:picLocks noChangeAspect="1"/>
          </p:cNvPicPr>
          <p:nvPr/>
        </p:nvPicPr>
        <p:blipFill>
          <a:blip r:embed="rId3"/>
          <a:stretch>
            <a:fillRect/>
          </a:stretch>
        </p:blipFill>
        <p:spPr>
          <a:xfrm>
            <a:off x="3625555" y="946913"/>
            <a:ext cx="1892890" cy="936268"/>
          </a:xfrm>
          <a:prstGeom prst="rect">
            <a:avLst/>
          </a:prstGeom>
        </p:spPr>
      </p:pic>
      <p:sp>
        <p:nvSpPr>
          <p:cNvPr id="8" name="Rectángulo 7"/>
          <p:cNvSpPr/>
          <p:nvPr/>
        </p:nvSpPr>
        <p:spPr>
          <a:xfrm>
            <a:off x="3148149" y="3370217"/>
            <a:ext cx="2051870" cy="1175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5226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r>
              <a:rPr lang="en-US" dirty="0" err="1"/>
              <a:t>Insertar</a:t>
            </a:r>
            <a:r>
              <a:rPr lang="en-US" dirty="0"/>
              <a:t> 40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344</a:t>
            </a:fld>
            <a:endParaRPr lang="en-US"/>
          </a:p>
        </p:txBody>
      </p:sp>
      <p:pic>
        <p:nvPicPr>
          <p:cNvPr id="5" name="Picture 4"/>
          <p:cNvPicPr>
            <a:picLocks noChangeAspect="1"/>
          </p:cNvPicPr>
          <p:nvPr/>
        </p:nvPicPr>
        <p:blipFill>
          <a:blip r:embed="rId2"/>
          <a:stretch>
            <a:fillRect/>
          </a:stretch>
        </p:blipFill>
        <p:spPr>
          <a:xfrm>
            <a:off x="874487" y="2690949"/>
            <a:ext cx="7050313" cy="1894114"/>
          </a:xfrm>
          <a:prstGeom prst="rect">
            <a:avLst/>
          </a:prstGeom>
        </p:spPr>
      </p:pic>
      <p:pic>
        <p:nvPicPr>
          <p:cNvPr id="7" name="Picture 5"/>
          <p:cNvPicPr>
            <a:picLocks noChangeAspect="1"/>
          </p:cNvPicPr>
          <p:nvPr/>
        </p:nvPicPr>
        <p:blipFill>
          <a:blip r:embed="rId3"/>
          <a:stretch>
            <a:fillRect/>
          </a:stretch>
        </p:blipFill>
        <p:spPr>
          <a:xfrm>
            <a:off x="3625555" y="999212"/>
            <a:ext cx="1892890" cy="936268"/>
          </a:xfrm>
          <a:prstGeom prst="rect">
            <a:avLst/>
          </a:prstGeom>
        </p:spPr>
      </p:pic>
    </p:spTree>
    <p:extLst>
      <p:ext uri="{BB962C8B-B14F-4D97-AF65-F5344CB8AC3E}">
        <p14:creationId xmlns:p14="http://schemas.microsoft.com/office/powerpoint/2010/main" val="175884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endParaRPr lang="en-US" dirty="0"/>
          </a:p>
          <a:p>
            <a:endParaRPr lang="en-US" dirty="0"/>
          </a:p>
          <a:p>
            <a:endParaRPr lang="en-US" dirty="0"/>
          </a:p>
          <a:p>
            <a:r>
              <a:rPr lang="en-US" dirty="0" err="1"/>
              <a:t>Insertar</a:t>
            </a:r>
            <a:r>
              <a:rPr lang="en-US" dirty="0"/>
              <a:t> 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345</a:t>
            </a:fld>
            <a:endParaRPr lang="en-US"/>
          </a:p>
        </p:txBody>
      </p:sp>
      <p:pic>
        <p:nvPicPr>
          <p:cNvPr id="7" name="Imagen 6"/>
          <p:cNvPicPr>
            <a:picLocks noChangeAspect="1"/>
          </p:cNvPicPr>
          <p:nvPr/>
        </p:nvPicPr>
        <p:blipFill>
          <a:blip r:embed="rId2"/>
          <a:stretch>
            <a:fillRect/>
          </a:stretch>
        </p:blipFill>
        <p:spPr>
          <a:xfrm>
            <a:off x="3542718" y="2251982"/>
            <a:ext cx="1981200" cy="1047750"/>
          </a:xfrm>
          <a:prstGeom prst="rect">
            <a:avLst/>
          </a:prstGeom>
        </p:spPr>
      </p:pic>
    </p:spTree>
    <p:extLst>
      <p:ext uri="{BB962C8B-B14F-4D97-AF65-F5344CB8AC3E}">
        <p14:creationId xmlns:p14="http://schemas.microsoft.com/office/powerpoint/2010/main" val="2263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endParaRPr lang="en-US" dirty="0"/>
          </a:p>
          <a:p>
            <a:endParaRPr lang="en-US" dirty="0"/>
          </a:p>
          <a:p>
            <a:endParaRPr lang="en-US" dirty="0"/>
          </a:p>
          <a:p>
            <a:r>
              <a:rPr lang="en-US" dirty="0" err="1"/>
              <a:t>Insertar</a:t>
            </a:r>
            <a:r>
              <a:rPr lang="en-US" dirty="0"/>
              <a:t> 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346</a:t>
            </a:fld>
            <a:endParaRPr lang="en-US"/>
          </a:p>
        </p:txBody>
      </p:sp>
      <p:pic>
        <p:nvPicPr>
          <p:cNvPr id="6" name="Picture 5"/>
          <p:cNvPicPr>
            <a:picLocks noChangeAspect="1"/>
          </p:cNvPicPr>
          <p:nvPr/>
        </p:nvPicPr>
        <p:blipFill>
          <a:blip r:embed="rId2"/>
          <a:stretch>
            <a:fillRect/>
          </a:stretch>
        </p:blipFill>
        <p:spPr>
          <a:xfrm>
            <a:off x="3262974" y="4281443"/>
            <a:ext cx="2540688" cy="1298574"/>
          </a:xfrm>
          <a:prstGeom prst="rect">
            <a:avLst/>
          </a:prstGeom>
        </p:spPr>
      </p:pic>
      <p:pic>
        <p:nvPicPr>
          <p:cNvPr id="7" name="Imagen 6"/>
          <p:cNvPicPr>
            <a:picLocks noChangeAspect="1"/>
          </p:cNvPicPr>
          <p:nvPr/>
        </p:nvPicPr>
        <p:blipFill>
          <a:blip r:embed="rId3"/>
          <a:stretch>
            <a:fillRect/>
          </a:stretch>
        </p:blipFill>
        <p:spPr>
          <a:xfrm>
            <a:off x="3542718" y="2251982"/>
            <a:ext cx="1981200" cy="1047750"/>
          </a:xfrm>
          <a:prstGeom prst="rect">
            <a:avLst/>
          </a:prstGeom>
        </p:spPr>
      </p:pic>
    </p:spTree>
    <p:extLst>
      <p:ext uri="{BB962C8B-B14F-4D97-AF65-F5344CB8AC3E}">
        <p14:creationId xmlns:p14="http://schemas.microsoft.com/office/powerpoint/2010/main" val="36499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60 ¿</a:t>
            </a:r>
            <a:r>
              <a:rPr lang="en-US" dirty="0" err="1"/>
              <a:t>Donde</a:t>
            </a:r>
            <a:r>
              <a:rPr lang="en-US" dirty="0"/>
              <a:t> </a:t>
            </a:r>
            <a:r>
              <a:rPr lang="en-US" dirty="0" err="1"/>
              <a:t>va</a:t>
            </a:r>
            <a:r>
              <a:rPr lang="en-US" dirty="0"/>
              <a:t>?</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347</a:t>
            </a:fld>
            <a:endParaRPr lang="en-US"/>
          </a:p>
        </p:txBody>
      </p:sp>
      <p:pic>
        <p:nvPicPr>
          <p:cNvPr id="6" name="Picture 5"/>
          <p:cNvPicPr>
            <a:picLocks noChangeAspect="1"/>
          </p:cNvPicPr>
          <p:nvPr/>
        </p:nvPicPr>
        <p:blipFill>
          <a:blip r:embed="rId2"/>
          <a:stretch>
            <a:fillRect/>
          </a:stretch>
        </p:blipFill>
        <p:spPr>
          <a:xfrm>
            <a:off x="3301656" y="991508"/>
            <a:ext cx="2540688" cy="1298574"/>
          </a:xfrm>
          <a:prstGeom prst="rect">
            <a:avLst/>
          </a:prstGeom>
        </p:spPr>
      </p:pic>
    </p:spTree>
    <p:extLst>
      <p:ext uri="{BB962C8B-B14F-4D97-AF65-F5344CB8AC3E}">
        <p14:creationId xmlns:p14="http://schemas.microsoft.com/office/powerpoint/2010/main" val="250134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60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348</a:t>
            </a:fld>
            <a:endParaRPr lang="en-US"/>
          </a:p>
        </p:txBody>
      </p:sp>
      <p:pic>
        <p:nvPicPr>
          <p:cNvPr id="5" name="Picture 4"/>
          <p:cNvPicPr>
            <a:picLocks noChangeAspect="1"/>
          </p:cNvPicPr>
          <p:nvPr/>
        </p:nvPicPr>
        <p:blipFill>
          <a:blip r:embed="rId2"/>
          <a:stretch>
            <a:fillRect/>
          </a:stretch>
        </p:blipFill>
        <p:spPr>
          <a:xfrm>
            <a:off x="898616" y="2979066"/>
            <a:ext cx="7638706" cy="1770561"/>
          </a:xfrm>
          <a:prstGeom prst="rect">
            <a:avLst/>
          </a:prstGeom>
        </p:spPr>
      </p:pic>
      <p:pic>
        <p:nvPicPr>
          <p:cNvPr id="6" name="Picture 5"/>
          <p:cNvPicPr>
            <a:picLocks noChangeAspect="1"/>
          </p:cNvPicPr>
          <p:nvPr/>
        </p:nvPicPr>
        <p:blipFill>
          <a:blip r:embed="rId3"/>
          <a:stretch>
            <a:fillRect/>
          </a:stretch>
        </p:blipFill>
        <p:spPr>
          <a:xfrm>
            <a:off x="3301656" y="991508"/>
            <a:ext cx="2540688" cy="1298574"/>
          </a:xfrm>
          <a:prstGeom prst="rect">
            <a:avLst/>
          </a:prstGeom>
        </p:spPr>
      </p:pic>
      <p:sp>
        <p:nvSpPr>
          <p:cNvPr id="7" name="Rectángulo 6"/>
          <p:cNvSpPr/>
          <p:nvPr/>
        </p:nvSpPr>
        <p:spPr>
          <a:xfrm>
            <a:off x="2625635" y="3592287"/>
            <a:ext cx="3683725" cy="15152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425435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60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349</a:t>
            </a:fld>
            <a:endParaRPr lang="en-US"/>
          </a:p>
        </p:txBody>
      </p:sp>
      <p:pic>
        <p:nvPicPr>
          <p:cNvPr id="5" name="Picture 4"/>
          <p:cNvPicPr>
            <a:picLocks noChangeAspect="1"/>
          </p:cNvPicPr>
          <p:nvPr/>
        </p:nvPicPr>
        <p:blipFill>
          <a:blip r:embed="rId2"/>
          <a:stretch>
            <a:fillRect/>
          </a:stretch>
        </p:blipFill>
        <p:spPr>
          <a:xfrm>
            <a:off x="898616" y="2979066"/>
            <a:ext cx="7638706" cy="1770561"/>
          </a:xfrm>
          <a:prstGeom prst="rect">
            <a:avLst/>
          </a:prstGeom>
        </p:spPr>
      </p:pic>
      <p:pic>
        <p:nvPicPr>
          <p:cNvPr id="6" name="Picture 5"/>
          <p:cNvPicPr>
            <a:picLocks noChangeAspect="1"/>
          </p:cNvPicPr>
          <p:nvPr/>
        </p:nvPicPr>
        <p:blipFill>
          <a:blip r:embed="rId3"/>
          <a:stretch>
            <a:fillRect/>
          </a:stretch>
        </p:blipFill>
        <p:spPr>
          <a:xfrm>
            <a:off x="3301656" y="991508"/>
            <a:ext cx="2540688" cy="1298574"/>
          </a:xfrm>
          <a:prstGeom prst="rect">
            <a:avLst/>
          </a:prstGeom>
        </p:spPr>
      </p:pic>
    </p:spTree>
    <p:extLst>
      <p:ext uri="{BB962C8B-B14F-4D97-AF65-F5344CB8AC3E}">
        <p14:creationId xmlns:p14="http://schemas.microsoft.com/office/powerpoint/2010/main" val="405607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35</a:t>
            </a:fld>
            <a:endParaRPr lang="en-US"/>
          </a:p>
        </p:txBody>
      </p:sp>
      <p:cxnSp>
        <p:nvCxnSpPr>
          <p:cNvPr id="7" name="Straight Arrow Connector 6"/>
          <p:cNvCxnSpPr/>
          <p:nvPr/>
        </p:nvCxnSpPr>
        <p:spPr>
          <a:xfrm flipV="1">
            <a:off x="130629" y="979714"/>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8" name="Rounded Rectangle 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( 3 *  (    5  -  10.2  ) )  -  2  )</a:t>
            </a:r>
          </a:p>
        </p:txBody>
      </p: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079195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10</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350</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3368450388"/>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	</a:t>
            </a:r>
            <a:r>
              <a:rPr lang="es-AR" dirty="0"/>
              <a:t>Insertaremos las siguientes claves en un árbol B de orden  1:  10, 20, 30, 50, 70, 100, 150, 130, 120, 220, 180, 200, 240, 140, 160</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351</a:t>
            </a:fld>
            <a:endParaRPr lang="en-US"/>
          </a:p>
        </p:txBody>
      </p:sp>
    </p:spTree>
    <p:extLst>
      <p:ext uri="{BB962C8B-B14F-4D97-AF65-F5344CB8AC3E}">
        <p14:creationId xmlns:p14="http://schemas.microsoft.com/office/powerpoint/2010/main" val="277779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	</a:t>
            </a:r>
            <a:r>
              <a:rPr lang="es-AR" dirty="0"/>
              <a:t>Insertaremos las siguientes claves en un árbol B de orden  1:  10, 20, 30, 50, 70, 100, 150, 130, 120, 220, 180, 200, 240, 140, 160</a:t>
            </a:r>
          </a:p>
          <a:p>
            <a:pPr marL="0" indent="0">
              <a:buNone/>
            </a:pPr>
            <a:endParaRPr lang="en-US" dirty="0"/>
          </a:p>
          <a:p>
            <a:r>
              <a:rPr lang="en-US" dirty="0" err="1"/>
              <a:t>Insertar</a:t>
            </a:r>
            <a:r>
              <a:rPr lang="en-US" dirty="0"/>
              <a:t> 10</a:t>
            </a:r>
          </a:p>
          <a:p>
            <a:endParaRPr lang="en-US" dirty="0"/>
          </a:p>
          <a:p>
            <a:r>
              <a:rPr lang="en-US" dirty="0" err="1"/>
              <a:t>Insertar</a:t>
            </a:r>
            <a:r>
              <a:rPr lang="en-US" dirty="0"/>
              <a:t> 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352</a:t>
            </a:fld>
            <a:endParaRPr lang="en-US"/>
          </a:p>
        </p:txBody>
      </p:sp>
      <p:pic>
        <p:nvPicPr>
          <p:cNvPr id="5" name="Picture 4"/>
          <p:cNvPicPr>
            <a:picLocks noChangeAspect="1"/>
          </p:cNvPicPr>
          <p:nvPr/>
        </p:nvPicPr>
        <p:blipFill>
          <a:blip r:embed="rId2"/>
          <a:stretch>
            <a:fillRect/>
          </a:stretch>
        </p:blipFill>
        <p:spPr>
          <a:xfrm>
            <a:off x="3545884" y="4084049"/>
            <a:ext cx="1818305" cy="670831"/>
          </a:xfrm>
          <a:prstGeom prst="rect">
            <a:avLst/>
          </a:prstGeom>
        </p:spPr>
      </p:pic>
      <p:pic>
        <p:nvPicPr>
          <p:cNvPr id="6" name="Picture 5"/>
          <p:cNvPicPr>
            <a:picLocks noChangeAspect="1"/>
          </p:cNvPicPr>
          <p:nvPr/>
        </p:nvPicPr>
        <p:blipFill>
          <a:blip r:embed="rId3"/>
          <a:stretch>
            <a:fillRect/>
          </a:stretch>
        </p:blipFill>
        <p:spPr>
          <a:xfrm>
            <a:off x="3700598" y="5048248"/>
            <a:ext cx="1550671" cy="757305"/>
          </a:xfrm>
          <a:prstGeom prst="rect">
            <a:avLst/>
          </a:prstGeom>
        </p:spPr>
      </p:pic>
    </p:spTree>
    <p:extLst>
      <p:ext uri="{BB962C8B-B14F-4D97-AF65-F5344CB8AC3E}">
        <p14:creationId xmlns:p14="http://schemas.microsoft.com/office/powerpoint/2010/main" val="13776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30</a:t>
            </a:r>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353</a:t>
            </a:fld>
            <a:endParaRPr lang="en-US"/>
          </a:p>
        </p:txBody>
      </p:sp>
      <p:pic>
        <p:nvPicPr>
          <p:cNvPr id="9" name="Picture 5"/>
          <p:cNvPicPr>
            <a:picLocks noChangeAspect="1"/>
          </p:cNvPicPr>
          <p:nvPr/>
        </p:nvPicPr>
        <p:blipFill>
          <a:blip r:embed="rId2"/>
          <a:stretch>
            <a:fillRect/>
          </a:stretch>
        </p:blipFill>
        <p:spPr>
          <a:xfrm>
            <a:off x="3948792" y="1060562"/>
            <a:ext cx="1550671" cy="757305"/>
          </a:xfrm>
          <a:prstGeom prst="rect">
            <a:avLst/>
          </a:prstGeom>
        </p:spPr>
      </p:pic>
    </p:spTree>
    <p:extLst>
      <p:ext uri="{BB962C8B-B14F-4D97-AF65-F5344CB8AC3E}">
        <p14:creationId xmlns:p14="http://schemas.microsoft.com/office/powerpoint/2010/main" val="110794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30</a:t>
            </a:r>
          </a:p>
          <a:p>
            <a:endParaRPr lang="en-US" dirty="0"/>
          </a:p>
          <a:p>
            <a:endParaRPr lang="en-US" dirty="0"/>
          </a:p>
          <a:p>
            <a:endParaRPr lang="en-US" dirty="0"/>
          </a:p>
          <a:p>
            <a:endParaRPr lang="en-US" dirty="0"/>
          </a:p>
          <a:p>
            <a:r>
              <a:rPr lang="en-US" dirty="0" err="1"/>
              <a:t>Insertar</a:t>
            </a:r>
            <a:r>
              <a:rPr lang="en-US" dirty="0"/>
              <a:t> 50</a:t>
            </a:r>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354</a:t>
            </a:fld>
            <a:endParaRPr lang="en-US"/>
          </a:p>
        </p:txBody>
      </p:sp>
      <p:pic>
        <p:nvPicPr>
          <p:cNvPr id="7" name="Picture 6"/>
          <p:cNvPicPr>
            <a:picLocks noChangeAspect="1"/>
          </p:cNvPicPr>
          <p:nvPr/>
        </p:nvPicPr>
        <p:blipFill>
          <a:blip r:embed="rId2"/>
          <a:stretch>
            <a:fillRect/>
          </a:stretch>
        </p:blipFill>
        <p:spPr>
          <a:xfrm>
            <a:off x="3851229" y="2114279"/>
            <a:ext cx="2534233" cy="1138372"/>
          </a:xfrm>
          <a:prstGeom prst="rect">
            <a:avLst/>
          </a:prstGeom>
        </p:spPr>
      </p:pic>
      <p:pic>
        <p:nvPicPr>
          <p:cNvPr id="9" name="Picture 5"/>
          <p:cNvPicPr>
            <a:picLocks noChangeAspect="1"/>
          </p:cNvPicPr>
          <p:nvPr/>
        </p:nvPicPr>
        <p:blipFill>
          <a:blip r:embed="rId3"/>
          <a:stretch>
            <a:fillRect/>
          </a:stretch>
        </p:blipFill>
        <p:spPr>
          <a:xfrm>
            <a:off x="3948792" y="1060562"/>
            <a:ext cx="1550671" cy="757305"/>
          </a:xfrm>
          <a:prstGeom prst="rect">
            <a:avLst/>
          </a:prstGeom>
        </p:spPr>
      </p:pic>
    </p:spTree>
    <p:extLst>
      <p:ext uri="{BB962C8B-B14F-4D97-AF65-F5344CB8AC3E}">
        <p14:creationId xmlns:p14="http://schemas.microsoft.com/office/powerpoint/2010/main" val="15289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30</a:t>
            </a:r>
          </a:p>
          <a:p>
            <a:endParaRPr lang="en-US" dirty="0"/>
          </a:p>
          <a:p>
            <a:endParaRPr lang="en-US" dirty="0"/>
          </a:p>
          <a:p>
            <a:endParaRPr lang="en-US" dirty="0"/>
          </a:p>
          <a:p>
            <a:endParaRPr lang="en-US" dirty="0"/>
          </a:p>
          <a:p>
            <a:r>
              <a:rPr lang="en-US" dirty="0" err="1"/>
              <a:t>Insertar</a:t>
            </a:r>
            <a:r>
              <a:rPr lang="en-US" dirty="0"/>
              <a:t> 50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355</a:t>
            </a:fld>
            <a:endParaRPr lang="en-US"/>
          </a:p>
        </p:txBody>
      </p:sp>
      <p:pic>
        <p:nvPicPr>
          <p:cNvPr id="7" name="Picture 6"/>
          <p:cNvPicPr>
            <a:picLocks noChangeAspect="1"/>
          </p:cNvPicPr>
          <p:nvPr/>
        </p:nvPicPr>
        <p:blipFill>
          <a:blip r:embed="rId2"/>
          <a:stretch>
            <a:fillRect/>
          </a:stretch>
        </p:blipFill>
        <p:spPr>
          <a:xfrm>
            <a:off x="3851229" y="2114279"/>
            <a:ext cx="2534233" cy="1138372"/>
          </a:xfrm>
          <a:prstGeom prst="rect">
            <a:avLst/>
          </a:prstGeom>
        </p:spPr>
      </p:pic>
      <p:pic>
        <p:nvPicPr>
          <p:cNvPr id="8" name="Picture 7"/>
          <p:cNvPicPr>
            <a:picLocks noChangeAspect="1"/>
          </p:cNvPicPr>
          <p:nvPr/>
        </p:nvPicPr>
        <p:blipFill>
          <a:blip r:embed="rId3"/>
          <a:stretch>
            <a:fillRect/>
          </a:stretch>
        </p:blipFill>
        <p:spPr>
          <a:xfrm>
            <a:off x="3701185" y="4003764"/>
            <a:ext cx="3142900" cy="1521825"/>
          </a:xfrm>
          <a:prstGeom prst="rect">
            <a:avLst/>
          </a:prstGeom>
        </p:spPr>
      </p:pic>
      <p:pic>
        <p:nvPicPr>
          <p:cNvPr id="9" name="Picture 5"/>
          <p:cNvPicPr>
            <a:picLocks noChangeAspect="1"/>
          </p:cNvPicPr>
          <p:nvPr/>
        </p:nvPicPr>
        <p:blipFill>
          <a:blip r:embed="rId4"/>
          <a:stretch>
            <a:fillRect/>
          </a:stretch>
        </p:blipFill>
        <p:spPr>
          <a:xfrm>
            <a:off x="3948792" y="1060562"/>
            <a:ext cx="1550671" cy="757305"/>
          </a:xfrm>
          <a:prstGeom prst="rect">
            <a:avLst/>
          </a:prstGeom>
        </p:spPr>
      </p:pic>
    </p:spTree>
    <p:extLst>
      <p:ext uri="{BB962C8B-B14F-4D97-AF65-F5344CB8AC3E}">
        <p14:creationId xmlns:p14="http://schemas.microsoft.com/office/powerpoint/2010/main" val="268782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70</a:t>
            </a:r>
          </a:p>
          <a:p>
            <a:endParaRPr lang="en-US" dirty="0"/>
          </a:p>
          <a:p>
            <a:endParaRPr lang="en-US" dirty="0"/>
          </a:p>
          <a:p>
            <a:endParaRPr lang="en-US" dirty="0"/>
          </a:p>
          <a:p>
            <a:endParaRPr lang="en-US" dirty="0"/>
          </a:p>
          <a:p>
            <a:endParaRPr lang="en-US" dirty="0"/>
          </a:p>
          <a:p>
            <a:pPr marL="0" indent="0">
              <a:buNone/>
            </a:pPr>
            <a:endParaRPr lang="en-US" dirty="0"/>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356</a:t>
            </a:fld>
            <a:endParaRPr lang="en-US"/>
          </a:p>
        </p:txBody>
      </p:sp>
      <p:pic>
        <p:nvPicPr>
          <p:cNvPr id="7" name="Picture 7"/>
          <p:cNvPicPr>
            <a:picLocks noChangeAspect="1"/>
          </p:cNvPicPr>
          <p:nvPr/>
        </p:nvPicPr>
        <p:blipFill>
          <a:blip r:embed="rId2"/>
          <a:stretch>
            <a:fillRect/>
          </a:stretch>
        </p:blipFill>
        <p:spPr>
          <a:xfrm>
            <a:off x="3230922" y="325263"/>
            <a:ext cx="3142900" cy="1521825"/>
          </a:xfrm>
          <a:prstGeom prst="rect">
            <a:avLst/>
          </a:prstGeom>
        </p:spPr>
      </p:pic>
    </p:spTree>
    <p:extLst>
      <p:ext uri="{BB962C8B-B14F-4D97-AF65-F5344CB8AC3E}">
        <p14:creationId xmlns:p14="http://schemas.microsoft.com/office/powerpoint/2010/main" val="280732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70</a:t>
            </a:r>
          </a:p>
          <a:p>
            <a:endParaRPr lang="en-US" dirty="0"/>
          </a:p>
          <a:p>
            <a:endParaRPr lang="en-US" dirty="0"/>
          </a:p>
          <a:p>
            <a:endParaRPr lang="en-US" dirty="0"/>
          </a:p>
          <a:p>
            <a:endParaRPr lang="en-US" dirty="0"/>
          </a:p>
          <a:p>
            <a:endParaRPr lang="en-US" dirty="0"/>
          </a:p>
          <a:p>
            <a:r>
              <a:rPr lang="en-US" dirty="0" err="1"/>
              <a:t>Insertar</a:t>
            </a:r>
            <a:r>
              <a:rPr lang="en-US" dirty="0"/>
              <a:t> 100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357</a:t>
            </a:fld>
            <a:endParaRPr lang="en-US"/>
          </a:p>
        </p:txBody>
      </p:sp>
      <p:pic>
        <p:nvPicPr>
          <p:cNvPr id="5" name="Picture 4"/>
          <p:cNvPicPr>
            <a:picLocks noChangeAspect="1"/>
          </p:cNvPicPr>
          <p:nvPr/>
        </p:nvPicPr>
        <p:blipFill>
          <a:blip r:embed="rId2"/>
          <a:stretch>
            <a:fillRect/>
          </a:stretch>
        </p:blipFill>
        <p:spPr>
          <a:xfrm>
            <a:off x="3334023" y="2198097"/>
            <a:ext cx="3827830" cy="1302749"/>
          </a:xfrm>
          <a:prstGeom prst="rect">
            <a:avLst/>
          </a:prstGeom>
        </p:spPr>
      </p:pic>
      <p:pic>
        <p:nvPicPr>
          <p:cNvPr id="7" name="Picture 7"/>
          <p:cNvPicPr>
            <a:picLocks noChangeAspect="1"/>
          </p:cNvPicPr>
          <p:nvPr/>
        </p:nvPicPr>
        <p:blipFill>
          <a:blip r:embed="rId3"/>
          <a:stretch>
            <a:fillRect/>
          </a:stretch>
        </p:blipFill>
        <p:spPr>
          <a:xfrm>
            <a:off x="3230922" y="325263"/>
            <a:ext cx="3142900" cy="1521825"/>
          </a:xfrm>
          <a:prstGeom prst="rect">
            <a:avLst/>
          </a:prstGeom>
        </p:spPr>
      </p:pic>
    </p:spTree>
    <p:extLst>
      <p:ext uri="{BB962C8B-B14F-4D97-AF65-F5344CB8AC3E}">
        <p14:creationId xmlns:p14="http://schemas.microsoft.com/office/powerpoint/2010/main" val="294084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70</a:t>
            </a:r>
          </a:p>
          <a:p>
            <a:endParaRPr lang="en-US" dirty="0"/>
          </a:p>
          <a:p>
            <a:endParaRPr lang="en-US" dirty="0"/>
          </a:p>
          <a:p>
            <a:endParaRPr lang="en-US" dirty="0"/>
          </a:p>
          <a:p>
            <a:endParaRPr lang="en-US" dirty="0"/>
          </a:p>
          <a:p>
            <a:endParaRPr lang="en-US" dirty="0"/>
          </a:p>
          <a:p>
            <a:r>
              <a:rPr lang="en-US" dirty="0" err="1"/>
              <a:t>Insertar</a:t>
            </a:r>
            <a:r>
              <a:rPr lang="en-US" dirty="0"/>
              <a:t> 100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358</a:t>
            </a:fld>
            <a:endParaRPr lang="en-US"/>
          </a:p>
        </p:txBody>
      </p:sp>
      <p:pic>
        <p:nvPicPr>
          <p:cNvPr id="5" name="Picture 4"/>
          <p:cNvPicPr>
            <a:picLocks noChangeAspect="1"/>
          </p:cNvPicPr>
          <p:nvPr/>
        </p:nvPicPr>
        <p:blipFill>
          <a:blip r:embed="rId2"/>
          <a:stretch>
            <a:fillRect/>
          </a:stretch>
        </p:blipFill>
        <p:spPr>
          <a:xfrm>
            <a:off x="3334023" y="2198097"/>
            <a:ext cx="3827830" cy="1302749"/>
          </a:xfrm>
          <a:prstGeom prst="rect">
            <a:avLst/>
          </a:prstGeom>
        </p:spPr>
      </p:pic>
      <p:pic>
        <p:nvPicPr>
          <p:cNvPr id="6" name="Picture 5"/>
          <p:cNvPicPr>
            <a:picLocks noChangeAspect="1"/>
          </p:cNvPicPr>
          <p:nvPr/>
        </p:nvPicPr>
        <p:blipFill>
          <a:blip r:embed="rId3"/>
          <a:stretch>
            <a:fillRect/>
          </a:stretch>
        </p:blipFill>
        <p:spPr>
          <a:xfrm>
            <a:off x="3037251" y="4260394"/>
            <a:ext cx="4029833" cy="1513387"/>
          </a:xfrm>
          <a:prstGeom prst="rect">
            <a:avLst/>
          </a:prstGeom>
        </p:spPr>
      </p:pic>
    </p:spTree>
    <p:extLst>
      <p:ext uri="{BB962C8B-B14F-4D97-AF65-F5344CB8AC3E}">
        <p14:creationId xmlns:p14="http://schemas.microsoft.com/office/powerpoint/2010/main" val="23891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150</a:t>
            </a:r>
          </a:p>
          <a:p>
            <a:endParaRPr lang="en-US" dirty="0"/>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359</a:t>
            </a:fld>
            <a:endParaRPr lang="en-US"/>
          </a:p>
        </p:txBody>
      </p:sp>
      <p:pic>
        <p:nvPicPr>
          <p:cNvPr id="9" name="Picture 5"/>
          <p:cNvPicPr>
            <a:picLocks noChangeAspect="1"/>
          </p:cNvPicPr>
          <p:nvPr/>
        </p:nvPicPr>
        <p:blipFill>
          <a:blip r:embed="rId2"/>
          <a:stretch>
            <a:fillRect/>
          </a:stretch>
        </p:blipFill>
        <p:spPr>
          <a:xfrm>
            <a:off x="2557083" y="333701"/>
            <a:ext cx="4029833" cy="1513387"/>
          </a:xfrm>
          <a:prstGeom prst="rect">
            <a:avLst/>
          </a:prstGeom>
        </p:spPr>
      </p:pic>
    </p:spTree>
    <p:extLst>
      <p:ext uri="{BB962C8B-B14F-4D97-AF65-F5344CB8AC3E}">
        <p14:creationId xmlns:p14="http://schemas.microsoft.com/office/powerpoint/2010/main" val="334940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36</a:t>
            </a:fld>
            <a:endParaRPr lang="en-US"/>
          </a:p>
        </p:txBody>
      </p:sp>
      <p:cxnSp>
        <p:nvCxnSpPr>
          <p:cNvPr id="7" name="Straight Arrow Connector 6"/>
          <p:cNvCxnSpPr/>
          <p:nvPr/>
        </p:nvCxnSpPr>
        <p:spPr>
          <a:xfrm flipV="1">
            <a:off x="182880" y="1267097"/>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 name="Rectangle 1"/>
          <p:cNvSpPr/>
          <p:nvPr/>
        </p:nvSpPr>
        <p:spPr>
          <a:xfrm>
            <a:off x="5159828" y="165853"/>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463623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150</a:t>
            </a:r>
          </a:p>
          <a:p>
            <a:endParaRPr lang="en-US" dirty="0"/>
          </a:p>
          <a:p>
            <a:endParaRPr lang="en-US" dirty="0"/>
          </a:p>
          <a:p>
            <a:endParaRPr lang="en-US" dirty="0"/>
          </a:p>
          <a:p>
            <a:endParaRPr lang="en-US" dirty="0"/>
          </a:p>
          <a:p>
            <a:endParaRPr lang="en-US" dirty="0"/>
          </a:p>
          <a:p>
            <a:r>
              <a:rPr lang="en-US" dirty="0" err="1"/>
              <a:t>Insertar</a:t>
            </a:r>
            <a:r>
              <a:rPr lang="en-US" dirty="0"/>
              <a:t> 130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360</a:t>
            </a:fld>
            <a:endParaRPr lang="en-US"/>
          </a:p>
        </p:txBody>
      </p:sp>
      <p:pic>
        <p:nvPicPr>
          <p:cNvPr id="7" name="Picture 6"/>
          <p:cNvPicPr>
            <a:picLocks noChangeAspect="1"/>
          </p:cNvPicPr>
          <p:nvPr/>
        </p:nvPicPr>
        <p:blipFill>
          <a:blip r:embed="rId2"/>
          <a:stretch>
            <a:fillRect/>
          </a:stretch>
        </p:blipFill>
        <p:spPr>
          <a:xfrm>
            <a:off x="2815046" y="2205581"/>
            <a:ext cx="4319162" cy="1503994"/>
          </a:xfrm>
          <a:prstGeom prst="rect">
            <a:avLst/>
          </a:prstGeom>
        </p:spPr>
      </p:pic>
      <p:pic>
        <p:nvPicPr>
          <p:cNvPr id="9" name="Picture 5"/>
          <p:cNvPicPr>
            <a:picLocks noChangeAspect="1"/>
          </p:cNvPicPr>
          <p:nvPr/>
        </p:nvPicPr>
        <p:blipFill>
          <a:blip r:embed="rId3"/>
          <a:stretch>
            <a:fillRect/>
          </a:stretch>
        </p:blipFill>
        <p:spPr>
          <a:xfrm>
            <a:off x="2557083" y="333701"/>
            <a:ext cx="4029833" cy="1513387"/>
          </a:xfrm>
          <a:prstGeom prst="rect">
            <a:avLst/>
          </a:prstGeom>
        </p:spPr>
      </p:pic>
    </p:spTree>
    <p:extLst>
      <p:ext uri="{BB962C8B-B14F-4D97-AF65-F5344CB8AC3E}">
        <p14:creationId xmlns:p14="http://schemas.microsoft.com/office/powerpoint/2010/main" val="19466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150</a:t>
            </a:r>
          </a:p>
          <a:p>
            <a:endParaRPr lang="en-US" dirty="0"/>
          </a:p>
          <a:p>
            <a:endParaRPr lang="en-US" dirty="0"/>
          </a:p>
          <a:p>
            <a:endParaRPr lang="en-US" dirty="0"/>
          </a:p>
          <a:p>
            <a:endParaRPr lang="en-US" dirty="0"/>
          </a:p>
          <a:p>
            <a:endParaRPr lang="en-US" dirty="0"/>
          </a:p>
          <a:p>
            <a:r>
              <a:rPr lang="en-US" dirty="0" err="1"/>
              <a:t>Insertar</a:t>
            </a:r>
            <a:r>
              <a:rPr lang="en-US" dirty="0"/>
              <a:t> 130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361</a:t>
            </a:fld>
            <a:endParaRPr lang="en-US"/>
          </a:p>
        </p:txBody>
      </p:sp>
      <p:pic>
        <p:nvPicPr>
          <p:cNvPr id="7" name="Picture 6"/>
          <p:cNvPicPr>
            <a:picLocks noChangeAspect="1"/>
          </p:cNvPicPr>
          <p:nvPr/>
        </p:nvPicPr>
        <p:blipFill>
          <a:blip r:embed="rId2"/>
          <a:stretch>
            <a:fillRect/>
          </a:stretch>
        </p:blipFill>
        <p:spPr>
          <a:xfrm>
            <a:off x="2815046" y="2205581"/>
            <a:ext cx="4319162" cy="1503994"/>
          </a:xfrm>
          <a:prstGeom prst="rect">
            <a:avLst/>
          </a:prstGeom>
        </p:spPr>
      </p:pic>
      <p:pic>
        <p:nvPicPr>
          <p:cNvPr id="8" name="Picture 7"/>
          <p:cNvPicPr>
            <a:picLocks noChangeAspect="1"/>
          </p:cNvPicPr>
          <p:nvPr/>
        </p:nvPicPr>
        <p:blipFill>
          <a:blip r:embed="rId3"/>
          <a:stretch>
            <a:fillRect/>
          </a:stretch>
        </p:blipFill>
        <p:spPr>
          <a:xfrm>
            <a:off x="2815046" y="4182291"/>
            <a:ext cx="4686507" cy="1774371"/>
          </a:xfrm>
          <a:prstGeom prst="rect">
            <a:avLst/>
          </a:prstGeom>
        </p:spPr>
      </p:pic>
    </p:spTree>
    <p:extLst>
      <p:ext uri="{BB962C8B-B14F-4D97-AF65-F5344CB8AC3E}">
        <p14:creationId xmlns:p14="http://schemas.microsoft.com/office/powerpoint/2010/main" val="81064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120</a:t>
            </a:r>
          </a:p>
          <a:p>
            <a:endParaRPr lang="en-US" dirty="0"/>
          </a:p>
          <a:p>
            <a:endParaRPr lang="en-US" dirty="0"/>
          </a:p>
          <a:p>
            <a:endParaRPr lang="en-US" dirty="0"/>
          </a:p>
          <a:p>
            <a:endParaRPr lang="en-US" dirty="0"/>
          </a:p>
          <a:p>
            <a:endParaRPr lang="en-US" dirty="0"/>
          </a:p>
          <a:p>
            <a:endParaRPr lang="en-US" dirty="0"/>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362</a:t>
            </a:fld>
            <a:endParaRPr lang="en-US"/>
          </a:p>
        </p:txBody>
      </p:sp>
      <p:pic>
        <p:nvPicPr>
          <p:cNvPr id="7" name="Picture 7"/>
          <p:cNvPicPr>
            <a:picLocks noChangeAspect="1"/>
          </p:cNvPicPr>
          <p:nvPr/>
        </p:nvPicPr>
        <p:blipFill>
          <a:blip r:embed="rId2"/>
          <a:stretch>
            <a:fillRect/>
          </a:stretch>
        </p:blipFill>
        <p:spPr>
          <a:xfrm>
            <a:off x="2449286" y="161109"/>
            <a:ext cx="4686507" cy="1774371"/>
          </a:xfrm>
          <a:prstGeom prst="rect">
            <a:avLst/>
          </a:prstGeom>
        </p:spPr>
      </p:pic>
    </p:spTree>
    <p:extLst>
      <p:ext uri="{BB962C8B-B14F-4D97-AF65-F5344CB8AC3E}">
        <p14:creationId xmlns:p14="http://schemas.microsoft.com/office/powerpoint/2010/main" val="20710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72862" y="2293347"/>
            <a:ext cx="5984771" cy="1821452"/>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120</a:t>
            </a:r>
          </a:p>
          <a:p>
            <a:endParaRPr lang="en-US" dirty="0"/>
          </a:p>
          <a:p>
            <a:endParaRPr lang="en-US" dirty="0"/>
          </a:p>
          <a:p>
            <a:endParaRPr lang="en-US" dirty="0"/>
          </a:p>
          <a:p>
            <a:endParaRPr lang="en-US" dirty="0"/>
          </a:p>
          <a:p>
            <a:endParaRPr lang="en-US" dirty="0"/>
          </a:p>
          <a:p>
            <a:r>
              <a:rPr lang="en-US" dirty="0" err="1"/>
              <a:t>Insertar</a:t>
            </a:r>
            <a:r>
              <a:rPr lang="en-US" dirty="0"/>
              <a:t> 220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363</a:t>
            </a:fld>
            <a:endParaRPr lang="en-US"/>
          </a:p>
        </p:txBody>
      </p:sp>
      <p:pic>
        <p:nvPicPr>
          <p:cNvPr id="7" name="Picture 7"/>
          <p:cNvPicPr>
            <a:picLocks noChangeAspect="1"/>
          </p:cNvPicPr>
          <p:nvPr/>
        </p:nvPicPr>
        <p:blipFill>
          <a:blip r:embed="rId3"/>
          <a:stretch>
            <a:fillRect/>
          </a:stretch>
        </p:blipFill>
        <p:spPr>
          <a:xfrm>
            <a:off x="2449286" y="161109"/>
            <a:ext cx="4686507" cy="1774371"/>
          </a:xfrm>
          <a:prstGeom prst="rect">
            <a:avLst/>
          </a:prstGeom>
        </p:spPr>
      </p:pic>
    </p:spTree>
    <p:extLst>
      <p:ext uri="{BB962C8B-B14F-4D97-AF65-F5344CB8AC3E}">
        <p14:creationId xmlns:p14="http://schemas.microsoft.com/office/powerpoint/2010/main" val="6849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72862" y="2293347"/>
            <a:ext cx="5984771" cy="1821452"/>
          </a:xfrm>
          <a:prstGeom prst="rect">
            <a:avLst/>
          </a:prstGeom>
        </p:spPr>
      </p:pic>
      <p:pic>
        <p:nvPicPr>
          <p:cNvPr id="6" name="Picture 5"/>
          <p:cNvPicPr>
            <a:picLocks noChangeAspect="1"/>
          </p:cNvPicPr>
          <p:nvPr/>
        </p:nvPicPr>
        <p:blipFill>
          <a:blip r:embed="rId3"/>
          <a:stretch>
            <a:fillRect/>
          </a:stretch>
        </p:blipFill>
        <p:spPr>
          <a:xfrm>
            <a:off x="2254704" y="4651601"/>
            <a:ext cx="5535800" cy="1761391"/>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120</a:t>
            </a:r>
          </a:p>
          <a:p>
            <a:endParaRPr lang="en-US" dirty="0"/>
          </a:p>
          <a:p>
            <a:endParaRPr lang="en-US" dirty="0"/>
          </a:p>
          <a:p>
            <a:endParaRPr lang="en-US" dirty="0"/>
          </a:p>
          <a:p>
            <a:endParaRPr lang="en-US" dirty="0"/>
          </a:p>
          <a:p>
            <a:endParaRPr lang="en-US" dirty="0"/>
          </a:p>
          <a:p>
            <a:r>
              <a:rPr lang="en-US" dirty="0" err="1"/>
              <a:t>Insertar</a:t>
            </a:r>
            <a:r>
              <a:rPr lang="en-US" dirty="0"/>
              <a:t> 220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364</a:t>
            </a:fld>
            <a:endParaRPr lang="en-US"/>
          </a:p>
        </p:txBody>
      </p:sp>
    </p:spTree>
    <p:extLst>
      <p:ext uri="{BB962C8B-B14F-4D97-AF65-F5344CB8AC3E}">
        <p14:creationId xmlns:p14="http://schemas.microsoft.com/office/powerpoint/2010/main" val="405456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a:xfrm>
            <a:off x="457200" y="1847088"/>
            <a:ext cx="8229600" cy="906711"/>
          </a:xfrm>
        </p:spPr>
        <p:txBody>
          <a:bodyPr/>
          <a:lstStyle/>
          <a:p>
            <a:r>
              <a:rPr lang="es-AR" dirty="0"/>
              <a:t> </a:t>
            </a:r>
            <a:r>
              <a:rPr lang="en-US" dirty="0" err="1"/>
              <a:t>Insertar</a:t>
            </a:r>
            <a:r>
              <a:rPr lang="en-US" dirty="0"/>
              <a:t> 180</a:t>
            </a:r>
          </a:p>
          <a:p>
            <a:endParaRPr lang="en-US" dirty="0"/>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365</a:t>
            </a:fld>
            <a:endParaRPr lang="en-US" dirty="0"/>
          </a:p>
        </p:txBody>
      </p:sp>
      <p:pic>
        <p:nvPicPr>
          <p:cNvPr id="9" name="Picture 5"/>
          <p:cNvPicPr>
            <a:picLocks noChangeAspect="1"/>
          </p:cNvPicPr>
          <p:nvPr/>
        </p:nvPicPr>
        <p:blipFill>
          <a:blip r:embed="rId2"/>
          <a:stretch>
            <a:fillRect/>
          </a:stretch>
        </p:blipFill>
        <p:spPr>
          <a:xfrm>
            <a:off x="1986521" y="85697"/>
            <a:ext cx="5535800" cy="1761391"/>
          </a:xfrm>
          <a:prstGeom prst="rect">
            <a:avLst/>
          </a:prstGeom>
        </p:spPr>
      </p:pic>
    </p:spTree>
    <p:extLst>
      <p:ext uri="{BB962C8B-B14F-4D97-AF65-F5344CB8AC3E}">
        <p14:creationId xmlns:p14="http://schemas.microsoft.com/office/powerpoint/2010/main" val="22114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79599" y="2163671"/>
            <a:ext cx="6010928" cy="1898877"/>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180</a:t>
            </a:r>
          </a:p>
          <a:p>
            <a:endParaRPr lang="en-US" dirty="0"/>
          </a:p>
          <a:p>
            <a:endParaRPr lang="en-US" dirty="0"/>
          </a:p>
          <a:p>
            <a:endParaRPr lang="en-US" dirty="0"/>
          </a:p>
          <a:p>
            <a:endParaRPr lang="en-US" dirty="0"/>
          </a:p>
          <a:p>
            <a:endParaRPr lang="en-US" dirty="0"/>
          </a:p>
          <a:p>
            <a:r>
              <a:rPr lang="en-US" dirty="0" err="1"/>
              <a:t>Insertar</a:t>
            </a:r>
            <a:r>
              <a:rPr lang="en-US" dirty="0"/>
              <a:t> 200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366</a:t>
            </a:fld>
            <a:endParaRPr lang="en-US"/>
          </a:p>
        </p:txBody>
      </p:sp>
      <p:pic>
        <p:nvPicPr>
          <p:cNvPr id="9" name="Picture 5"/>
          <p:cNvPicPr>
            <a:picLocks noChangeAspect="1"/>
          </p:cNvPicPr>
          <p:nvPr/>
        </p:nvPicPr>
        <p:blipFill>
          <a:blip r:embed="rId3"/>
          <a:stretch>
            <a:fillRect/>
          </a:stretch>
        </p:blipFill>
        <p:spPr>
          <a:xfrm>
            <a:off x="1986521" y="85697"/>
            <a:ext cx="5535800" cy="1761391"/>
          </a:xfrm>
          <a:prstGeom prst="rect">
            <a:avLst/>
          </a:prstGeom>
        </p:spPr>
      </p:pic>
    </p:spTree>
    <p:extLst>
      <p:ext uri="{BB962C8B-B14F-4D97-AF65-F5344CB8AC3E}">
        <p14:creationId xmlns:p14="http://schemas.microsoft.com/office/powerpoint/2010/main" val="404672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91095" y="4585293"/>
            <a:ext cx="6126653" cy="1827699"/>
          </a:xfrm>
          <a:prstGeom prst="rect">
            <a:avLst/>
          </a:prstGeom>
        </p:spPr>
      </p:pic>
      <p:pic>
        <p:nvPicPr>
          <p:cNvPr id="7" name="Picture 6"/>
          <p:cNvPicPr>
            <a:picLocks noChangeAspect="1"/>
          </p:cNvPicPr>
          <p:nvPr/>
        </p:nvPicPr>
        <p:blipFill>
          <a:blip r:embed="rId3"/>
          <a:stretch>
            <a:fillRect/>
          </a:stretch>
        </p:blipFill>
        <p:spPr>
          <a:xfrm>
            <a:off x="1579599" y="2163671"/>
            <a:ext cx="6010928" cy="1898877"/>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180</a:t>
            </a:r>
          </a:p>
          <a:p>
            <a:endParaRPr lang="en-US" dirty="0"/>
          </a:p>
          <a:p>
            <a:endParaRPr lang="en-US" dirty="0"/>
          </a:p>
          <a:p>
            <a:endParaRPr lang="en-US" dirty="0"/>
          </a:p>
          <a:p>
            <a:endParaRPr lang="en-US" dirty="0"/>
          </a:p>
          <a:p>
            <a:endParaRPr lang="en-US" dirty="0"/>
          </a:p>
          <a:p>
            <a:r>
              <a:rPr lang="en-US" dirty="0" err="1"/>
              <a:t>Insertar</a:t>
            </a:r>
            <a:r>
              <a:rPr lang="en-US" dirty="0"/>
              <a:t> 200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367</a:t>
            </a:fld>
            <a:endParaRPr lang="en-US"/>
          </a:p>
        </p:txBody>
      </p:sp>
    </p:spTree>
    <p:extLst>
      <p:ext uri="{BB962C8B-B14F-4D97-AF65-F5344CB8AC3E}">
        <p14:creationId xmlns:p14="http://schemas.microsoft.com/office/powerpoint/2010/main" val="6838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240</a:t>
            </a:r>
          </a:p>
          <a:p>
            <a:endParaRPr lang="en-US" dirty="0"/>
          </a:p>
          <a:p>
            <a:endParaRPr lang="en-US" dirty="0"/>
          </a:p>
          <a:p>
            <a:endParaRPr lang="en-US" dirty="0"/>
          </a:p>
          <a:p>
            <a:endParaRPr lang="en-US" dirty="0"/>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368</a:t>
            </a:fld>
            <a:endParaRPr lang="en-US"/>
          </a:p>
        </p:txBody>
      </p:sp>
      <p:pic>
        <p:nvPicPr>
          <p:cNvPr id="7" name="Picture 7"/>
          <p:cNvPicPr>
            <a:picLocks noChangeAspect="1"/>
          </p:cNvPicPr>
          <p:nvPr/>
        </p:nvPicPr>
        <p:blipFill>
          <a:blip r:embed="rId2"/>
          <a:stretch>
            <a:fillRect/>
          </a:stretch>
        </p:blipFill>
        <p:spPr>
          <a:xfrm>
            <a:off x="1508673" y="61451"/>
            <a:ext cx="6126653" cy="1827699"/>
          </a:xfrm>
          <a:prstGeom prst="rect">
            <a:avLst/>
          </a:prstGeom>
        </p:spPr>
      </p:pic>
    </p:spTree>
    <p:extLst>
      <p:ext uri="{BB962C8B-B14F-4D97-AF65-F5344CB8AC3E}">
        <p14:creationId xmlns:p14="http://schemas.microsoft.com/office/powerpoint/2010/main" val="272644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1095" y="2198098"/>
            <a:ext cx="6002215" cy="1763226"/>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240</a:t>
            </a:r>
          </a:p>
          <a:p>
            <a:endParaRPr lang="en-US" dirty="0"/>
          </a:p>
          <a:p>
            <a:endParaRPr lang="en-US" dirty="0"/>
          </a:p>
          <a:p>
            <a:endParaRPr lang="en-US" dirty="0"/>
          </a:p>
          <a:p>
            <a:endParaRPr lang="en-US" dirty="0"/>
          </a:p>
          <a:p>
            <a:r>
              <a:rPr lang="en-US" dirty="0" err="1"/>
              <a:t>Insertar</a:t>
            </a:r>
            <a:r>
              <a:rPr lang="en-US" dirty="0"/>
              <a:t> 140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369</a:t>
            </a:fld>
            <a:endParaRPr lang="en-US"/>
          </a:p>
        </p:txBody>
      </p:sp>
      <p:pic>
        <p:nvPicPr>
          <p:cNvPr id="7" name="Picture 7"/>
          <p:cNvPicPr>
            <a:picLocks noChangeAspect="1"/>
          </p:cNvPicPr>
          <p:nvPr/>
        </p:nvPicPr>
        <p:blipFill>
          <a:blip r:embed="rId3"/>
          <a:stretch>
            <a:fillRect/>
          </a:stretch>
        </p:blipFill>
        <p:spPr>
          <a:xfrm>
            <a:off x="1508673" y="61451"/>
            <a:ext cx="6126653" cy="1827699"/>
          </a:xfrm>
          <a:prstGeom prst="rect">
            <a:avLst/>
          </a:prstGeom>
        </p:spPr>
      </p:pic>
    </p:spTree>
    <p:extLst>
      <p:ext uri="{BB962C8B-B14F-4D97-AF65-F5344CB8AC3E}">
        <p14:creationId xmlns:p14="http://schemas.microsoft.com/office/powerpoint/2010/main" val="166988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37</a:t>
            </a:fld>
            <a:endParaRPr lang="en-US"/>
          </a:p>
        </p:txBody>
      </p:sp>
      <p:cxnSp>
        <p:nvCxnSpPr>
          <p:cNvPr id="7" name="Straight Arrow Connector 6"/>
          <p:cNvCxnSpPr/>
          <p:nvPr/>
        </p:nvCxnSpPr>
        <p:spPr>
          <a:xfrm flipV="1">
            <a:off x="182880" y="1410789"/>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 name="Rectangle 1"/>
          <p:cNvSpPr/>
          <p:nvPr/>
        </p:nvSpPr>
        <p:spPr>
          <a:xfrm>
            <a:off x="5185954" y="118827"/>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328982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47780" y="4642478"/>
            <a:ext cx="5845530" cy="1728452"/>
          </a:xfrm>
          <a:prstGeom prst="rect">
            <a:avLst/>
          </a:prstGeom>
        </p:spPr>
      </p:pic>
      <p:pic>
        <p:nvPicPr>
          <p:cNvPr id="5" name="Picture 4"/>
          <p:cNvPicPr>
            <a:picLocks noChangeAspect="1"/>
          </p:cNvPicPr>
          <p:nvPr/>
        </p:nvPicPr>
        <p:blipFill>
          <a:blip r:embed="rId3"/>
          <a:stretch>
            <a:fillRect/>
          </a:stretch>
        </p:blipFill>
        <p:spPr>
          <a:xfrm>
            <a:off x="1691095" y="2198098"/>
            <a:ext cx="6002215" cy="1763226"/>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240</a:t>
            </a:r>
          </a:p>
          <a:p>
            <a:endParaRPr lang="en-US" dirty="0"/>
          </a:p>
          <a:p>
            <a:endParaRPr lang="en-US" dirty="0"/>
          </a:p>
          <a:p>
            <a:endParaRPr lang="en-US" dirty="0"/>
          </a:p>
          <a:p>
            <a:endParaRPr lang="en-US" dirty="0"/>
          </a:p>
          <a:p>
            <a:r>
              <a:rPr lang="en-US" dirty="0" err="1"/>
              <a:t>Insertar</a:t>
            </a:r>
            <a:r>
              <a:rPr lang="en-US" dirty="0"/>
              <a:t> 140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370</a:t>
            </a:fld>
            <a:endParaRPr lang="en-US"/>
          </a:p>
        </p:txBody>
      </p:sp>
    </p:spTree>
    <p:extLst>
      <p:ext uri="{BB962C8B-B14F-4D97-AF65-F5344CB8AC3E}">
        <p14:creationId xmlns:p14="http://schemas.microsoft.com/office/powerpoint/2010/main" val="9141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160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371</a:t>
            </a:fld>
            <a:endParaRPr lang="en-US"/>
          </a:p>
        </p:txBody>
      </p:sp>
      <p:pic>
        <p:nvPicPr>
          <p:cNvPr id="6" name="Picture 5"/>
          <p:cNvPicPr>
            <a:picLocks noChangeAspect="1"/>
          </p:cNvPicPr>
          <p:nvPr/>
        </p:nvPicPr>
        <p:blipFill>
          <a:blip r:embed="rId2"/>
          <a:stretch>
            <a:fillRect/>
          </a:stretch>
        </p:blipFill>
        <p:spPr>
          <a:xfrm>
            <a:off x="1649235" y="411362"/>
            <a:ext cx="5845530" cy="1728452"/>
          </a:xfrm>
          <a:prstGeom prst="rect">
            <a:avLst/>
          </a:prstGeom>
        </p:spPr>
      </p:pic>
    </p:spTree>
    <p:extLst>
      <p:ext uri="{BB962C8B-B14F-4D97-AF65-F5344CB8AC3E}">
        <p14:creationId xmlns:p14="http://schemas.microsoft.com/office/powerpoint/2010/main" val="117424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160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372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99" y="2829523"/>
            <a:ext cx="7860901" cy="2601034"/>
          </a:xfrm>
          <a:prstGeom prst="rect">
            <a:avLst/>
          </a:prstGeom>
        </p:spPr>
      </p:pic>
      <p:pic>
        <p:nvPicPr>
          <p:cNvPr id="6" name="Picture 5"/>
          <p:cNvPicPr>
            <a:picLocks noChangeAspect="1"/>
          </p:cNvPicPr>
          <p:nvPr/>
        </p:nvPicPr>
        <p:blipFill>
          <a:blip r:embed="rId3"/>
          <a:stretch>
            <a:fillRect/>
          </a:stretch>
        </p:blipFill>
        <p:spPr>
          <a:xfrm>
            <a:off x="1649235" y="411362"/>
            <a:ext cx="5845530" cy="1728452"/>
          </a:xfrm>
          <a:prstGeom prst="rect">
            <a:avLst/>
          </a:prstGeom>
        </p:spPr>
      </p:pic>
    </p:spTree>
    <p:extLst>
      <p:ext uri="{BB962C8B-B14F-4D97-AF65-F5344CB8AC3E}">
        <p14:creationId xmlns:p14="http://schemas.microsoft.com/office/powerpoint/2010/main" val="288718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a:solidFill>
                  <a:schemeClr val="dk2"/>
                </a:solidFill>
              </a:rPr>
              <a:t>ITBA     2024-Q1</a:t>
            </a:r>
            <a:endParaRPr sz="3600" dirty="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5D – Ejer 11</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endParaRPr sz="2000">
              <a:solidFill>
                <a:schemeClr val="dk1"/>
              </a:solidFill>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374</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 Tree</a:t>
            </a:r>
            <a:endParaRPr/>
          </a:p>
        </p:txBody>
      </p:sp>
      <p:sp>
        <p:nvSpPr>
          <p:cNvPr id="128" name="Google Shape;128;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	Insertar en un árbol </a:t>
            </a:r>
            <a:r>
              <a:rPr lang="en-US">
                <a:solidFill>
                  <a:srgbClr val="FF0000"/>
                </a:solidFill>
              </a:rPr>
              <a:t>B de orden 2</a:t>
            </a:r>
            <a:r>
              <a:rPr lang="en-US"/>
              <a:t>, las claves ordenadas del 0 al 19 inclusive</a:t>
            </a:r>
            <a:endParaRPr/>
          </a:p>
        </p:txBody>
      </p:sp>
      <p:sp>
        <p:nvSpPr>
          <p:cNvPr id="129" name="Google Shape;129;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375</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5D – Ejer 12</a:t>
            </a:r>
            <a:endParaRPr/>
          </a:p>
        </p:txBody>
      </p:sp>
      <p:sp>
        <p:nvSpPr>
          <p:cNvPr id="135" name="Google Shape;135;p4"/>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36" name="Google Shape;136;p4"/>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endParaRPr sz="2000">
              <a:solidFill>
                <a:schemeClr val="dk1"/>
              </a:solidFill>
            </a:endParaRPr>
          </a:p>
        </p:txBody>
      </p:sp>
      <p:sp>
        <p:nvSpPr>
          <p:cNvPr id="137" name="Google Shape;137;p4"/>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376</a:t>
            </a:fld>
            <a:endParaRPr sz="1000" b="0" i="0" u="none" strike="noStrike" cap="none">
              <a:solidFill>
                <a:srgbClr val="FFFFFF"/>
              </a:solidFill>
              <a:latin typeface="Roboto"/>
              <a:ea typeface="Roboto"/>
              <a:cs typeface="Roboto"/>
              <a:sym typeface="Roboto"/>
            </a:endParaRPr>
          </a:p>
        </p:txBody>
      </p:sp>
      <p:pic>
        <p:nvPicPr>
          <p:cNvPr id="138" name="Google Shape;138;p4"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44" name="Google Shape;144;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dirty="0"/>
              <a:t>	</a:t>
            </a:r>
            <a:r>
              <a:rPr lang="en-US" b="1" dirty="0" err="1"/>
              <a:t>Crear</a:t>
            </a:r>
            <a:r>
              <a:rPr lang="en-US" b="1" dirty="0"/>
              <a:t> un Proyecto Java y usar la </a:t>
            </a:r>
            <a:r>
              <a:rPr lang="en-US" b="1" dirty="0" err="1"/>
              <a:t>implementación</a:t>
            </a:r>
            <a:r>
              <a:rPr lang="en-US" b="1" dirty="0"/>
              <a:t> </a:t>
            </a:r>
            <a:r>
              <a:rPr lang="en-US" b="1" dirty="0" err="1"/>
              <a:t>publicada</a:t>
            </a:r>
            <a:r>
              <a:rPr lang="en-US" b="1" dirty="0"/>
              <a:t> </a:t>
            </a:r>
            <a:r>
              <a:rPr lang="en-US" b="1" dirty="0" err="1"/>
              <a:t>en</a:t>
            </a:r>
            <a:r>
              <a:rPr lang="en-US" b="1" dirty="0"/>
              <a:t>:</a:t>
            </a:r>
            <a:endParaRPr dirty="0"/>
          </a:p>
          <a:p>
            <a:pPr marL="0" lvl="0" indent="0" algn="l" rtl="0">
              <a:spcBef>
                <a:spcPts val="520"/>
              </a:spcBef>
              <a:spcAft>
                <a:spcPts val="0"/>
              </a:spcAft>
              <a:buSzPts val="2470"/>
              <a:buNone/>
            </a:pPr>
            <a:endParaRPr b="1" dirty="0"/>
          </a:p>
          <a:p>
            <a:pPr marL="0" lvl="0" indent="0" algn="l" rtl="0">
              <a:spcBef>
                <a:spcPts val="520"/>
              </a:spcBef>
              <a:spcAft>
                <a:spcPts val="0"/>
              </a:spcAft>
              <a:buSzPts val="2470"/>
              <a:buNone/>
            </a:pPr>
            <a:r>
              <a:rPr lang="en-US" u="sng" dirty="0">
                <a:solidFill>
                  <a:schemeClr val="hlink"/>
                </a:solidFill>
                <a:hlinkClick r:id="rId3"/>
              </a:rPr>
              <a:t>https://github.com/phishman3579/java-algorithms-implementation/blob/master/src/com/jwetherell/algorithms/data_structures/BTree.java</a:t>
            </a:r>
            <a:endParaRPr dirty="0"/>
          </a:p>
          <a:p>
            <a:pPr marL="0" lvl="0" indent="0" algn="l" rtl="0">
              <a:spcBef>
                <a:spcPts val="520"/>
              </a:spcBef>
              <a:spcAft>
                <a:spcPts val="0"/>
              </a:spcAft>
              <a:buSzPts val="2470"/>
              <a:buNone/>
            </a:pPr>
            <a:endParaRPr dirty="0"/>
          </a:p>
          <a:p>
            <a:pPr marL="0" lvl="0" indent="0" algn="l" rtl="0">
              <a:spcBef>
                <a:spcPts val="520"/>
              </a:spcBef>
              <a:spcAft>
                <a:spcPts val="0"/>
              </a:spcAft>
              <a:buSzPts val="2470"/>
              <a:buNone/>
            </a:pPr>
            <a:r>
              <a:rPr lang="en-US" u="sng" dirty="0">
                <a:solidFill>
                  <a:schemeClr val="hlink"/>
                </a:solidFill>
                <a:hlinkClick r:id="rId4"/>
              </a:rPr>
              <a:t>https://github.com/phishman3579/java-algorithms-implementation/blob/master/src/com/jwetherell/algorithms/data_structures/interfaces/ITree.java</a:t>
            </a:r>
            <a:endParaRPr dirty="0"/>
          </a:p>
          <a:p>
            <a:pPr marL="0" lvl="0" indent="0" algn="l" rtl="0">
              <a:spcBef>
                <a:spcPts val="520"/>
              </a:spcBef>
              <a:spcAft>
                <a:spcPts val="0"/>
              </a:spcAft>
              <a:buSzPts val="2470"/>
              <a:buNone/>
            </a:pPr>
            <a:endParaRPr b="1" dirty="0"/>
          </a:p>
        </p:txBody>
      </p:sp>
      <p:sp>
        <p:nvSpPr>
          <p:cNvPr id="145" name="Google Shape;145;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 tree</a:t>
            </a:r>
            <a:endParaRPr/>
          </a:p>
        </p:txBody>
      </p:sp>
      <p:sp>
        <p:nvSpPr>
          <p:cNvPr id="151" name="Google Shape;151;p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0"/>
              </a:spcBef>
              <a:spcAft>
                <a:spcPts val="0"/>
              </a:spcAft>
              <a:buSzPct val="95000"/>
              <a:buNone/>
            </a:pPr>
            <a:r>
              <a:rPr lang="en-US" dirty="0" err="1"/>
              <a:t>Chequear</a:t>
            </a:r>
            <a:r>
              <a:rPr lang="en-US" dirty="0"/>
              <a:t> el </a:t>
            </a:r>
            <a:r>
              <a:rPr lang="en-US" dirty="0" err="1"/>
              <a:t>resultado</a:t>
            </a:r>
            <a:r>
              <a:rPr lang="en-US" dirty="0"/>
              <a:t> anterior, es </a:t>
            </a:r>
            <a:r>
              <a:rPr lang="en-US" dirty="0" err="1"/>
              <a:t>decir</a:t>
            </a:r>
            <a:r>
              <a:rPr lang="en-US" dirty="0"/>
              <a:t>:</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b="1" dirty="0"/>
              <a:t>public class Test {</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b="1" dirty="0"/>
              <a:t>   public static void main(String[] </a:t>
            </a:r>
            <a:r>
              <a:rPr lang="en-US" b="1" dirty="0" err="1"/>
              <a:t>args</a:t>
            </a:r>
            <a:r>
              <a:rPr lang="en-US" b="1" dirty="0"/>
              <a:t>) {</a:t>
            </a:r>
            <a:endParaRPr dirty="0"/>
          </a:p>
          <a:p>
            <a:pPr marL="0" lvl="0" indent="0" algn="l" rtl="0">
              <a:spcBef>
                <a:spcPts val="325"/>
              </a:spcBef>
              <a:spcAft>
                <a:spcPts val="0"/>
              </a:spcAft>
              <a:buSzPct val="95000"/>
              <a:buNone/>
            </a:pPr>
            <a:r>
              <a:rPr lang="en-US" dirty="0"/>
              <a:t>    </a:t>
            </a:r>
            <a:r>
              <a:rPr lang="en-US" dirty="0" err="1"/>
              <a:t>BTree</a:t>
            </a:r>
            <a:r>
              <a:rPr lang="en-US" dirty="0"/>
              <a:t>&lt;Integer&gt; </a:t>
            </a:r>
            <a:r>
              <a:rPr lang="en-US" dirty="0" err="1"/>
              <a:t>st</a:t>
            </a:r>
            <a:r>
              <a:rPr lang="en-US" dirty="0"/>
              <a:t> = </a:t>
            </a:r>
            <a:r>
              <a:rPr lang="en-US" b="1" dirty="0"/>
              <a:t>new </a:t>
            </a:r>
            <a:r>
              <a:rPr lang="en-US" b="1" dirty="0" err="1"/>
              <a:t>BTree</a:t>
            </a:r>
            <a:r>
              <a:rPr lang="en-US" b="1" dirty="0"/>
              <a:t>&lt;&gt;(2);</a:t>
            </a: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    </a:t>
            </a:r>
            <a:r>
              <a:rPr lang="en-US" b="1" dirty="0"/>
              <a:t>for(int rec= 0; rec &lt; 20; rec++)</a:t>
            </a: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      </a:t>
            </a:r>
            <a:r>
              <a:rPr lang="en-US" dirty="0" err="1"/>
              <a:t>st.add</a:t>
            </a:r>
            <a:r>
              <a:rPr lang="en-US" dirty="0"/>
              <a:t>(rec);</a:t>
            </a:r>
            <a:endParaRPr dirty="0"/>
          </a:p>
          <a:p>
            <a:pPr marL="0" lvl="0" indent="0" algn="l" rtl="0">
              <a:spcBef>
                <a:spcPts val="325"/>
              </a:spcBef>
              <a:spcAft>
                <a:spcPts val="0"/>
              </a:spcAft>
              <a:buSzPct val="95000"/>
              <a:buNone/>
            </a:pPr>
            <a:r>
              <a:rPr lang="en-US" dirty="0"/>
              <a:t>      </a:t>
            </a:r>
            <a:r>
              <a:rPr lang="en-US" dirty="0" err="1"/>
              <a:t>System.</a:t>
            </a:r>
            <a:r>
              <a:rPr lang="en-US" b="1" i="1" dirty="0" err="1"/>
              <a:t>out.println</a:t>
            </a:r>
            <a:r>
              <a:rPr lang="en-US" b="1" i="1" dirty="0"/>
              <a:t>( </a:t>
            </a:r>
            <a:r>
              <a:rPr lang="en-US" b="1" i="1" dirty="0" err="1"/>
              <a:t>st.toString</a:t>
            </a:r>
            <a:r>
              <a:rPr lang="en-US" b="1" i="1" dirty="0"/>
              <a:t>() );</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dirty="0"/>
              <a:t>     </a:t>
            </a:r>
            <a:r>
              <a:rPr lang="en-US" dirty="0" err="1"/>
              <a:t>System.</a:t>
            </a:r>
            <a:r>
              <a:rPr lang="en-US" b="1" i="1" dirty="0" err="1"/>
              <a:t>out.println</a:t>
            </a:r>
            <a:r>
              <a:rPr lang="en-US" b="1" i="1" dirty="0"/>
              <a:t>("....");</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a:t>
            </a:r>
            <a:endParaRPr dirty="0"/>
          </a:p>
        </p:txBody>
      </p:sp>
      <p:sp>
        <p:nvSpPr>
          <p:cNvPr id="152" name="Google Shape;152;p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7647bd80a2_0_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Resultado</a:t>
            </a:r>
            <a:endParaRPr/>
          </a:p>
        </p:txBody>
      </p:sp>
      <p:sp>
        <p:nvSpPr>
          <p:cNvPr id="158" name="Google Shape;158;g17647bd80a2_0_0"/>
          <p:cNvSpPr txBox="1">
            <a:spLocks noGrp="1"/>
          </p:cNvSpPr>
          <p:nvPr>
            <p:ph type="body" idx="1"/>
          </p:nvPr>
        </p:nvSpPr>
        <p:spPr>
          <a:xfrm>
            <a:off x="457200" y="1935480"/>
            <a:ext cx="8229600" cy="4389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325"/>
              </a:spcBef>
              <a:spcAft>
                <a:spcPts val="0"/>
              </a:spcAft>
              <a:buClr>
                <a:schemeClr val="dk1"/>
              </a:buClr>
              <a:buSzPts val="1100"/>
              <a:buFont typeface="Arial"/>
              <a:buNone/>
            </a:pPr>
            <a:r>
              <a:rPr lang="en-US"/>
              <a:t>....</a:t>
            </a:r>
            <a:endParaRPr/>
          </a:p>
          <a:p>
            <a:pPr marL="0" lvl="0" indent="0" algn="l" rtl="0">
              <a:spcBef>
                <a:spcPts val="325"/>
              </a:spcBef>
              <a:spcAft>
                <a:spcPts val="0"/>
              </a:spcAft>
              <a:buClr>
                <a:schemeClr val="dk1"/>
              </a:buClr>
              <a:buSzPts val="1100"/>
              <a:buFont typeface="Arial"/>
              <a:buNone/>
            </a:pPr>
            <a:r>
              <a:rPr lang="en-US"/>
              <a:t>└── 8</a:t>
            </a:r>
            <a:endParaRPr/>
          </a:p>
          <a:p>
            <a:pPr marL="0" lvl="0" indent="0" algn="l" rtl="0">
              <a:spcBef>
                <a:spcPts val="325"/>
              </a:spcBef>
              <a:spcAft>
                <a:spcPts val="0"/>
              </a:spcAft>
              <a:buClr>
                <a:schemeClr val="dk1"/>
              </a:buClr>
              <a:buSzPts val="1100"/>
              <a:buFont typeface="Arial"/>
              <a:buNone/>
            </a:pPr>
            <a:r>
              <a:rPr lang="en-US"/>
              <a:t>    ├── 2, 5</a:t>
            </a:r>
            <a:endParaRPr/>
          </a:p>
          <a:p>
            <a:pPr marL="0" lvl="0" indent="0" algn="l" rtl="0">
              <a:spcBef>
                <a:spcPts val="325"/>
              </a:spcBef>
              <a:spcAft>
                <a:spcPts val="0"/>
              </a:spcAft>
              <a:buClr>
                <a:schemeClr val="dk1"/>
              </a:buClr>
              <a:buSzPts val="1100"/>
              <a:buFont typeface="Arial"/>
              <a:buNone/>
            </a:pPr>
            <a:r>
              <a:rPr lang="en-US"/>
              <a:t>    │   ├── 0, 1</a:t>
            </a:r>
            <a:endParaRPr/>
          </a:p>
          <a:p>
            <a:pPr marL="0" lvl="0" indent="0" algn="l" rtl="0">
              <a:spcBef>
                <a:spcPts val="325"/>
              </a:spcBef>
              <a:spcAft>
                <a:spcPts val="0"/>
              </a:spcAft>
              <a:buClr>
                <a:schemeClr val="dk1"/>
              </a:buClr>
              <a:buSzPts val="1100"/>
              <a:buFont typeface="Arial"/>
              <a:buNone/>
            </a:pPr>
            <a:r>
              <a:rPr lang="en-US"/>
              <a:t>    │   ├── 3, 4</a:t>
            </a:r>
            <a:endParaRPr/>
          </a:p>
          <a:p>
            <a:pPr marL="0" lvl="0" indent="0" algn="l" rtl="0">
              <a:spcBef>
                <a:spcPts val="325"/>
              </a:spcBef>
              <a:spcAft>
                <a:spcPts val="0"/>
              </a:spcAft>
              <a:buClr>
                <a:schemeClr val="dk1"/>
              </a:buClr>
              <a:buSzPts val="1100"/>
              <a:buFont typeface="Arial"/>
              <a:buNone/>
            </a:pPr>
            <a:r>
              <a:rPr lang="en-US"/>
              <a:t>    │   └── 6, 7</a:t>
            </a:r>
            <a:endParaRPr/>
          </a:p>
          <a:p>
            <a:pPr marL="0" lvl="0" indent="0" algn="l" rtl="0">
              <a:spcBef>
                <a:spcPts val="325"/>
              </a:spcBef>
              <a:spcAft>
                <a:spcPts val="0"/>
              </a:spcAft>
              <a:buClr>
                <a:schemeClr val="dk1"/>
              </a:buClr>
              <a:buSzPts val="1100"/>
              <a:buFont typeface="Arial"/>
              <a:buNone/>
            </a:pPr>
            <a:r>
              <a:rPr lang="en-US"/>
              <a:t>    └── 11, 14, 17</a:t>
            </a:r>
            <a:endParaRPr/>
          </a:p>
          <a:p>
            <a:pPr marL="0" lvl="0" indent="0" algn="l" rtl="0">
              <a:spcBef>
                <a:spcPts val="325"/>
              </a:spcBef>
              <a:spcAft>
                <a:spcPts val="0"/>
              </a:spcAft>
              <a:buClr>
                <a:schemeClr val="dk1"/>
              </a:buClr>
              <a:buSzPts val="1100"/>
              <a:buFont typeface="Arial"/>
              <a:buNone/>
            </a:pPr>
            <a:r>
              <a:rPr lang="en-US"/>
              <a:t>        ├── 9, 10</a:t>
            </a:r>
            <a:endParaRPr/>
          </a:p>
          <a:p>
            <a:pPr marL="0" lvl="0" indent="0" algn="l" rtl="0">
              <a:spcBef>
                <a:spcPts val="325"/>
              </a:spcBef>
              <a:spcAft>
                <a:spcPts val="0"/>
              </a:spcAft>
              <a:buClr>
                <a:schemeClr val="dk1"/>
              </a:buClr>
              <a:buSzPts val="1100"/>
              <a:buFont typeface="Arial"/>
              <a:buNone/>
            </a:pPr>
            <a:r>
              <a:rPr lang="en-US"/>
              <a:t>        ├── 12, 13</a:t>
            </a:r>
            <a:endParaRPr/>
          </a:p>
          <a:p>
            <a:pPr marL="0" lvl="0" indent="0" algn="l" rtl="0">
              <a:spcBef>
                <a:spcPts val="325"/>
              </a:spcBef>
              <a:spcAft>
                <a:spcPts val="0"/>
              </a:spcAft>
              <a:buClr>
                <a:schemeClr val="dk1"/>
              </a:buClr>
              <a:buSzPts val="1100"/>
              <a:buFont typeface="Arial"/>
              <a:buNone/>
            </a:pPr>
            <a:r>
              <a:rPr lang="en-US"/>
              <a:t>        ├── 15, 16</a:t>
            </a:r>
            <a:endParaRPr/>
          </a:p>
          <a:p>
            <a:pPr marL="0" lvl="0" indent="0" algn="l" rtl="0">
              <a:spcBef>
                <a:spcPts val="325"/>
              </a:spcBef>
              <a:spcAft>
                <a:spcPts val="0"/>
              </a:spcAft>
              <a:buClr>
                <a:schemeClr val="dk1"/>
              </a:buClr>
              <a:buSzPts val="1100"/>
              <a:buFont typeface="Arial"/>
              <a:buNone/>
            </a:pPr>
            <a:r>
              <a:rPr lang="en-US"/>
              <a:t>        └── 18, 19</a:t>
            </a:r>
            <a:endParaRPr/>
          </a:p>
          <a:p>
            <a:pPr marL="0" lvl="0" indent="0" algn="l" rtl="0">
              <a:spcBef>
                <a:spcPts val="325"/>
              </a:spcBef>
              <a:spcAft>
                <a:spcPts val="0"/>
              </a:spcAft>
              <a:buSzPts val="2470"/>
              <a:buNone/>
            </a:pPr>
            <a:endParaRPr/>
          </a:p>
        </p:txBody>
      </p:sp>
      <p:sp>
        <p:nvSpPr>
          <p:cNvPr id="159" name="Google Shape;159;g17647bd80a2_0_0"/>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379</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38</a:t>
            </a:fld>
            <a:endParaRPr lang="en-US"/>
          </a:p>
        </p:txBody>
      </p:sp>
      <p:cxnSp>
        <p:nvCxnSpPr>
          <p:cNvPr id="7" name="Straight Arrow Connector 6"/>
          <p:cNvCxnSpPr/>
          <p:nvPr/>
        </p:nvCxnSpPr>
        <p:spPr>
          <a:xfrm flipV="1">
            <a:off x="261258" y="1685109"/>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Rounded Rectangle 12"/>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( 3 *  (    5  -  10.2  ) )  -  2  )</a:t>
            </a:r>
          </a:p>
        </p:txBody>
      </p:sp>
    </p:spTree>
    <p:extLst>
      <p:ext uri="{BB962C8B-B14F-4D97-AF65-F5344CB8AC3E}">
        <p14:creationId xmlns:p14="http://schemas.microsoft.com/office/powerpoint/2010/main" val="3669770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380</a:t>
            </a:fld>
            <a:endParaRPr lang="en-US" dirty="0"/>
          </a:p>
        </p:txBody>
      </p:sp>
    </p:spTree>
    <p:extLst>
      <p:ext uri="{BB962C8B-B14F-4D97-AF65-F5344CB8AC3E}">
        <p14:creationId xmlns:p14="http://schemas.microsoft.com/office/powerpoint/2010/main" val="350539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Operación</a:t>
            </a:r>
            <a:r>
              <a:rPr lang="en-US" b="1" dirty="0"/>
              <a:t> de </a:t>
            </a:r>
            <a:r>
              <a:rPr lang="en-US" b="1" dirty="0" err="1"/>
              <a:t>Borrado</a:t>
            </a:r>
            <a:endParaRPr lang="en-US" b="1" dirty="0"/>
          </a:p>
          <a:p>
            <a:pPr lvl="0"/>
            <a:r>
              <a:rPr lang="es-AR" dirty="0"/>
              <a:t>Si no encuentra en un nodo hoja, se lo reemplaza por una clave lexicográficamente adyacente, por ejemplo el </a:t>
            </a:r>
            <a:r>
              <a:rPr lang="es-AR" dirty="0">
                <a:highlight>
                  <a:srgbClr val="FFFF00"/>
                </a:highlight>
              </a:rPr>
              <a:t>sucesor in </a:t>
            </a:r>
            <a:r>
              <a:rPr lang="es-AR" dirty="0" err="1">
                <a:highlight>
                  <a:srgbClr val="FFFF00"/>
                </a:highlight>
              </a:rPr>
              <a:t>order</a:t>
            </a:r>
            <a:r>
              <a:rPr lang="es-AR" dirty="0">
                <a:highlight>
                  <a:srgbClr val="FFFF00"/>
                </a:highlight>
              </a:rPr>
              <a:t> y se lo elimina de dicha hoja</a:t>
            </a:r>
            <a:r>
              <a:rPr lang="es-AR" dirty="0"/>
              <a:t>. Si fuera hoja se lo elimina directamente.</a:t>
            </a:r>
          </a:p>
          <a:p>
            <a:pPr lvl="0"/>
            <a:r>
              <a:rPr lang="es-AR" dirty="0"/>
              <a:t>Luego, para la hoja que colaboró el borrado se analiza si cumple las condiciones de árbol B de orden N. Si ha quedado en rojo (tiene menos elementos que los permitidos), se une dicho nodo con su hermano y medio antecesor (el cual es eliminado del nodo al cual pertenece, porque acude en ayuda de su hijo) armando un sólo nodo. Se verifica si cumple las condiciones de árbol B de orden N, y sino se lo </a:t>
            </a:r>
            <a:r>
              <a:rPr lang="es-AR" dirty="0" err="1"/>
              <a:t>particiona</a:t>
            </a:r>
            <a:r>
              <a:rPr lang="es-AR" dirty="0"/>
              <a:t> subiendo el elemento del medio. Después se analiza qué sucede con el nodo donde estaba su medio antecesor, y se sigue el proceso recurrentemente hasta llegar a la raíz.</a:t>
            </a:r>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381</a:t>
            </a:fld>
            <a:endParaRPr lang="en-US"/>
          </a:p>
        </p:txBody>
      </p:sp>
    </p:spTree>
    <p:extLst>
      <p:ext uri="{BB962C8B-B14F-4D97-AF65-F5344CB8AC3E}">
        <p14:creationId xmlns:p14="http://schemas.microsoft.com/office/powerpoint/2010/main" val="32148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5C – </a:t>
            </a:r>
            <a:r>
              <a:rPr lang="es-419" dirty="0" err="1"/>
              <a:t>Ejer</a:t>
            </a:r>
            <a:r>
              <a:rPr lang="es-419" dirty="0"/>
              <a:t> 12</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382</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1187035843"/>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Dado el ultimo </a:t>
            </a:r>
            <a:r>
              <a:rPr lang="en-US" dirty="0" err="1"/>
              <a:t>árbol</a:t>
            </a:r>
            <a:r>
              <a:rPr lang="en-US" dirty="0"/>
              <a:t> de </a:t>
            </a:r>
            <a:r>
              <a:rPr lang="en-US" dirty="0" err="1"/>
              <a:t>Orden</a:t>
            </a:r>
            <a:r>
              <a:rPr lang="en-US" dirty="0"/>
              <a:t> 1 </a:t>
            </a:r>
            <a:r>
              <a:rPr lang="en-US" dirty="0" err="1"/>
              <a:t>obtenido</a:t>
            </a:r>
            <a:r>
              <a:rPr lang="en-US" dirty="0"/>
              <a:t>, </a:t>
            </a:r>
            <a:r>
              <a:rPr lang="en-US" dirty="0" err="1"/>
              <a:t>eliminar</a:t>
            </a:r>
            <a:r>
              <a:rPr lang="en-US" dirty="0"/>
              <a:t> 200, 220, 50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383</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76" y="3303376"/>
            <a:ext cx="7071324" cy="2339777"/>
          </a:xfrm>
          <a:prstGeom prst="rect">
            <a:avLst/>
          </a:prstGeom>
        </p:spPr>
      </p:pic>
    </p:spTree>
    <p:extLst>
      <p:ext uri="{BB962C8B-B14F-4D97-AF65-F5344CB8AC3E}">
        <p14:creationId xmlns:p14="http://schemas.microsoft.com/office/powerpoint/2010/main" val="16852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r>
              <a:rPr lang="en-US" dirty="0" err="1"/>
              <a:t>Eliminar</a:t>
            </a:r>
            <a:r>
              <a:rPr lang="en-US" dirty="0"/>
              <a:t> 200</a:t>
            </a:r>
          </a:p>
          <a:p>
            <a:pPr marL="0" indent="0">
              <a:buNone/>
            </a:pPr>
            <a:r>
              <a:rPr lang="es-AR" dirty="0"/>
              <a:t>Como el nodo que contenía al 200  </a:t>
            </a:r>
            <a:r>
              <a:rPr lang="es-AR" b="1" dirty="0"/>
              <a:t>queda en rojo</a:t>
            </a:r>
            <a:r>
              <a:rPr lang="es-AR" i="1" dirty="0"/>
              <a:t>,</a:t>
            </a:r>
            <a:r>
              <a:rPr lang="es-AR" dirty="0"/>
              <a:t> se une con su hermano y baja su medio antecesor formando un solo nodo (220, 240), que se transforma en un nodo de árbol B de orden 1.</a:t>
            </a:r>
          </a:p>
          <a:p>
            <a:pPr marL="0" indent="0">
              <a:buNone/>
            </a:pPr>
            <a:r>
              <a:rPr lang="es-AR" dirty="0"/>
              <a:t> </a:t>
            </a:r>
          </a:p>
          <a:p>
            <a:pPr marL="0" indent="0">
              <a:buNone/>
            </a:pPr>
            <a:r>
              <a:rPr lang="es-AR" dirty="0"/>
              <a:t> 	Pero el nodo donde estaba el medio antecesor 220  </a:t>
            </a:r>
            <a:r>
              <a:rPr lang="es-AR" b="1" dirty="0"/>
              <a:t>queda en rojo, </a:t>
            </a:r>
            <a:r>
              <a:rPr lang="es-AR" dirty="0"/>
              <a:t>entonces se une con su hermano y baja el medio antecesor formando un solo nodo (150, 180).  ¿Es éste un nodo de un árbol B de orden 1?   Sí, pero ¿qué pasa con el nodo donde estaba el medio antecesor? </a:t>
            </a:r>
            <a:r>
              <a:rPr lang="es-AR" b="1" dirty="0"/>
              <a:t>Queda en rojo !!!   </a:t>
            </a:r>
            <a:r>
              <a:rPr lang="es-AR" dirty="0"/>
              <a:t>Entonces se une con su hermano y baja el medio antecesor formando un solo nodo (50, 130).  Es éste un nodo de árbol B de orden 1 ? Sí.  </a:t>
            </a:r>
          </a:p>
          <a:p>
            <a:pPr marL="0" indent="0">
              <a:buNone/>
            </a:pPr>
            <a:endParaRPr lang="es-AR" dirty="0"/>
          </a:p>
          <a:p>
            <a:pPr marL="0" indent="0">
              <a:buNone/>
            </a:pPr>
            <a:r>
              <a:rPr lang="es-AR" dirty="0"/>
              <a:t>El árbol B, después de la eliminación del 200, queda así:</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384</a:t>
            </a:fld>
            <a:endParaRPr lang="en-US"/>
          </a:p>
        </p:txBody>
      </p:sp>
    </p:spTree>
    <p:extLst>
      <p:ext uri="{BB962C8B-B14F-4D97-AF65-F5344CB8AC3E}">
        <p14:creationId xmlns:p14="http://schemas.microsoft.com/office/powerpoint/2010/main" val="265871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385</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38" y="592055"/>
            <a:ext cx="7071324" cy="2339777"/>
          </a:xfrm>
          <a:prstGeom prst="rect">
            <a:avLst/>
          </a:prstGeom>
        </p:spPr>
      </p:pic>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200</a:t>
            </a:r>
            <a:endParaRPr lang="es-MX" dirty="0"/>
          </a:p>
        </p:txBody>
      </p:sp>
    </p:spTree>
    <p:extLst>
      <p:ext uri="{BB962C8B-B14F-4D97-AF65-F5344CB8AC3E}">
        <p14:creationId xmlns:p14="http://schemas.microsoft.com/office/powerpoint/2010/main" val="120807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386</a:t>
            </a:fld>
            <a:endParaRPr lang="en-US"/>
          </a:p>
        </p:txBody>
      </p:sp>
      <p:pic>
        <p:nvPicPr>
          <p:cNvPr id="5" name="Picture 4"/>
          <p:cNvPicPr>
            <a:picLocks noChangeAspect="1"/>
          </p:cNvPicPr>
          <p:nvPr/>
        </p:nvPicPr>
        <p:blipFill>
          <a:blip r:embed="rId2"/>
          <a:stretch>
            <a:fillRect/>
          </a:stretch>
        </p:blipFill>
        <p:spPr>
          <a:xfrm>
            <a:off x="1036338" y="4019415"/>
            <a:ext cx="7496899" cy="2174557"/>
          </a:xfrm>
          <a:prstGeom prst="rect">
            <a:avLst/>
          </a:prstGeom>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38" y="592055"/>
            <a:ext cx="7071324" cy="2339777"/>
          </a:xfrm>
          <a:prstGeom prst="rect">
            <a:avLst/>
          </a:prstGeom>
        </p:spPr>
      </p:pic>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200</a:t>
            </a:r>
            <a:endParaRPr lang="es-MX" dirty="0"/>
          </a:p>
        </p:txBody>
      </p:sp>
    </p:spTree>
    <p:extLst>
      <p:ext uri="{BB962C8B-B14F-4D97-AF65-F5344CB8AC3E}">
        <p14:creationId xmlns:p14="http://schemas.microsoft.com/office/powerpoint/2010/main" val="368970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387</a:t>
            </a:fld>
            <a:endParaRPr lang="en-US"/>
          </a:p>
        </p:txBody>
      </p:sp>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220</a:t>
            </a:r>
            <a:endParaRPr lang="es-MX" dirty="0"/>
          </a:p>
        </p:txBody>
      </p:sp>
      <p:pic>
        <p:nvPicPr>
          <p:cNvPr id="8" name="Picture 4"/>
          <p:cNvPicPr>
            <a:picLocks noChangeAspect="1"/>
          </p:cNvPicPr>
          <p:nvPr/>
        </p:nvPicPr>
        <p:blipFill>
          <a:blip r:embed="rId2"/>
          <a:stretch>
            <a:fillRect/>
          </a:stretch>
        </p:blipFill>
        <p:spPr>
          <a:xfrm>
            <a:off x="808901" y="676390"/>
            <a:ext cx="7496899" cy="2174557"/>
          </a:xfrm>
          <a:prstGeom prst="rect">
            <a:avLst/>
          </a:prstGeom>
        </p:spPr>
      </p:pic>
    </p:spTree>
    <p:extLst>
      <p:ext uri="{BB962C8B-B14F-4D97-AF65-F5344CB8AC3E}">
        <p14:creationId xmlns:p14="http://schemas.microsoft.com/office/powerpoint/2010/main" val="364946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388</a:t>
            </a:fld>
            <a:endParaRPr lang="en-US"/>
          </a:p>
        </p:txBody>
      </p:sp>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220</a:t>
            </a:r>
            <a:endParaRPr lang="es-MX" dirty="0"/>
          </a:p>
        </p:txBody>
      </p:sp>
      <p:pic>
        <p:nvPicPr>
          <p:cNvPr id="8" name="Picture 4"/>
          <p:cNvPicPr>
            <a:picLocks noChangeAspect="1"/>
          </p:cNvPicPr>
          <p:nvPr/>
        </p:nvPicPr>
        <p:blipFill>
          <a:blip r:embed="rId2"/>
          <a:stretch>
            <a:fillRect/>
          </a:stretch>
        </p:blipFill>
        <p:spPr>
          <a:xfrm>
            <a:off x="808901" y="676390"/>
            <a:ext cx="7496899" cy="2174557"/>
          </a:xfrm>
          <a:prstGeom prst="rect">
            <a:avLst/>
          </a:prstGeom>
        </p:spPr>
      </p:pic>
      <p:pic>
        <p:nvPicPr>
          <p:cNvPr id="7" name="Picture 4"/>
          <p:cNvPicPr>
            <a:picLocks noChangeAspect="1"/>
          </p:cNvPicPr>
          <p:nvPr/>
        </p:nvPicPr>
        <p:blipFill>
          <a:blip r:embed="rId3"/>
          <a:stretch>
            <a:fillRect/>
          </a:stretch>
        </p:blipFill>
        <p:spPr>
          <a:xfrm>
            <a:off x="1014003" y="4159746"/>
            <a:ext cx="6744197" cy="1891665"/>
          </a:xfrm>
          <a:prstGeom prst="rect">
            <a:avLst/>
          </a:prstGeom>
        </p:spPr>
      </p:pic>
    </p:spTree>
    <p:extLst>
      <p:ext uri="{BB962C8B-B14F-4D97-AF65-F5344CB8AC3E}">
        <p14:creationId xmlns:p14="http://schemas.microsoft.com/office/powerpoint/2010/main" val="61801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77500" lnSpcReduction="20000"/>
          </a:bodyPr>
          <a:lstStyle/>
          <a:p>
            <a:r>
              <a:rPr lang="en-US" dirty="0" err="1"/>
              <a:t>Eliminamos</a:t>
            </a:r>
            <a:r>
              <a:rPr lang="en-US" dirty="0"/>
              <a:t> 50</a:t>
            </a:r>
          </a:p>
          <a:p>
            <a:pPr marL="0" indent="0">
              <a:buNone/>
            </a:pPr>
            <a:r>
              <a:rPr lang="es-AR" dirty="0"/>
              <a:t>	Como </a:t>
            </a:r>
            <a:r>
              <a:rPr lang="es-AR" b="1" dirty="0"/>
              <a:t>no es un nodo hoja</a:t>
            </a:r>
            <a:r>
              <a:rPr lang="es-AR" i="1" dirty="0"/>
              <a:t> </a:t>
            </a:r>
            <a:r>
              <a:rPr lang="es-AR" dirty="0"/>
              <a:t>se lo reemplaza por una clave lexicográficamente adyacente, </a:t>
            </a:r>
            <a:r>
              <a:rPr lang="es-AR" dirty="0">
                <a:solidFill>
                  <a:srgbClr val="FF0000"/>
                </a:solidFill>
              </a:rPr>
              <a:t>por ejemplo su sucesor in </a:t>
            </a:r>
            <a:r>
              <a:rPr lang="es-AR" dirty="0" err="1">
                <a:solidFill>
                  <a:srgbClr val="FF0000"/>
                </a:solidFill>
              </a:rPr>
              <a:t>order</a:t>
            </a:r>
            <a:r>
              <a:rPr lang="es-AR" dirty="0">
                <a:solidFill>
                  <a:srgbClr val="FF0000"/>
                </a:solidFill>
              </a:rPr>
              <a:t>: 70</a:t>
            </a:r>
            <a:r>
              <a:rPr lang="es-AR" dirty="0"/>
              <a:t>.   Pero el nodo donde se encontraba la clave 70 es una hoja que </a:t>
            </a:r>
            <a:r>
              <a:rPr lang="es-AR" b="1" dirty="0"/>
              <a:t>queda en rojo</a:t>
            </a:r>
            <a:r>
              <a:rPr lang="es-AR" dirty="0"/>
              <a:t>, luego se une con su  hermano y baja el medio antecesor formando un nodo (100, 120). Si bien ese nodo es correcto, el nodo donde estaba el 100 </a:t>
            </a:r>
            <a:r>
              <a:rPr lang="es-AR" b="1" dirty="0"/>
              <a:t>queda en rojo, </a:t>
            </a:r>
            <a:r>
              <a:rPr lang="es-AR" dirty="0"/>
              <a:t>luego, se une con su hermano y su medio antecesor. </a:t>
            </a:r>
          </a:p>
          <a:p>
            <a:pPr marL="0" indent="0">
              <a:buNone/>
            </a:pPr>
            <a:r>
              <a:rPr lang="es-AR" dirty="0"/>
              <a:t>	</a:t>
            </a:r>
          </a:p>
          <a:p>
            <a:pPr marL="0" indent="0">
              <a:buNone/>
            </a:pPr>
            <a:r>
              <a:rPr lang="es-AR" dirty="0"/>
              <a:t>	Como tiene dos medio hermanos (20 y 150) hay que elegir una convención, por ejemplo, si tiene medio hermano izquierdo se toma ése, sino el de la derecha. No importa la convención utilizada, siempre que se la respete durante todo el algoritmo. Tomaremos esta convención, por lo cual queda el nodo (20, 70).  ¿Es éste un nodo de un árbol B de orden 1? Sí.  ¿Qué pasa con el nodo donde estaba el medio antecesor?  Sigue siendo un nodo de un árbol B de orden.</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389</a:t>
            </a:fld>
            <a:endParaRPr lang="en-US"/>
          </a:p>
        </p:txBody>
      </p:sp>
    </p:spTree>
    <p:extLst>
      <p:ext uri="{BB962C8B-B14F-4D97-AF65-F5344CB8AC3E}">
        <p14:creationId xmlns:p14="http://schemas.microsoft.com/office/powerpoint/2010/main" val="358390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39</a:t>
            </a:fld>
            <a:endParaRPr lang="en-US"/>
          </a:p>
        </p:txBody>
      </p:sp>
      <p:cxnSp>
        <p:nvCxnSpPr>
          <p:cNvPr id="7" name="Straight Arrow Connector 6"/>
          <p:cNvCxnSpPr/>
          <p:nvPr/>
        </p:nvCxnSpPr>
        <p:spPr>
          <a:xfrm flipV="1">
            <a:off x="146957" y="979715"/>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5" name="Rounded Rectangle 1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r>
              <a:rPr lang="es-AR"/>
              <a:t>  </a:t>
            </a:r>
            <a:r>
              <a:rPr lang="es-AR" dirty="0"/>
              <a:t>( 3 *  (    5  -  10.2  ) )  -  2  )</a:t>
            </a:r>
          </a:p>
        </p:txBody>
      </p:sp>
    </p:spTree>
    <p:extLst>
      <p:ext uri="{BB962C8B-B14F-4D97-AF65-F5344CB8AC3E}">
        <p14:creationId xmlns:p14="http://schemas.microsoft.com/office/powerpoint/2010/main" val="49937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390</a:t>
            </a:fld>
            <a:endParaRPr lang="en-US"/>
          </a:p>
        </p:txBody>
      </p:sp>
      <p:sp>
        <p:nvSpPr>
          <p:cNvPr id="6" name="Flecha abajo 5"/>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50</a:t>
            </a:r>
            <a:endParaRPr lang="es-MX" dirty="0"/>
          </a:p>
        </p:txBody>
      </p:sp>
      <p:sp>
        <p:nvSpPr>
          <p:cNvPr id="3" name="Marcador de contenido 2"/>
          <p:cNvSpPr>
            <a:spLocks noGrp="1"/>
          </p:cNvSpPr>
          <p:nvPr>
            <p:ph idx="1"/>
          </p:nvPr>
        </p:nvSpPr>
        <p:spPr/>
        <p:txBody>
          <a:bodyPr/>
          <a:lstStyle/>
          <a:p>
            <a:endParaRPr lang="es-MX"/>
          </a:p>
        </p:txBody>
      </p:sp>
      <p:pic>
        <p:nvPicPr>
          <p:cNvPr id="8" name="Picture 4"/>
          <p:cNvPicPr>
            <a:picLocks noChangeAspect="1"/>
          </p:cNvPicPr>
          <p:nvPr/>
        </p:nvPicPr>
        <p:blipFill>
          <a:blip r:embed="rId2"/>
          <a:stretch>
            <a:fillRect/>
          </a:stretch>
        </p:blipFill>
        <p:spPr>
          <a:xfrm>
            <a:off x="1180603" y="901255"/>
            <a:ext cx="6744197" cy="1891665"/>
          </a:xfrm>
          <a:prstGeom prst="rect">
            <a:avLst/>
          </a:prstGeom>
        </p:spPr>
      </p:pic>
    </p:spTree>
    <p:extLst>
      <p:ext uri="{BB962C8B-B14F-4D97-AF65-F5344CB8AC3E}">
        <p14:creationId xmlns:p14="http://schemas.microsoft.com/office/powerpoint/2010/main" val="42457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pic>
        <p:nvPicPr>
          <p:cNvPr id="5" name="Content Placeholder 4"/>
          <p:cNvPicPr>
            <a:picLocks noGrp="1" noChangeAspect="1"/>
          </p:cNvPicPr>
          <p:nvPr>
            <p:ph idx="1"/>
          </p:nvPr>
        </p:nvPicPr>
        <p:blipFill>
          <a:blip r:embed="rId2"/>
          <a:stretch>
            <a:fillRect/>
          </a:stretch>
        </p:blipFill>
        <p:spPr>
          <a:xfrm>
            <a:off x="1125992" y="4132227"/>
            <a:ext cx="7179808" cy="2083493"/>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391</a:t>
            </a:fld>
            <a:endParaRPr lang="en-US"/>
          </a:p>
        </p:txBody>
      </p:sp>
      <p:sp>
        <p:nvSpPr>
          <p:cNvPr id="6" name="Flecha abajo 5"/>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50</a:t>
            </a:r>
            <a:endParaRPr lang="es-MX" dirty="0"/>
          </a:p>
        </p:txBody>
      </p:sp>
      <p:pic>
        <p:nvPicPr>
          <p:cNvPr id="8" name="Picture 4"/>
          <p:cNvPicPr>
            <a:picLocks noChangeAspect="1"/>
          </p:cNvPicPr>
          <p:nvPr/>
        </p:nvPicPr>
        <p:blipFill>
          <a:blip r:embed="rId3"/>
          <a:stretch>
            <a:fillRect/>
          </a:stretch>
        </p:blipFill>
        <p:spPr>
          <a:xfrm>
            <a:off x="1027066" y="879811"/>
            <a:ext cx="6744197" cy="1891665"/>
          </a:xfrm>
          <a:prstGeom prst="rect">
            <a:avLst/>
          </a:prstGeom>
        </p:spPr>
      </p:pic>
    </p:spTree>
    <p:extLst>
      <p:ext uri="{BB962C8B-B14F-4D97-AF65-F5344CB8AC3E}">
        <p14:creationId xmlns:p14="http://schemas.microsoft.com/office/powerpoint/2010/main" val="405634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392</a:t>
            </a:fld>
            <a:endParaRPr lang="en-US" dirty="0"/>
          </a:p>
        </p:txBody>
      </p:sp>
    </p:spTree>
    <p:extLst>
      <p:ext uri="{BB962C8B-B14F-4D97-AF65-F5344CB8AC3E}">
        <p14:creationId xmlns:p14="http://schemas.microsoft.com/office/powerpoint/2010/main" val="128862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5C – </a:t>
            </a:r>
            <a:r>
              <a:rPr lang="es-419" dirty="0" err="1"/>
              <a:t>Ejer</a:t>
            </a:r>
            <a:r>
              <a:rPr lang="es-419" dirty="0"/>
              <a:t> 13</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393</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48450425"/>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a:t> (</a:t>
            </a:r>
            <a:r>
              <a:rPr lang="en-US" b="1" dirty="0" err="1"/>
              <a:t>ej</a:t>
            </a:r>
            <a:r>
              <a:rPr lang="en-US" b="1" dirty="0"/>
              <a:t>: </a:t>
            </a:r>
            <a:r>
              <a:rPr lang="en-US" b="1" dirty="0" err="1"/>
              <a:t>lexi</a:t>
            </a:r>
            <a:r>
              <a:rPr lang="en-US" b="1" dirty="0"/>
              <a:t> mayor, pref. </a:t>
            </a:r>
            <a:r>
              <a:rPr lang="en-US" b="1" dirty="0" err="1"/>
              <a:t>hno</a:t>
            </a:r>
            <a:r>
              <a:rPr lang="en-US" b="1" dirty="0"/>
              <a:t> </a:t>
            </a:r>
            <a:r>
              <a:rPr lang="en-US" b="1" dirty="0" err="1"/>
              <a:t>izq</a:t>
            </a:r>
            <a:r>
              <a:rPr lang="en-US" b="1" dirty="0"/>
              <a:t>)</a:t>
            </a:r>
          </a:p>
          <a:p>
            <a:pPr marL="0" indent="0">
              <a:buNone/>
            </a:pPr>
            <a:r>
              <a:rPr lang="en-US" sz="2000" b="1" dirty="0"/>
              <a:t>	</a:t>
            </a:r>
            <a:r>
              <a:rPr lang="es-AR" sz="2000" dirty="0"/>
              <a:t>El siguiente árbol surgió de inserción en un árbol B de orden 1 las claves  0, 8, 109, 220, 222, 241, 149, 107, 75, 248, 254, 140, 16, 66, 74, 21, 211, 47, 80 y 242.  E</a:t>
            </a:r>
            <a:r>
              <a:rPr lang="en-US" sz="2000" b="1" dirty="0" err="1"/>
              <a:t>liminar</a:t>
            </a:r>
            <a:r>
              <a:rPr lang="en-US" sz="2000" b="1" dirty="0"/>
              <a:t> </a:t>
            </a:r>
            <a:r>
              <a:rPr lang="es-AR" sz="2000" dirty="0"/>
              <a:t>las claves  66, 21, 109, 241, 149, 140, 211, 220 y 242. </a:t>
            </a:r>
          </a:p>
          <a:p>
            <a:pPr marL="0" indent="0">
              <a:buNone/>
            </a:pPr>
            <a:endParaRPr lang="en-US" sz="2000" b="1" dirty="0"/>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394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1" y="3711865"/>
            <a:ext cx="7791597" cy="2440741"/>
          </a:xfrm>
          <a:prstGeom prst="rect">
            <a:avLst/>
          </a:prstGeom>
        </p:spPr>
      </p:pic>
    </p:spTree>
    <p:extLst>
      <p:ext uri="{BB962C8B-B14F-4D97-AF65-F5344CB8AC3E}">
        <p14:creationId xmlns:p14="http://schemas.microsoft.com/office/powerpoint/2010/main" val="35757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66</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395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1" y="276333"/>
            <a:ext cx="7791597" cy="2440741"/>
          </a:xfrm>
          <a:prstGeom prst="rect">
            <a:avLst/>
          </a:prstGeom>
        </p:spPr>
      </p:pic>
    </p:spTree>
    <p:extLst>
      <p:ext uri="{BB962C8B-B14F-4D97-AF65-F5344CB8AC3E}">
        <p14:creationId xmlns:p14="http://schemas.microsoft.com/office/powerpoint/2010/main" val="30446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66</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396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1" y="276333"/>
            <a:ext cx="7791597" cy="2440741"/>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7" y="3365780"/>
            <a:ext cx="7374592" cy="2310113"/>
          </a:xfrm>
          <a:prstGeom prst="rect">
            <a:avLst/>
          </a:prstGeom>
        </p:spPr>
      </p:pic>
    </p:spTree>
    <p:extLst>
      <p:ext uri="{BB962C8B-B14F-4D97-AF65-F5344CB8AC3E}">
        <p14:creationId xmlns:p14="http://schemas.microsoft.com/office/powerpoint/2010/main" val="293963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397</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08" y="478888"/>
            <a:ext cx="7374592" cy="2310113"/>
          </a:xfrm>
          <a:prstGeom prst="rect">
            <a:avLst/>
          </a:prstGeom>
        </p:spPr>
      </p:pic>
    </p:spTree>
    <p:extLst>
      <p:ext uri="{BB962C8B-B14F-4D97-AF65-F5344CB8AC3E}">
        <p14:creationId xmlns:p14="http://schemas.microsoft.com/office/powerpoint/2010/main" val="38737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398</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08" y="478888"/>
            <a:ext cx="7374592" cy="23101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22" y="3539516"/>
            <a:ext cx="6421963" cy="2034569"/>
          </a:xfrm>
          <a:prstGeom prst="rect">
            <a:avLst/>
          </a:prstGeom>
        </p:spPr>
      </p:pic>
    </p:spTree>
    <p:extLst>
      <p:ext uri="{BB962C8B-B14F-4D97-AF65-F5344CB8AC3E}">
        <p14:creationId xmlns:p14="http://schemas.microsoft.com/office/powerpoint/2010/main" val="31260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109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399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654" y="704088"/>
            <a:ext cx="6421963" cy="2034569"/>
          </a:xfrm>
          <a:prstGeom prst="rect">
            <a:avLst/>
          </a:prstGeom>
        </p:spPr>
      </p:pic>
    </p:spTree>
    <p:extLst>
      <p:ext uri="{BB962C8B-B14F-4D97-AF65-F5344CB8AC3E}">
        <p14:creationId xmlns:p14="http://schemas.microsoft.com/office/powerpoint/2010/main" val="19268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Aplicaciones</a:t>
            </a:r>
          </a:p>
        </p:txBody>
      </p:sp>
      <p:sp>
        <p:nvSpPr>
          <p:cNvPr id="3" name="Content Placeholder 2"/>
          <p:cNvSpPr>
            <a:spLocks noGrp="1"/>
          </p:cNvSpPr>
          <p:nvPr>
            <p:ph idx="1"/>
          </p:nvPr>
        </p:nvSpPr>
        <p:spPr/>
        <p:txBody>
          <a:bodyPr>
            <a:normAutofit/>
          </a:bodyPr>
          <a:lstStyle/>
          <a:p>
            <a:pPr marL="0" indent="0">
              <a:buNone/>
            </a:pPr>
            <a:r>
              <a:rPr lang="en-US" b="1" dirty="0" err="1"/>
              <a:t>Ejemplo</a:t>
            </a:r>
            <a:r>
              <a:rPr lang="en-US" b="1" dirty="0"/>
              <a:t> 2: </a:t>
            </a:r>
            <a:r>
              <a:rPr lang="en-US" b="1" dirty="0" err="1"/>
              <a:t>una</a:t>
            </a:r>
            <a:r>
              <a:rPr lang="en-US" b="1" dirty="0"/>
              <a:t> </a:t>
            </a:r>
            <a:r>
              <a:rPr lang="en-US" b="1" dirty="0" err="1"/>
              <a:t>vez</a:t>
            </a:r>
            <a:r>
              <a:rPr lang="en-US" b="1" dirty="0"/>
              <a:t> </a:t>
            </a:r>
            <a:r>
              <a:rPr lang="en-US" b="1" dirty="0" err="1"/>
              <a:t>más</a:t>
            </a:r>
            <a:r>
              <a:rPr lang="en-US" b="1" dirty="0"/>
              <a:t> </a:t>
            </a:r>
            <a:r>
              <a:rPr lang="en-US" b="1" dirty="0" err="1"/>
              <a:t>los</a:t>
            </a:r>
            <a:r>
              <a:rPr lang="en-US" b="1" dirty="0"/>
              <a:t> </a:t>
            </a:r>
            <a:r>
              <a:rPr lang="en-US" b="1" dirty="0" err="1"/>
              <a:t>compiladores</a:t>
            </a:r>
            <a:endParaRPr lang="en-US" b="1" dirty="0"/>
          </a:p>
          <a:p>
            <a:pPr marL="0" indent="0" algn="just">
              <a:buNone/>
            </a:pPr>
            <a:r>
              <a:rPr lang="en-US" dirty="0"/>
              <a:t>	</a:t>
            </a:r>
            <a:r>
              <a:rPr lang="en-US" dirty="0" err="1"/>
              <a:t>Pueden</a:t>
            </a:r>
            <a:r>
              <a:rPr lang="en-US" dirty="0"/>
              <a:t> </a:t>
            </a:r>
            <a:r>
              <a:rPr lang="en-US" dirty="0" err="1"/>
              <a:t>usar</a:t>
            </a:r>
            <a:r>
              <a:rPr lang="en-US" dirty="0"/>
              <a:t> </a:t>
            </a:r>
            <a:r>
              <a:rPr lang="en-US" dirty="0" err="1"/>
              <a:t>estrategias</a:t>
            </a:r>
            <a:r>
              <a:rPr lang="en-US" dirty="0"/>
              <a:t> para </a:t>
            </a:r>
            <a:r>
              <a:rPr lang="en-US" dirty="0" err="1"/>
              <a:t>optimizar</a:t>
            </a:r>
            <a:r>
              <a:rPr lang="en-US" dirty="0"/>
              <a:t> las </a:t>
            </a:r>
            <a:r>
              <a:rPr lang="en-US" dirty="0" err="1"/>
              <a:t>expresiones</a:t>
            </a:r>
            <a:r>
              <a:rPr lang="en-US" dirty="0"/>
              <a:t> a la hora de </a:t>
            </a:r>
            <a:r>
              <a:rPr lang="en-US" dirty="0" err="1"/>
              <a:t>evaluarlas</a:t>
            </a:r>
            <a:r>
              <a:rPr lang="en-US" dirty="0"/>
              <a:t> (re </a:t>
            </a:r>
            <a:r>
              <a:rPr lang="en-US" dirty="0" err="1"/>
              <a:t>estructurar</a:t>
            </a:r>
            <a:r>
              <a:rPr lang="en-US" dirty="0"/>
              <a:t> el BT). </a:t>
            </a:r>
          </a:p>
          <a:p>
            <a:pPr marL="0" indent="0" algn="just">
              <a:buNone/>
            </a:pPr>
            <a:r>
              <a:rPr lang="en-US" dirty="0"/>
              <a:t>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a:t>
            </a:fld>
            <a:endParaRPr lang="en-US"/>
          </a:p>
        </p:txBody>
      </p:sp>
      <p:grpSp>
        <p:nvGrpSpPr>
          <p:cNvPr id="5" name="Grupo 4">
            <a:extLst>
              <a:ext uri="{FF2B5EF4-FFF2-40B4-BE49-F238E27FC236}">
                <a16:creationId xmlns:a16="http://schemas.microsoft.com/office/drawing/2014/main" id="{6BAF592B-3504-7F4B-9218-FAAB94755355}"/>
              </a:ext>
            </a:extLst>
          </p:cNvPr>
          <p:cNvGrpSpPr/>
          <p:nvPr/>
        </p:nvGrpSpPr>
        <p:grpSpPr>
          <a:xfrm>
            <a:off x="1435878" y="4036433"/>
            <a:ext cx="2946644" cy="1595096"/>
            <a:chOff x="2854080" y="2479568"/>
            <a:chExt cx="3496838" cy="1595096"/>
          </a:xfrm>
        </p:grpSpPr>
        <p:sp>
          <p:nvSpPr>
            <p:cNvPr id="6" name="Oval 5">
              <a:extLst>
                <a:ext uri="{FF2B5EF4-FFF2-40B4-BE49-F238E27FC236}">
                  <a16:creationId xmlns:a16="http://schemas.microsoft.com/office/drawing/2014/main" id="{406E66EF-902C-DC4C-9115-8C25C3E3E539}"/>
                </a:ext>
              </a:extLst>
            </p:cNvPr>
            <p:cNvSpPr/>
            <p:nvPr/>
          </p:nvSpPr>
          <p:spPr>
            <a:xfrm>
              <a:off x="3997291" y="2479568"/>
              <a:ext cx="697755" cy="409288"/>
            </a:xfrm>
            <a:prstGeom prst="ellipse">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7" name="Oval 6">
              <a:extLst>
                <a:ext uri="{FF2B5EF4-FFF2-40B4-BE49-F238E27FC236}">
                  <a16:creationId xmlns:a16="http://schemas.microsoft.com/office/drawing/2014/main" id="{3CCEB552-778A-A34A-830D-8A16BA6DBC55}"/>
                </a:ext>
              </a:extLst>
            </p:cNvPr>
            <p:cNvSpPr/>
            <p:nvPr/>
          </p:nvSpPr>
          <p:spPr>
            <a:xfrm>
              <a:off x="4422452" y="3644828"/>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8" name="Oval 7">
              <a:extLst>
                <a:ext uri="{FF2B5EF4-FFF2-40B4-BE49-F238E27FC236}">
                  <a16:creationId xmlns:a16="http://schemas.microsoft.com/office/drawing/2014/main" id="{382F08FB-B312-8B47-87B6-B32160780801}"/>
                </a:ext>
              </a:extLst>
            </p:cNvPr>
            <p:cNvSpPr/>
            <p:nvPr/>
          </p:nvSpPr>
          <p:spPr>
            <a:xfrm>
              <a:off x="5653163" y="3665376"/>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cxnSp>
          <p:nvCxnSpPr>
            <p:cNvPr id="9" name="Straight Arrow Connector 8">
              <a:extLst>
                <a:ext uri="{FF2B5EF4-FFF2-40B4-BE49-F238E27FC236}">
                  <a16:creationId xmlns:a16="http://schemas.microsoft.com/office/drawing/2014/main" id="{EB29C119-9500-B54B-BF39-B1D437308DB3}"/>
                </a:ext>
              </a:extLst>
            </p:cNvPr>
            <p:cNvCxnSpPr>
              <a:endCxn id="7" idx="0"/>
            </p:cNvCxnSpPr>
            <p:nvPr/>
          </p:nvCxnSpPr>
          <p:spPr>
            <a:xfrm flipH="1">
              <a:off x="4771330" y="3468820"/>
              <a:ext cx="458233" cy="17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7245705-571C-4944-8EBA-8E04BC15BDD8}"/>
                </a:ext>
              </a:extLst>
            </p:cNvPr>
            <p:cNvCxnSpPr/>
            <p:nvPr/>
          </p:nvCxnSpPr>
          <p:spPr>
            <a:xfrm>
              <a:off x="5432647" y="3438851"/>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1">
              <a:extLst>
                <a:ext uri="{FF2B5EF4-FFF2-40B4-BE49-F238E27FC236}">
                  <a16:creationId xmlns:a16="http://schemas.microsoft.com/office/drawing/2014/main" id="{85B00D70-A56D-784E-80FD-9CFAF68AC282}"/>
                </a:ext>
              </a:extLst>
            </p:cNvPr>
            <p:cNvSpPr/>
            <p:nvPr/>
          </p:nvSpPr>
          <p:spPr>
            <a:xfrm>
              <a:off x="5026479" y="3059534"/>
              <a:ext cx="697755" cy="409288"/>
            </a:xfrm>
            <a:prstGeom prst="ellipse">
              <a:avLst/>
            </a:prstGeom>
            <a:solidFill>
              <a:srgbClr val="FF99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12" name="Oval 12">
              <a:extLst>
                <a:ext uri="{FF2B5EF4-FFF2-40B4-BE49-F238E27FC236}">
                  <a16:creationId xmlns:a16="http://schemas.microsoft.com/office/drawing/2014/main" id="{FF9E044E-E9C7-7A48-8BBA-21F31839B8DE}"/>
                </a:ext>
              </a:extLst>
            </p:cNvPr>
            <p:cNvSpPr/>
            <p:nvPr/>
          </p:nvSpPr>
          <p:spPr>
            <a:xfrm>
              <a:off x="2854080" y="3054494"/>
              <a:ext cx="697755" cy="409288"/>
            </a:xfrm>
            <a:prstGeom prst="ellipse">
              <a:avLst/>
            </a:prstGeom>
            <a:solidFill>
              <a:srgbClr val="FF99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3" name="Straight Arrow Connector 14">
              <a:extLst>
                <a:ext uri="{FF2B5EF4-FFF2-40B4-BE49-F238E27FC236}">
                  <a16:creationId xmlns:a16="http://schemas.microsoft.com/office/drawing/2014/main" id="{81278D21-08F6-5C42-B530-2FF226C6A3A1}"/>
                </a:ext>
              </a:extLst>
            </p:cNvPr>
            <p:cNvCxnSpPr/>
            <p:nvPr/>
          </p:nvCxnSpPr>
          <p:spPr>
            <a:xfrm flipH="1">
              <a:off x="3563346" y="2841402"/>
              <a:ext cx="521362" cy="3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9">
              <a:extLst>
                <a:ext uri="{FF2B5EF4-FFF2-40B4-BE49-F238E27FC236}">
                  <a16:creationId xmlns:a16="http://schemas.microsoft.com/office/drawing/2014/main" id="{F5AC0E79-7E53-5443-B254-C9630A03A2E7}"/>
                </a:ext>
              </a:extLst>
            </p:cNvPr>
            <p:cNvCxnSpPr/>
            <p:nvPr/>
          </p:nvCxnSpPr>
          <p:spPr>
            <a:xfrm>
              <a:off x="4578021" y="2888856"/>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5" name="Grupo 14">
            <a:extLst>
              <a:ext uri="{FF2B5EF4-FFF2-40B4-BE49-F238E27FC236}">
                <a16:creationId xmlns:a16="http://schemas.microsoft.com/office/drawing/2014/main" id="{6BAF592B-3504-7F4B-9218-FAAB94755355}"/>
              </a:ext>
            </a:extLst>
          </p:cNvPr>
          <p:cNvGrpSpPr/>
          <p:nvPr/>
        </p:nvGrpSpPr>
        <p:grpSpPr>
          <a:xfrm>
            <a:off x="5775916" y="4036433"/>
            <a:ext cx="2644370" cy="1622209"/>
            <a:chOff x="3706548" y="2452455"/>
            <a:chExt cx="2644370" cy="1622209"/>
          </a:xfrm>
        </p:grpSpPr>
        <p:sp>
          <p:nvSpPr>
            <p:cNvPr id="16" name="Oval 5">
              <a:extLst>
                <a:ext uri="{FF2B5EF4-FFF2-40B4-BE49-F238E27FC236}">
                  <a16:creationId xmlns:a16="http://schemas.microsoft.com/office/drawing/2014/main" id="{406E66EF-902C-DC4C-9115-8C25C3E3E539}"/>
                </a:ext>
              </a:extLst>
            </p:cNvPr>
            <p:cNvSpPr/>
            <p:nvPr/>
          </p:nvSpPr>
          <p:spPr>
            <a:xfrm>
              <a:off x="4416469" y="2452455"/>
              <a:ext cx="697755" cy="409288"/>
            </a:xfrm>
            <a:prstGeom prst="ellipse">
              <a:avLst/>
            </a:prstGeom>
            <a:solidFill>
              <a:srgbClr val="FF99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7" name="Oval 6">
              <a:extLst>
                <a:ext uri="{FF2B5EF4-FFF2-40B4-BE49-F238E27FC236}">
                  <a16:creationId xmlns:a16="http://schemas.microsoft.com/office/drawing/2014/main" id="{3CCEB552-778A-A34A-830D-8A16BA6DBC55}"/>
                </a:ext>
              </a:extLst>
            </p:cNvPr>
            <p:cNvSpPr/>
            <p:nvPr/>
          </p:nvSpPr>
          <p:spPr>
            <a:xfrm>
              <a:off x="4422452" y="3644828"/>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18" name="Oval 7">
              <a:extLst>
                <a:ext uri="{FF2B5EF4-FFF2-40B4-BE49-F238E27FC236}">
                  <a16:creationId xmlns:a16="http://schemas.microsoft.com/office/drawing/2014/main" id="{382F08FB-B312-8B47-87B6-B32160780801}"/>
                </a:ext>
              </a:extLst>
            </p:cNvPr>
            <p:cNvSpPr/>
            <p:nvPr/>
          </p:nvSpPr>
          <p:spPr>
            <a:xfrm>
              <a:off x="5653163" y="3665376"/>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cxnSp>
          <p:nvCxnSpPr>
            <p:cNvPr id="19" name="Straight Arrow Connector 8">
              <a:extLst>
                <a:ext uri="{FF2B5EF4-FFF2-40B4-BE49-F238E27FC236}">
                  <a16:creationId xmlns:a16="http://schemas.microsoft.com/office/drawing/2014/main" id="{EB29C119-9500-B54B-BF39-B1D437308DB3}"/>
                </a:ext>
              </a:extLst>
            </p:cNvPr>
            <p:cNvCxnSpPr>
              <a:endCxn id="17" idx="0"/>
            </p:cNvCxnSpPr>
            <p:nvPr/>
          </p:nvCxnSpPr>
          <p:spPr>
            <a:xfrm flipH="1">
              <a:off x="4771330" y="3468820"/>
              <a:ext cx="458233" cy="17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9">
              <a:extLst>
                <a:ext uri="{FF2B5EF4-FFF2-40B4-BE49-F238E27FC236}">
                  <a16:creationId xmlns:a16="http://schemas.microsoft.com/office/drawing/2014/main" id="{E7245705-571C-4944-8EBA-8E04BC15BDD8}"/>
                </a:ext>
              </a:extLst>
            </p:cNvPr>
            <p:cNvCxnSpPr>
              <a:stCxn id="21" idx="4"/>
            </p:cNvCxnSpPr>
            <p:nvPr/>
          </p:nvCxnSpPr>
          <p:spPr>
            <a:xfrm>
              <a:off x="5375357" y="3468822"/>
              <a:ext cx="478739" cy="209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11">
              <a:extLst>
                <a:ext uri="{FF2B5EF4-FFF2-40B4-BE49-F238E27FC236}">
                  <a16:creationId xmlns:a16="http://schemas.microsoft.com/office/drawing/2014/main" id="{85B00D70-A56D-784E-80FD-9CFAF68AC282}"/>
                </a:ext>
              </a:extLst>
            </p:cNvPr>
            <p:cNvSpPr/>
            <p:nvPr/>
          </p:nvSpPr>
          <p:spPr>
            <a:xfrm>
              <a:off x="5026479" y="3059534"/>
              <a:ext cx="697755" cy="409288"/>
            </a:xfrm>
            <a:prstGeom prst="ellipse">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t>
              </a:r>
            </a:p>
          </p:txBody>
        </p:sp>
        <p:sp>
          <p:nvSpPr>
            <p:cNvPr id="22" name="Oval 12">
              <a:extLst>
                <a:ext uri="{FF2B5EF4-FFF2-40B4-BE49-F238E27FC236}">
                  <a16:creationId xmlns:a16="http://schemas.microsoft.com/office/drawing/2014/main" id="{FF9E044E-E9C7-7A48-8BBA-21F31839B8DE}"/>
                </a:ext>
              </a:extLst>
            </p:cNvPr>
            <p:cNvSpPr/>
            <p:nvPr/>
          </p:nvSpPr>
          <p:spPr>
            <a:xfrm>
              <a:off x="3706548" y="3093235"/>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cxnSp>
          <p:nvCxnSpPr>
            <p:cNvPr id="23" name="Straight Arrow Connector 14">
              <a:extLst>
                <a:ext uri="{FF2B5EF4-FFF2-40B4-BE49-F238E27FC236}">
                  <a16:creationId xmlns:a16="http://schemas.microsoft.com/office/drawing/2014/main" id="{81278D21-08F6-5C42-B530-2FF226C6A3A1}"/>
                </a:ext>
              </a:extLst>
            </p:cNvPr>
            <p:cNvCxnSpPr>
              <a:stCxn id="16" idx="3"/>
            </p:cNvCxnSpPr>
            <p:nvPr/>
          </p:nvCxnSpPr>
          <p:spPr>
            <a:xfrm flipH="1">
              <a:off x="3997291" y="2801804"/>
              <a:ext cx="521362" cy="3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9">
              <a:extLst>
                <a:ext uri="{FF2B5EF4-FFF2-40B4-BE49-F238E27FC236}">
                  <a16:creationId xmlns:a16="http://schemas.microsoft.com/office/drawing/2014/main" id="{F5AC0E79-7E53-5443-B254-C9630A03A2E7}"/>
                </a:ext>
              </a:extLst>
            </p:cNvPr>
            <p:cNvCxnSpPr/>
            <p:nvPr/>
          </p:nvCxnSpPr>
          <p:spPr>
            <a:xfrm>
              <a:off x="4857330" y="2837406"/>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5" name="Oval 6">
            <a:extLst>
              <a:ext uri="{FF2B5EF4-FFF2-40B4-BE49-F238E27FC236}">
                <a16:creationId xmlns:a16="http://schemas.microsoft.com/office/drawing/2014/main" id="{3CCEB552-778A-A34A-830D-8A16BA6DBC55}"/>
              </a:ext>
            </a:extLst>
          </p:cNvPr>
          <p:cNvSpPr/>
          <p:nvPr/>
        </p:nvSpPr>
        <p:spPr>
          <a:xfrm>
            <a:off x="916073" y="5206695"/>
            <a:ext cx="587970"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26" name="Oval 7">
            <a:extLst>
              <a:ext uri="{FF2B5EF4-FFF2-40B4-BE49-F238E27FC236}">
                <a16:creationId xmlns:a16="http://schemas.microsoft.com/office/drawing/2014/main" id="{382F08FB-B312-8B47-87B6-B32160780801}"/>
              </a:ext>
            </a:extLst>
          </p:cNvPr>
          <p:cNvSpPr/>
          <p:nvPr/>
        </p:nvSpPr>
        <p:spPr>
          <a:xfrm>
            <a:off x="1953144" y="5227243"/>
            <a:ext cx="587970"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cxnSp>
        <p:nvCxnSpPr>
          <p:cNvPr id="27" name="Straight Arrow Connector 8">
            <a:extLst>
              <a:ext uri="{FF2B5EF4-FFF2-40B4-BE49-F238E27FC236}">
                <a16:creationId xmlns:a16="http://schemas.microsoft.com/office/drawing/2014/main" id="{EB29C119-9500-B54B-BF39-B1D437308DB3}"/>
              </a:ext>
            </a:extLst>
          </p:cNvPr>
          <p:cNvCxnSpPr>
            <a:endCxn id="25" idx="0"/>
          </p:cNvCxnSpPr>
          <p:nvPr/>
        </p:nvCxnSpPr>
        <p:spPr>
          <a:xfrm flipH="1">
            <a:off x="1210059" y="5030687"/>
            <a:ext cx="386134" cy="17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9">
            <a:extLst>
              <a:ext uri="{FF2B5EF4-FFF2-40B4-BE49-F238E27FC236}">
                <a16:creationId xmlns:a16="http://schemas.microsoft.com/office/drawing/2014/main" id="{E7245705-571C-4944-8EBA-8E04BC15BDD8}"/>
              </a:ext>
            </a:extLst>
          </p:cNvPr>
          <p:cNvCxnSpPr/>
          <p:nvPr/>
        </p:nvCxnSpPr>
        <p:spPr>
          <a:xfrm>
            <a:off x="1767324" y="5000718"/>
            <a:ext cx="355138"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Flecha derecha 28"/>
          <p:cNvSpPr/>
          <p:nvPr/>
        </p:nvSpPr>
        <p:spPr>
          <a:xfrm>
            <a:off x="4480056" y="4316189"/>
            <a:ext cx="953589" cy="811721"/>
          </a:xfrm>
          <a:prstGeom prst="rightArrow">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9333628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ounded Rectangle 1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40</a:t>
            </a:fld>
            <a:endParaRPr lang="en-US"/>
          </a:p>
        </p:txBody>
      </p:sp>
      <p:cxnSp>
        <p:nvCxnSpPr>
          <p:cNvPr id="7" name="Straight Arrow Connector 6"/>
          <p:cNvCxnSpPr/>
          <p:nvPr/>
        </p:nvCxnSpPr>
        <p:spPr>
          <a:xfrm flipV="1">
            <a:off x="146957" y="1254035"/>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4" name="Rectangle 13"/>
          <p:cNvSpPr/>
          <p:nvPr/>
        </p:nvSpPr>
        <p:spPr>
          <a:xfrm>
            <a:off x="5296988"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08436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109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654" y="704088"/>
            <a:ext cx="6421963" cy="2034569"/>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163" y="3480013"/>
            <a:ext cx="6821673" cy="2555027"/>
          </a:xfrm>
          <a:prstGeom prst="rect">
            <a:avLst/>
          </a:prstGeom>
        </p:spPr>
      </p:pic>
    </p:spTree>
    <p:extLst>
      <p:ext uri="{BB962C8B-B14F-4D97-AF65-F5344CB8AC3E}">
        <p14:creationId xmlns:p14="http://schemas.microsoft.com/office/powerpoint/2010/main" val="284185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241</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401</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20" y="318801"/>
            <a:ext cx="6821673" cy="2555027"/>
          </a:xfrm>
          <a:prstGeom prst="rect">
            <a:avLst/>
          </a:prstGeom>
        </p:spPr>
      </p:pic>
    </p:spTree>
    <p:extLst>
      <p:ext uri="{BB962C8B-B14F-4D97-AF65-F5344CB8AC3E}">
        <p14:creationId xmlns:p14="http://schemas.microsoft.com/office/powerpoint/2010/main" val="26812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241</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402</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20" y="318801"/>
            <a:ext cx="6821673" cy="2555027"/>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92" y="3647902"/>
            <a:ext cx="6677927" cy="2191195"/>
          </a:xfrm>
          <a:prstGeom prst="rect">
            <a:avLst/>
          </a:prstGeom>
        </p:spPr>
      </p:pic>
    </p:spTree>
    <p:extLst>
      <p:ext uri="{BB962C8B-B14F-4D97-AF65-F5344CB8AC3E}">
        <p14:creationId xmlns:p14="http://schemas.microsoft.com/office/powerpoint/2010/main" val="241239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149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403</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06" y="578131"/>
            <a:ext cx="6677927" cy="2191195"/>
          </a:xfrm>
          <a:prstGeom prst="rect">
            <a:avLst/>
          </a:prstGeom>
        </p:spPr>
      </p:pic>
    </p:spTree>
    <p:extLst>
      <p:ext uri="{BB962C8B-B14F-4D97-AF65-F5344CB8AC3E}">
        <p14:creationId xmlns:p14="http://schemas.microsoft.com/office/powerpoint/2010/main" val="310384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149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404</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06" y="578131"/>
            <a:ext cx="6677927" cy="2191195"/>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320" y="3543540"/>
            <a:ext cx="6797360" cy="2230384"/>
          </a:xfrm>
          <a:prstGeom prst="rect">
            <a:avLst/>
          </a:prstGeom>
        </p:spPr>
      </p:pic>
    </p:spTree>
    <p:extLst>
      <p:ext uri="{BB962C8B-B14F-4D97-AF65-F5344CB8AC3E}">
        <p14:creationId xmlns:p14="http://schemas.microsoft.com/office/powerpoint/2010/main" val="33604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140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405</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11" y="1048534"/>
            <a:ext cx="6797360" cy="2230384"/>
          </a:xfrm>
          <a:prstGeom prst="rect">
            <a:avLst/>
          </a:prstGeom>
        </p:spPr>
      </p:pic>
    </p:spTree>
    <p:extLst>
      <p:ext uri="{BB962C8B-B14F-4D97-AF65-F5344CB8AC3E}">
        <p14:creationId xmlns:p14="http://schemas.microsoft.com/office/powerpoint/2010/main" val="127075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140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406</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11" y="1048534"/>
            <a:ext cx="6797360" cy="22303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320" y="3657445"/>
            <a:ext cx="6797360" cy="2288627"/>
          </a:xfrm>
          <a:prstGeom prst="rect">
            <a:avLst/>
          </a:prstGeom>
        </p:spPr>
      </p:pic>
    </p:spTree>
    <p:extLst>
      <p:ext uri="{BB962C8B-B14F-4D97-AF65-F5344CB8AC3E}">
        <p14:creationId xmlns:p14="http://schemas.microsoft.com/office/powerpoint/2010/main" val="1590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211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20" y="791166"/>
            <a:ext cx="6797360" cy="2288627"/>
          </a:xfrm>
          <a:prstGeom prst="rect">
            <a:avLst/>
          </a:prstGeom>
        </p:spPr>
      </p:pic>
    </p:spTree>
    <p:extLst>
      <p:ext uri="{BB962C8B-B14F-4D97-AF65-F5344CB8AC3E}">
        <p14:creationId xmlns:p14="http://schemas.microsoft.com/office/powerpoint/2010/main" val="21818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211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20" y="791166"/>
            <a:ext cx="6797360" cy="2288627"/>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86" y="3809418"/>
            <a:ext cx="6804214" cy="2290935"/>
          </a:xfrm>
          <a:prstGeom prst="rect">
            <a:avLst/>
          </a:prstGeom>
        </p:spPr>
      </p:pic>
    </p:spTree>
    <p:extLst>
      <p:ext uri="{BB962C8B-B14F-4D97-AF65-F5344CB8AC3E}">
        <p14:creationId xmlns:p14="http://schemas.microsoft.com/office/powerpoint/2010/main" val="215754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409</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893" y="609018"/>
            <a:ext cx="6804214" cy="2290935"/>
          </a:xfrm>
          <a:prstGeom prst="rect">
            <a:avLst/>
          </a:prstGeom>
        </p:spPr>
      </p:pic>
    </p:spTree>
    <p:extLst>
      <p:ext uri="{BB962C8B-B14F-4D97-AF65-F5344CB8AC3E}">
        <p14:creationId xmlns:p14="http://schemas.microsoft.com/office/powerpoint/2010/main" val="76640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ounded Rectangle 1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r>
              <a:rPr lang="es-AR"/>
              <a:t>  </a:t>
            </a:r>
            <a:r>
              <a:rPr lang="es-AR" dirty="0"/>
              <a:t>( 3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41</a:t>
            </a:fld>
            <a:endParaRPr lang="en-US"/>
          </a:p>
        </p:txBody>
      </p:sp>
      <p:cxnSp>
        <p:nvCxnSpPr>
          <p:cNvPr id="7" name="Straight Arrow Connector 6"/>
          <p:cNvCxnSpPr/>
          <p:nvPr/>
        </p:nvCxnSpPr>
        <p:spPr>
          <a:xfrm flipV="1">
            <a:off x="290648" y="1410789"/>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5" name="Rectangle 14"/>
          <p:cNvSpPr/>
          <p:nvPr/>
        </p:nvSpPr>
        <p:spPr>
          <a:xfrm>
            <a:off x="5264333" y="135919"/>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871814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410</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893" y="609018"/>
            <a:ext cx="6804214" cy="22909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893" y="3660965"/>
            <a:ext cx="6230984" cy="2125880"/>
          </a:xfrm>
          <a:prstGeom prst="rect">
            <a:avLst/>
          </a:prstGeom>
        </p:spPr>
      </p:pic>
    </p:spTree>
    <p:extLst>
      <p:ext uri="{BB962C8B-B14F-4D97-AF65-F5344CB8AC3E}">
        <p14:creationId xmlns:p14="http://schemas.microsoft.com/office/powerpoint/2010/main" val="38127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242</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411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968" y="784148"/>
            <a:ext cx="6230984" cy="2125880"/>
          </a:xfrm>
          <a:prstGeom prst="rect">
            <a:avLst/>
          </a:prstGeom>
        </p:spPr>
      </p:pic>
    </p:spTree>
    <p:extLst>
      <p:ext uri="{BB962C8B-B14F-4D97-AF65-F5344CB8AC3E}">
        <p14:creationId xmlns:p14="http://schemas.microsoft.com/office/powerpoint/2010/main" val="37819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242</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412</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968" y="784148"/>
            <a:ext cx="6230984" cy="2125880"/>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67" y="3619460"/>
            <a:ext cx="6013037" cy="2493957"/>
          </a:xfrm>
          <a:prstGeom prst="rect">
            <a:avLst/>
          </a:prstGeom>
        </p:spPr>
      </p:pic>
    </p:spTree>
    <p:extLst>
      <p:ext uri="{BB962C8B-B14F-4D97-AF65-F5344CB8AC3E}">
        <p14:creationId xmlns:p14="http://schemas.microsoft.com/office/powerpoint/2010/main" val="395047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Eficiencia</a:t>
            </a:r>
            <a:r>
              <a:rPr lang="en-US" dirty="0"/>
              <a:t> de </a:t>
            </a:r>
            <a:r>
              <a:rPr lang="en-US" dirty="0" err="1"/>
              <a:t>los</a:t>
            </a:r>
            <a:r>
              <a:rPr lang="en-US" dirty="0"/>
              <a:t> </a:t>
            </a:r>
            <a:r>
              <a:rPr lang="en-US" dirty="0" err="1"/>
              <a:t>árboles</a:t>
            </a:r>
            <a:endParaRPr lang="es-AR" dirty="0"/>
          </a:p>
        </p:txBody>
      </p:sp>
      <p:sp>
        <p:nvSpPr>
          <p:cNvPr id="3" name="Content Placeholder 2"/>
          <p:cNvSpPr>
            <a:spLocks noGrp="1"/>
          </p:cNvSpPr>
          <p:nvPr>
            <p:ph idx="1"/>
          </p:nvPr>
        </p:nvSpPr>
        <p:spPr/>
        <p:txBody>
          <a:bodyPr>
            <a:normAutofit/>
          </a:bodyPr>
          <a:lstStyle/>
          <a:p>
            <a:pPr marL="0" indent="0">
              <a:buNone/>
            </a:pPr>
            <a:r>
              <a:rPr lang="en-US" dirty="0" err="1"/>
              <a:t>Aclaraciones</a:t>
            </a:r>
            <a:endParaRPr lang="en-US" dirty="0"/>
          </a:p>
          <a:p>
            <a:pPr marL="0" indent="0">
              <a:buNone/>
            </a:pPr>
            <a:endParaRPr lang="en-US" dirty="0"/>
          </a:p>
          <a:p>
            <a:r>
              <a:rPr lang="en-US" dirty="0" err="1"/>
              <a:t>Aunque</a:t>
            </a:r>
            <a:r>
              <a:rPr lang="en-US" dirty="0"/>
              <a:t> el </a:t>
            </a:r>
            <a:r>
              <a:rPr lang="en-US" dirty="0" err="1"/>
              <a:t>código</a:t>
            </a:r>
            <a:r>
              <a:rPr lang="en-US" dirty="0"/>
              <a:t> que </a:t>
            </a:r>
            <a:r>
              <a:rPr lang="en-US" dirty="0" err="1"/>
              <a:t>analizamos</a:t>
            </a:r>
            <a:r>
              <a:rPr lang="en-US" dirty="0"/>
              <a:t> para B </a:t>
            </a:r>
            <a:r>
              <a:rPr lang="en-US" dirty="0" err="1"/>
              <a:t>orden</a:t>
            </a:r>
            <a:r>
              <a:rPr lang="en-US" dirty="0"/>
              <a:t> N solo </a:t>
            </a:r>
            <a:r>
              <a:rPr lang="en-US" dirty="0" err="1"/>
              <a:t>guarda</a:t>
            </a:r>
            <a:r>
              <a:rPr lang="en-US" dirty="0"/>
              <a:t> claves, </a:t>
            </a:r>
            <a:r>
              <a:rPr lang="en-US" dirty="0" err="1"/>
              <a:t>típicamente</a:t>
            </a:r>
            <a:r>
              <a:rPr lang="en-US" dirty="0"/>
              <a:t> se define:</a:t>
            </a:r>
          </a:p>
          <a:p>
            <a:endParaRPr lang="en-US" dirty="0"/>
          </a:p>
          <a:p>
            <a:pPr marL="0" indent="0">
              <a:buNone/>
            </a:pPr>
            <a:r>
              <a:rPr lang="es-AR" b="1" dirty="0" err="1"/>
              <a:t>public</a:t>
            </a:r>
            <a:r>
              <a:rPr lang="es-AR" b="1" dirty="0"/>
              <a:t> </a:t>
            </a:r>
            <a:r>
              <a:rPr lang="es-AR" b="1" dirty="0" err="1"/>
              <a:t>class</a:t>
            </a:r>
            <a:r>
              <a:rPr lang="es-AR" b="1" dirty="0"/>
              <a:t> </a:t>
            </a:r>
            <a:r>
              <a:rPr lang="es-AR" b="1" dirty="0" err="1"/>
              <a:t>BTree</a:t>
            </a:r>
            <a:r>
              <a:rPr lang="es-AR" b="1" dirty="0"/>
              <a:t>&lt;T </a:t>
            </a:r>
            <a:r>
              <a:rPr lang="es-AR" b="1" dirty="0" err="1"/>
              <a:t>extends</a:t>
            </a:r>
            <a:r>
              <a:rPr lang="es-AR" b="1" dirty="0"/>
              <a:t> Comparable&lt;T&gt;, V&gt; </a:t>
            </a:r>
            <a:r>
              <a:rPr lang="es-AR" b="1" dirty="0" err="1"/>
              <a:t>implements</a:t>
            </a:r>
            <a:r>
              <a:rPr lang="es-AR" b="1" dirty="0"/>
              <a:t> </a:t>
            </a:r>
            <a:r>
              <a:rPr lang="es-AR" b="1" dirty="0" err="1"/>
              <a:t>ITree</a:t>
            </a:r>
            <a:r>
              <a:rPr lang="es-AR" b="1" dirty="0"/>
              <a:t>&lt;T, V&gt; {…</a:t>
            </a:r>
          </a:p>
          <a:p>
            <a:pPr marL="0" indent="0">
              <a:buNone/>
            </a:pPr>
            <a:endParaRPr lang="en-US" b="1" dirty="0"/>
          </a:p>
          <a:p>
            <a:pPr marL="0" indent="0">
              <a:buNone/>
            </a:pPr>
            <a:r>
              <a:rPr lang="en-US" b="1" dirty="0" err="1"/>
              <a:t>Donde</a:t>
            </a:r>
            <a:r>
              <a:rPr lang="en-US" b="1" dirty="0"/>
              <a:t> V </a:t>
            </a:r>
            <a:r>
              <a:rPr lang="en-US" b="1" dirty="0" err="1"/>
              <a:t>es</a:t>
            </a:r>
            <a:r>
              <a:rPr lang="en-US" b="1" dirty="0"/>
              <a:t> para </a:t>
            </a:r>
            <a:r>
              <a:rPr lang="en-US" b="1" dirty="0" err="1"/>
              <a:t>asociar</a:t>
            </a:r>
            <a:r>
              <a:rPr lang="en-US" b="1" dirty="0"/>
              <a:t> al Key un Record. </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413</a:t>
            </a:fld>
            <a:endParaRPr lang="en-US"/>
          </a:p>
        </p:txBody>
      </p:sp>
    </p:spTree>
    <p:extLst>
      <p:ext uri="{BB962C8B-B14F-4D97-AF65-F5344CB8AC3E}">
        <p14:creationId xmlns:p14="http://schemas.microsoft.com/office/powerpoint/2010/main" val="141279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Ej</a:t>
            </a:r>
            <a:r>
              <a:rPr lang="en-US" dirty="0"/>
              <a:t>: para record student: </a:t>
            </a:r>
            <a:r>
              <a:rPr lang="en-US" dirty="0" err="1"/>
              <a:t>legajo</a:t>
            </a:r>
            <a:r>
              <a:rPr lang="en-US" dirty="0"/>
              <a:t>, </a:t>
            </a:r>
            <a:r>
              <a:rPr lang="en-US" dirty="0" err="1"/>
              <a:t>nombre</a:t>
            </a:r>
            <a:r>
              <a:rPr lang="en-US" dirty="0"/>
              <a:t>, email. </a:t>
            </a:r>
          </a:p>
          <a:p>
            <a:pPr marL="0" indent="0" algn="ctr">
              <a:buNone/>
            </a:pPr>
            <a:r>
              <a:rPr lang="en-US" dirty="0"/>
              <a:t>&lt;10, Ana, ana@Hotmail.com&gt;</a:t>
            </a:r>
          </a:p>
          <a:p>
            <a:pPr marL="0" indent="0" algn="ctr">
              <a:buNone/>
            </a:pPr>
            <a:r>
              <a:rPr lang="en-US" dirty="0"/>
              <a:t>&lt;2, Juan, juan@Hotmail.com&gt;</a:t>
            </a:r>
            <a:endParaRPr lang="es-AR" dirty="0"/>
          </a:p>
          <a:p>
            <a:pPr marL="0" indent="0" algn="ctr">
              <a:buNone/>
            </a:pPr>
            <a:r>
              <a:rPr lang="en-US" dirty="0"/>
              <a:t>&lt;7, </a:t>
            </a:r>
            <a:r>
              <a:rPr lang="en-US" dirty="0" err="1"/>
              <a:t>Fer</a:t>
            </a:r>
            <a:r>
              <a:rPr lang="en-US" dirty="0"/>
              <a:t>, fer@Hotmail.com&gt;</a:t>
            </a:r>
          </a:p>
          <a:p>
            <a:pPr marL="0" indent="0">
              <a:buNone/>
            </a:pPr>
            <a:endParaRPr lang="en-US" dirty="0"/>
          </a:p>
          <a:p>
            <a:pPr marL="0" indent="0">
              <a:buNone/>
            </a:pPr>
            <a:r>
              <a:rPr lang="en-US" sz="2800" dirty="0"/>
              <a:t>Si B </a:t>
            </a:r>
            <a:r>
              <a:rPr lang="en-US" sz="2800" dirty="0" err="1"/>
              <a:t>ordena</a:t>
            </a:r>
            <a:r>
              <a:rPr lang="en-US" sz="2800" dirty="0"/>
              <a:t> </a:t>
            </a:r>
            <a:r>
              <a:rPr lang="en-US" sz="2800" dirty="0" err="1"/>
              <a:t>por</a:t>
            </a:r>
            <a:r>
              <a:rPr lang="en-US" sz="2800" dirty="0"/>
              <a:t> </a:t>
            </a:r>
            <a:r>
              <a:rPr lang="en-US" sz="2800" dirty="0" err="1">
                <a:solidFill>
                  <a:schemeClr val="accent5"/>
                </a:solidFill>
              </a:rPr>
              <a:t>legajo</a:t>
            </a:r>
            <a:endParaRPr lang="en-US" dirty="0"/>
          </a:p>
          <a:p>
            <a:pPr marL="0" indent="0">
              <a:buNone/>
            </a:pPr>
            <a:endParaRPr lang="en-US" dirty="0"/>
          </a:p>
          <a:p>
            <a:pPr marL="0" indent="0">
              <a:buNone/>
            </a:pPr>
            <a:endParaRPr lang="en-US" dirty="0"/>
          </a:p>
          <a:p>
            <a:pPr marL="0" indent="0">
              <a:buNone/>
            </a:pPr>
            <a:r>
              <a:rPr lang="en-US" sz="2400" dirty="0"/>
              <a:t> 		</a:t>
            </a:r>
            <a:endParaRPr lang="es-AR" sz="2400" dirty="0">
              <a:solidFill>
                <a:srgbClr val="FFC000"/>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414</a:t>
            </a:fld>
            <a:endParaRPr lang="en-US"/>
          </a:p>
        </p:txBody>
      </p:sp>
      <p:sp>
        <p:nvSpPr>
          <p:cNvPr id="6" name="Rectangle 5"/>
          <p:cNvSpPr/>
          <p:nvPr/>
        </p:nvSpPr>
        <p:spPr>
          <a:xfrm>
            <a:off x="4653659" y="5867400"/>
            <a:ext cx="3066490"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 &lt;10, Ana, ana@Hotmail.com&gt;</a:t>
            </a:r>
          </a:p>
          <a:p>
            <a:pPr algn="ctr"/>
            <a:r>
              <a:rPr lang="en-US" sz="1600" dirty="0"/>
              <a:t> </a:t>
            </a:r>
            <a:endParaRPr lang="es-AR" sz="1600" dirty="0"/>
          </a:p>
        </p:txBody>
      </p:sp>
      <p:sp>
        <p:nvSpPr>
          <p:cNvPr id="7" name="Rectangle 6"/>
          <p:cNvSpPr/>
          <p:nvPr/>
        </p:nvSpPr>
        <p:spPr>
          <a:xfrm>
            <a:off x="4453358" y="4834621"/>
            <a:ext cx="2103120" cy="425448"/>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8" name="Rectangle 7"/>
          <p:cNvSpPr/>
          <p:nvPr/>
        </p:nvSpPr>
        <p:spPr>
          <a:xfrm>
            <a:off x="339634" y="5883276"/>
            <a:ext cx="2716001"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2, &lt;2, Juan, juan@Hotmail.com&gt;</a:t>
            </a:r>
            <a:endParaRPr lang="es-AR" sz="1400" dirty="0"/>
          </a:p>
        </p:txBody>
      </p:sp>
      <p:sp>
        <p:nvSpPr>
          <p:cNvPr id="9" name="Rectangle 8"/>
          <p:cNvSpPr/>
          <p:nvPr/>
        </p:nvSpPr>
        <p:spPr>
          <a:xfrm>
            <a:off x="2116183" y="4834621"/>
            <a:ext cx="2537476" cy="425448"/>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7, &lt;7, </a:t>
            </a:r>
            <a:r>
              <a:rPr lang="en-US" sz="1400" dirty="0" err="1"/>
              <a:t>Fer</a:t>
            </a:r>
            <a:r>
              <a:rPr lang="en-US" sz="1400" dirty="0"/>
              <a:t>, fer@Hotmail.com&gt; </a:t>
            </a:r>
            <a:endParaRPr lang="es-AR" sz="1400" dirty="0"/>
          </a:p>
        </p:txBody>
      </p:sp>
      <p:sp>
        <p:nvSpPr>
          <p:cNvPr id="10" name="Rectangle 9"/>
          <p:cNvSpPr/>
          <p:nvPr/>
        </p:nvSpPr>
        <p:spPr>
          <a:xfrm>
            <a:off x="3023014" y="5875338"/>
            <a:ext cx="1095087"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ectangle 10"/>
          <p:cNvSpPr/>
          <p:nvPr/>
        </p:nvSpPr>
        <p:spPr>
          <a:xfrm>
            <a:off x="7665750" y="5867400"/>
            <a:ext cx="1138616"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3" name="Straight Arrow Connector 12"/>
          <p:cNvCxnSpPr/>
          <p:nvPr/>
        </p:nvCxnSpPr>
        <p:spPr>
          <a:xfrm flipH="1">
            <a:off x="1449974" y="5260069"/>
            <a:ext cx="644436" cy="60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53659" y="5267689"/>
            <a:ext cx="547532" cy="59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6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arn(inVertical)">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Ej</a:t>
            </a:r>
            <a:r>
              <a:rPr lang="en-US" dirty="0"/>
              <a:t>: para record student: </a:t>
            </a:r>
            <a:r>
              <a:rPr lang="en-US" dirty="0" err="1"/>
              <a:t>legajo</a:t>
            </a:r>
            <a:r>
              <a:rPr lang="en-US" dirty="0"/>
              <a:t>, </a:t>
            </a:r>
            <a:r>
              <a:rPr lang="en-US" dirty="0" err="1"/>
              <a:t>nombre</a:t>
            </a:r>
            <a:r>
              <a:rPr lang="en-US" dirty="0"/>
              <a:t>, email. </a:t>
            </a:r>
          </a:p>
          <a:p>
            <a:pPr marL="0" indent="0" algn="ctr">
              <a:buNone/>
            </a:pPr>
            <a:r>
              <a:rPr lang="en-US" dirty="0"/>
              <a:t>&lt;10, Ana, ana@Hotmail.com&gt;</a:t>
            </a:r>
          </a:p>
          <a:p>
            <a:pPr marL="0" indent="0" algn="ctr">
              <a:buNone/>
            </a:pPr>
            <a:r>
              <a:rPr lang="en-US" dirty="0"/>
              <a:t>&lt;2, Juan, juan@Hotmail.com&gt;</a:t>
            </a:r>
            <a:endParaRPr lang="es-AR" dirty="0"/>
          </a:p>
          <a:p>
            <a:pPr marL="0" indent="0" algn="ctr">
              <a:buNone/>
            </a:pPr>
            <a:r>
              <a:rPr lang="en-US" dirty="0"/>
              <a:t>&lt;7, </a:t>
            </a:r>
            <a:r>
              <a:rPr lang="en-US" dirty="0" err="1"/>
              <a:t>Fer</a:t>
            </a:r>
            <a:r>
              <a:rPr lang="en-US" dirty="0"/>
              <a:t>, fer@Hotmail.com&gt;</a:t>
            </a:r>
          </a:p>
          <a:p>
            <a:pPr marL="0" indent="0">
              <a:buNone/>
            </a:pPr>
            <a:endParaRPr lang="en-US" dirty="0"/>
          </a:p>
          <a:p>
            <a:pPr marL="0" indent="0">
              <a:buNone/>
            </a:pPr>
            <a:r>
              <a:rPr lang="en-US" sz="2800" dirty="0"/>
              <a:t>Si B </a:t>
            </a:r>
            <a:r>
              <a:rPr lang="en-US" sz="2800" dirty="0" err="1"/>
              <a:t>ordena</a:t>
            </a:r>
            <a:r>
              <a:rPr lang="en-US" sz="2800" dirty="0"/>
              <a:t> </a:t>
            </a:r>
            <a:r>
              <a:rPr lang="en-US" sz="2800" dirty="0" err="1"/>
              <a:t>por</a:t>
            </a:r>
            <a:r>
              <a:rPr lang="en-US" sz="2800" dirty="0"/>
              <a:t> </a:t>
            </a:r>
            <a:r>
              <a:rPr lang="en-US" sz="2800" dirty="0" err="1">
                <a:solidFill>
                  <a:srgbClr val="FFC000"/>
                </a:solidFill>
              </a:rPr>
              <a:t>nombre</a:t>
            </a:r>
            <a:endParaRPr lang="en-US" dirty="0">
              <a:solidFill>
                <a:srgbClr val="FFC000"/>
              </a:solidFill>
            </a:endParaRPr>
          </a:p>
          <a:p>
            <a:pPr marL="0" indent="0">
              <a:buNone/>
            </a:pPr>
            <a:endParaRPr lang="en-US" dirty="0"/>
          </a:p>
          <a:p>
            <a:pPr marL="0" indent="0">
              <a:buNone/>
            </a:pPr>
            <a:endParaRPr lang="en-US" dirty="0"/>
          </a:p>
          <a:p>
            <a:pPr marL="0" indent="0">
              <a:buNone/>
            </a:pPr>
            <a:r>
              <a:rPr lang="en-US" sz="2400" dirty="0"/>
              <a:t> 		</a:t>
            </a:r>
            <a:endParaRPr lang="es-AR" sz="2400" dirty="0">
              <a:solidFill>
                <a:srgbClr val="FFC000"/>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415</a:t>
            </a:fld>
            <a:endParaRPr lang="en-US"/>
          </a:p>
        </p:txBody>
      </p:sp>
      <p:sp>
        <p:nvSpPr>
          <p:cNvPr id="6" name="Rectangle 5"/>
          <p:cNvSpPr/>
          <p:nvPr/>
        </p:nvSpPr>
        <p:spPr>
          <a:xfrm>
            <a:off x="-43476" y="5883276"/>
            <a:ext cx="3066490"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Ana, &lt;10, Ana, ana@Hotmail.com&gt;</a:t>
            </a:r>
          </a:p>
          <a:p>
            <a:pPr algn="ctr"/>
            <a:r>
              <a:rPr lang="en-US" sz="1600" dirty="0"/>
              <a:t> </a:t>
            </a:r>
            <a:endParaRPr lang="es-AR" sz="1600" dirty="0"/>
          </a:p>
        </p:txBody>
      </p:sp>
      <p:sp>
        <p:nvSpPr>
          <p:cNvPr id="7" name="Rectangle 6"/>
          <p:cNvSpPr/>
          <p:nvPr/>
        </p:nvSpPr>
        <p:spPr>
          <a:xfrm>
            <a:off x="4287896" y="4834621"/>
            <a:ext cx="2103120" cy="425448"/>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8" name="Rectangle 7"/>
          <p:cNvSpPr/>
          <p:nvPr/>
        </p:nvSpPr>
        <p:spPr>
          <a:xfrm>
            <a:off x="4618777" y="5867400"/>
            <a:ext cx="3086167"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Juan, &lt;2, Juan, juan@Hotmail.com&gt;</a:t>
            </a:r>
            <a:endParaRPr lang="es-AR" sz="1400" dirty="0"/>
          </a:p>
        </p:txBody>
      </p:sp>
      <p:sp>
        <p:nvSpPr>
          <p:cNvPr id="9" name="Rectangle 8"/>
          <p:cNvSpPr/>
          <p:nvPr/>
        </p:nvSpPr>
        <p:spPr>
          <a:xfrm>
            <a:off x="1798820" y="4834621"/>
            <a:ext cx="2689377" cy="425448"/>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Fer</a:t>
            </a:r>
            <a:r>
              <a:rPr lang="en-US" sz="1400" dirty="0"/>
              <a:t>, &lt;7, </a:t>
            </a:r>
            <a:r>
              <a:rPr lang="en-US" sz="1400" dirty="0" err="1"/>
              <a:t>Fer</a:t>
            </a:r>
            <a:r>
              <a:rPr lang="en-US" sz="1400" dirty="0"/>
              <a:t>, fer@Hotmail.com&gt; </a:t>
            </a:r>
            <a:endParaRPr lang="es-AR" sz="1400" dirty="0"/>
          </a:p>
        </p:txBody>
      </p:sp>
      <p:sp>
        <p:nvSpPr>
          <p:cNvPr id="10" name="Rectangle 9"/>
          <p:cNvSpPr/>
          <p:nvPr/>
        </p:nvSpPr>
        <p:spPr>
          <a:xfrm>
            <a:off x="3023014" y="5875338"/>
            <a:ext cx="1095087"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ectangle 10"/>
          <p:cNvSpPr/>
          <p:nvPr/>
        </p:nvSpPr>
        <p:spPr>
          <a:xfrm>
            <a:off x="7500288" y="5867400"/>
            <a:ext cx="1138616"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3" name="Straight Arrow Connector 12"/>
          <p:cNvCxnSpPr/>
          <p:nvPr/>
        </p:nvCxnSpPr>
        <p:spPr>
          <a:xfrm flipH="1">
            <a:off x="1449974" y="5260069"/>
            <a:ext cx="644436" cy="60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53659" y="5267689"/>
            <a:ext cx="547532" cy="59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45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arn(inVertical)">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Eficiencia</a:t>
            </a:r>
            <a:r>
              <a:rPr lang="en-US" dirty="0"/>
              <a:t> de </a:t>
            </a:r>
            <a:r>
              <a:rPr lang="en-US" dirty="0" err="1"/>
              <a:t>los</a:t>
            </a:r>
            <a:r>
              <a:rPr lang="en-US" dirty="0"/>
              <a:t> </a:t>
            </a:r>
            <a:r>
              <a:rPr lang="en-US" dirty="0" err="1"/>
              <a:t>árboles</a:t>
            </a:r>
            <a:endParaRPr lang="es-AR" dirty="0"/>
          </a:p>
        </p:txBody>
      </p:sp>
      <p:sp>
        <p:nvSpPr>
          <p:cNvPr id="3" name="Content Placeholder 2"/>
          <p:cNvSpPr>
            <a:spLocks noGrp="1"/>
          </p:cNvSpPr>
          <p:nvPr>
            <p:ph idx="1"/>
          </p:nvPr>
        </p:nvSpPr>
        <p:spPr/>
        <p:txBody>
          <a:bodyPr>
            <a:normAutofit lnSpcReduction="10000"/>
          </a:bodyPr>
          <a:lstStyle/>
          <a:p>
            <a:pPr marL="0" indent="0">
              <a:buNone/>
            </a:pPr>
            <a:r>
              <a:rPr lang="en-US" dirty="0"/>
              <a:t>Si la </a:t>
            </a:r>
            <a:r>
              <a:rPr lang="en-US" dirty="0" err="1"/>
              <a:t>colección</a:t>
            </a:r>
            <a:r>
              <a:rPr lang="en-US" dirty="0"/>
              <a:t> </a:t>
            </a:r>
            <a:r>
              <a:rPr lang="en-US" dirty="0" err="1"/>
              <a:t>tiene</a:t>
            </a:r>
            <a:r>
              <a:rPr lang="en-US" dirty="0"/>
              <a:t> </a:t>
            </a:r>
            <a:r>
              <a:rPr lang="en-US" dirty="0" err="1"/>
              <a:t>mucha</a:t>
            </a:r>
            <a:r>
              <a:rPr lang="en-US" dirty="0"/>
              <a:t> </a:t>
            </a:r>
            <a:r>
              <a:rPr lang="en-US" dirty="0" err="1"/>
              <a:t>información</a:t>
            </a:r>
            <a:r>
              <a:rPr lang="en-US" dirty="0"/>
              <a:t> el Record se </a:t>
            </a:r>
            <a:r>
              <a:rPr lang="en-US" dirty="0" err="1"/>
              <a:t>deja</a:t>
            </a:r>
            <a:r>
              <a:rPr lang="en-US" dirty="0"/>
              <a:t> </a:t>
            </a:r>
            <a:r>
              <a:rPr lang="en-US" dirty="0" err="1"/>
              <a:t>en</a:t>
            </a:r>
            <a:r>
              <a:rPr lang="en-US" dirty="0"/>
              <a:t> disco. Se accede al </a:t>
            </a:r>
            <a:r>
              <a:rPr lang="en-US" dirty="0" err="1"/>
              <a:t>archivo</a:t>
            </a:r>
            <a:r>
              <a:rPr lang="en-US" dirty="0"/>
              <a:t> con </a:t>
            </a:r>
          </a:p>
          <a:p>
            <a:pPr marL="0" indent="0">
              <a:buNone/>
            </a:pPr>
            <a:r>
              <a:rPr lang="es-AR" dirty="0" err="1"/>
              <a:t>RandomAccessFile</a:t>
            </a:r>
            <a:r>
              <a:rPr lang="es-AR" dirty="0"/>
              <a:t>  (</a:t>
            </a:r>
            <a:r>
              <a:rPr lang="es-AR" dirty="0" err="1"/>
              <a:t>fixed</a:t>
            </a:r>
            <a:r>
              <a:rPr lang="es-AR" dirty="0"/>
              <a:t> </a:t>
            </a:r>
            <a:r>
              <a:rPr lang="es-AR" dirty="0" err="1"/>
              <a:t>length</a:t>
            </a:r>
            <a:r>
              <a:rPr lang="es-AR" dirty="0"/>
              <a:t> records) por su offset. </a:t>
            </a:r>
          </a:p>
          <a:p>
            <a:pPr marL="0" indent="0">
              <a:buNone/>
            </a:pPr>
            <a:endParaRPr lang="en-US" b="1" dirty="0"/>
          </a:p>
          <a:p>
            <a:pPr marL="0" indent="0">
              <a:buNone/>
            </a:pPr>
            <a:r>
              <a:rPr lang="en-US" b="1" dirty="0" err="1"/>
              <a:t>Así</a:t>
            </a:r>
            <a:r>
              <a:rPr lang="en-US" b="1" dirty="0"/>
              <a:t>, el </a:t>
            </a:r>
            <a:r>
              <a:rPr lang="en-US" b="1" dirty="0" err="1"/>
              <a:t>árbol</a:t>
            </a:r>
            <a:r>
              <a:rPr lang="en-US" b="1" dirty="0"/>
              <a:t> </a:t>
            </a:r>
            <a:r>
              <a:rPr lang="en-US" b="1" dirty="0" err="1"/>
              <a:t>quedaría</a:t>
            </a:r>
            <a:endParaRPr lang="en-US" b="1" dirty="0"/>
          </a:p>
          <a:p>
            <a:pPr marL="0" indent="0">
              <a:buNone/>
            </a:pPr>
            <a:r>
              <a:rPr lang="es-AR" b="1" dirty="0" err="1"/>
              <a:t>public</a:t>
            </a:r>
            <a:r>
              <a:rPr lang="es-AR" b="1" dirty="0"/>
              <a:t> </a:t>
            </a:r>
            <a:r>
              <a:rPr lang="es-AR" b="1" dirty="0" err="1"/>
              <a:t>class</a:t>
            </a:r>
            <a:r>
              <a:rPr lang="es-AR" b="1" dirty="0"/>
              <a:t> </a:t>
            </a:r>
            <a:r>
              <a:rPr lang="es-AR" b="1" dirty="0" err="1"/>
              <a:t>BTree</a:t>
            </a:r>
            <a:r>
              <a:rPr lang="es-AR" b="1" dirty="0"/>
              <a:t>&lt;T </a:t>
            </a:r>
            <a:r>
              <a:rPr lang="es-AR" b="1" dirty="0" err="1"/>
              <a:t>extends</a:t>
            </a:r>
            <a:r>
              <a:rPr lang="es-AR" b="1" dirty="0"/>
              <a:t> Comparable&lt;T&gt;, V&gt; </a:t>
            </a:r>
            <a:r>
              <a:rPr lang="es-AR" b="1" dirty="0" err="1"/>
              <a:t>implements</a:t>
            </a:r>
            <a:r>
              <a:rPr lang="es-AR" b="1" dirty="0"/>
              <a:t> </a:t>
            </a:r>
            <a:r>
              <a:rPr lang="es-AR" b="1" dirty="0" err="1"/>
              <a:t>ITree</a:t>
            </a:r>
            <a:r>
              <a:rPr lang="es-AR" b="1" dirty="0"/>
              <a:t>&lt;T, V&gt; {…</a:t>
            </a:r>
          </a:p>
          <a:p>
            <a:pPr marL="0" indent="0">
              <a:buNone/>
            </a:pPr>
            <a:endParaRPr lang="en-US" b="1" dirty="0"/>
          </a:p>
          <a:p>
            <a:pPr marL="0" indent="0">
              <a:buNone/>
            </a:pPr>
            <a:r>
              <a:rPr lang="en-US" b="1" dirty="0" err="1"/>
              <a:t>Donde</a:t>
            </a:r>
            <a:r>
              <a:rPr lang="en-US" b="1" dirty="0"/>
              <a:t> V </a:t>
            </a:r>
            <a:r>
              <a:rPr lang="en-US" b="1" dirty="0" err="1"/>
              <a:t>es</a:t>
            </a:r>
            <a:r>
              <a:rPr lang="en-US" b="1" dirty="0"/>
              <a:t> el “index u offset” del </a:t>
            </a:r>
            <a:r>
              <a:rPr lang="en-US" b="1" dirty="0" err="1"/>
              <a:t>archivo</a:t>
            </a:r>
            <a:r>
              <a:rPr lang="en-US" b="1" dirty="0"/>
              <a:t> </a:t>
            </a:r>
            <a:r>
              <a:rPr lang="en-US" b="1" dirty="0" err="1"/>
              <a:t>en</a:t>
            </a:r>
            <a:r>
              <a:rPr lang="en-US" b="1" dirty="0"/>
              <a:t> disco.</a:t>
            </a:r>
          </a:p>
          <a:p>
            <a:pPr marL="0" indent="0">
              <a:buNone/>
            </a:pPr>
            <a:endParaRPr lang="en-US" dirty="0"/>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416</a:t>
            </a:fld>
            <a:endParaRPr lang="en-US"/>
          </a:p>
        </p:txBody>
      </p:sp>
    </p:spTree>
    <p:extLst>
      <p:ext uri="{BB962C8B-B14F-4D97-AF65-F5344CB8AC3E}">
        <p14:creationId xmlns:p14="http://schemas.microsoft.com/office/powerpoint/2010/main" val="243203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Ej</a:t>
            </a:r>
            <a:r>
              <a:rPr lang="en-US" dirty="0"/>
              <a:t>: para record student: </a:t>
            </a:r>
            <a:r>
              <a:rPr lang="en-US" dirty="0" err="1"/>
              <a:t>legajo</a:t>
            </a:r>
            <a:r>
              <a:rPr lang="en-US" dirty="0"/>
              <a:t>, </a:t>
            </a:r>
            <a:r>
              <a:rPr lang="en-US" dirty="0" err="1"/>
              <a:t>nombre</a:t>
            </a:r>
            <a:r>
              <a:rPr lang="en-US" dirty="0"/>
              <a:t>, email. </a:t>
            </a:r>
            <a:r>
              <a:rPr lang="en-US" dirty="0" err="1"/>
              <a:t>Todos</a:t>
            </a:r>
            <a:r>
              <a:rPr lang="en-US" dirty="0"/>
              <a:t> </a:t>
            </a:r>
            <a:r>
              <a:rPr lang="en-US" dirty="0" err="1"/>
              <a:t>los</a:t>
            </a:r>
            <a:r>
              <a:rPr lang="en-US" dirty="0"/>
              <a:t> </a:t>
            </a:r>
            <a:r>
              <a:rPr lang="en-US" dirty="0" err="1"/>
              <a:t>registros</a:t>
            </a:r>
            <a:r>
              <a:rPr lang="en-US" dirty="0"/>
              <a:t> </a:t>
            </a:r>
            <a:r>
              <a:rPr lang="en-US" dirty="0" err="1"/>
              <a:t>ocupan</a:t>
            </a:r>
            <a:r>
              <a:rPr lang="en-US" dirty="0"/>
              <a:t>, </a:t>
            </a:r>
            <a:r>
              <a:rPr lang="en-US" dirty="0" err="1"/>
              <a:t>por</a:t>
            </a:r>
            <a:r>
              <a:rPr lang="en-US" dirty="0"/>
              <a:t> </a:t>
            </a:r>
            <a:r>
              <a:rPr lang="en-US" dirty="0" err="1"/>
              <a:t>ejemplo</a:t>
            </a:r>
            <a:r>
              <a:rPr lang="en-US" dirty="0"/>
              <a:t>, 4+50+20 bytes.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dirty="0"/>
              <a:t>Si B </a:t>
            </a:r>
            <a:r>
              <a:rPr lang="en-US" sz="2400" dirty="0" err="1"/>
              <a:t>ordena</a:t>
            </a:r>
            <a:r>
              <a:rPr lang="en-US" sz="2400" dirty="0"/>
              <a:t> </a:t>
            </a:r>
            <a:r>
              <a:rPr lang="en-US" sz="2400" dirty="0" err="1"/>
              <a:t>por</a:t>
            </a:r>
            <a:r>
              <a:rPr lang="en-US" sz="2400" dirty="0"/>
              <a:t> </a:t>
            </a:r>
            <a:r>
              <a:rPr lang="en-US" sz="2400" dirty="0" err="1">
                <a:solidFill>
                  <a:schemeClr val="accent5"/>
                </a:solidFill>
              </a:rPr>
              <a:t>legajo</a:t>
            </a:r>
            <a:r>
              <a:rPr lang="en-US" sz="2400" dirty="0"/>
              <a:t>		Si B </a:t>
            </a:r>
            <a:r>
              <a:rPr lang="en-US" sz="2400" dirty="0" err="1"/>
              <a:t>ordena</a:t>
            </a:r>
            <a:r>
              <a:rPr lang="en-US" sz="2400" dirty="0"/>
              <a:t> </a:t>
            </a:r>
            <a:r>
              <a:rPr lang="en-US" sz="2400" dirty="0" err="1"/>
              <a:t>por</a:t>
            </a:r>
            <a:r>
              <a:rPr lang="en-US" sz="2400" dirty="0"/>
              <a:t> </a:t>
            </a:r>
            <a:r>
              <a:rPr lang="en-US" sz="2400" dirty="0" err="1">
                <a:solidFill>
                  <a:srgbClr val="FFC000"/>
                </a:solidFill>
              </a:rPr>
              <a:t>nombre</a:t>
            </a:r>
            <a:endParaRPr lang="es-AR" sz="2400" dirty="0">
              <a:solidFill>
                <a:srgbClr val="FFC000"/>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417</a:t>
            </a:fld>
            <a:endParaRPr lang="en-US"/>
          </a:p>
        </p:txBody>
      </p:sp>
      <p:sp>
        <p:nvSpPr>
          <p:cNvPr id="5" name="Flowchart: Magnetic Disk 4"/>
          <p:cNvSpPr/>
          <p:nvPr/>
        </p:nvSpPr>
        <p:spPr>
          <a:xfrm>
            <a:off x="448491" y="2791097"/>
            <a:ext cx="3285308" cy="176784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&lt;10, Ana, </a:t>
            </a:r>
            <a:r>
              <a:rPr lang="en-US" dirty="0">
                <a:hlinkClick r:id="rId2"/>
              </a:rPr>
              <a:t>ana@Hotmail.com</a:t>
            </a:r>
            <a:r>
              <a:rPr lang="en-US" dirty="0"/>
              <a:t>&gt;</a:t>
            </a:r>
          </a:p>
          <a:p>
            <a:pPr algn="ctr"/>
            <a:r>
              <a:rPr lang="en-US" dirty="0"/>
              <a:t>&lt;2, Juan, juan@Hotmail.com&gt;</a:t>
            </a:r>
            <a:endParaRPr lang="es-AR" dirty="0"/>
          </a:p>
          <a:p>
            <a:pPr algn="ctr"/>
            <a:r>
              <a:rPr lang="en-US" dirty="0"/>
              <a:t>&lt;7, </a:t>
            </a:r>
            <a:r>
              <a:rPr lang="en-US" dirty="0" err="1"/>
              <a:t>Fer</a:t>
            </a:r>
            <a:r>
              <a:rPr lang="en-US" dirty="0"/>
              <a:t>, </a:t>
            </a:r>
            <a:r>
              <a:rPr lang="en-US" dirty="0">
                <a:hlinkClick r:id="rId3"/>
              </a:rPr>
              <a:t>fer@Hotmail.com</a:t>
            </a:r>
            <a:r>
              <a:rPr lang="en-US" dirty="0"/>
              <a:t>&gt;</a:t>
            </a:r>
          </a:p>
          <a:p>
            <a:pPr algn="ctr"/>
            <a:endParaRPr lang="es-AR" dirty="0"/>
          </a:p>
          <a:p>
            <a:pPr algn="ctr"/>
            <a:endParaRPr lang="es-AR" dirty="0"/>
          </a:p>
        </p:txBody>
      </p:sp>
      <p:sp>
        <p:nvSpPr>
          <p:cNvPr id="6" name="Rectangle 5"/>
          <p:cNvSpPr/>
          <p:nvPr/>
        </p:nvSpPr>
        <p:spPr>
          <a:xfrm>
            <a:off x="2341533" y="5866177"/>
            <a:ext cx="1103807"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 pos0 </a:t>
            </a:r>
            <a:endParaRPr lang="es-AR" dirty="0"/>
          </a:p>
        </p:txBody>
      </p:sp>
      <p:sp>
        <p:nvSpPr>
          <p:cNvPr id="7" name="Rectangle 6"/>
          <p:cNvSpPr/>
          <p:nvPr/>
        </p:nvSpPr>
        <p:spPr>
          <a:xfrm>
            <a:off x="2416624" y="5185954"/>
            <a:ext cx="966652"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8" name="Rectangle 7"/>
          <p:cNvSpPr/>
          <p:nvPr/>
        </p:nvSpPr>
        <p:spPr>
          <a:xfrm>
            <a:off x="267775" y="5883276"/>
            <a:ext cx="1208319"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2,pos74</a:t>
            </a:r>
            <a:endParaRPr lang="es-AR" dirty="0"/>
          </a:p>
        </p:txBody>
      </p:sp>
      <p:sp>
        <p:nvSpPr>
          <p:cNvPr id="9" name="Rectangle 8"/>
          <p:cNvSpPr/>
          <p:nvPr/>
        </p:nvSpPr>
        <p:spPr>
          <a:xfrm>
            <a:off x="1284509" y="5185954"/>
            <a:ext cx="1132115" cy="425448"/>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7, pos148 </a:t>
            </a:r>
            <a:endParaRPr lang="es-AR" dirty="0"/>
          </a:p>
        </p:txBody>
      </p:sp>
      <p:sp>
        <p:nvSpPr>
          <p:cNvPr id="10" name="Rectangle 9"/>
          <p:cNvSpPr/>
          <p:nvPr/>
        </p:nvSpPr>
        <p:spPr>
          <a:xfrm>
            <a:off x="1476094" y="5883276"/>
            <a:ext cx="718466"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ectangle 10"/>
          <p:cNvSpPr/>
          <p:nvPr/>
        </p:nvSpPr>
        <p:spPr>
          <a:xfrm>
            <a:off x="3445340" y="5866177"/>
            <a:ext cx="799012"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3" name="Straight Arrow Connector 12"/>
          <p:cNvCxnSpPr/>
          <p:nvPr/>
        </p:nvCxnSpPr>
        <p:spPr>
          <a:xfrm flipH="1">
            <a:off x="757646" y="5643154"/>
            <a:ext cx="526863" cy="24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16624" y="5643154"/>
            <a:ext cx="378827" cy="22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49430" y="5185954"/>
            <a:ext cx="966652"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7" name="Rectangle 16"/>
          <p:cNvSpPr/>
          <p:nvPr/>
        </p:nvSpPr>
        <p:spPr>
          <a:xfrm>
            <a:off x="5525589" y="5185954"/>
            <a:ext cx="1423841"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Fer</a:t>
            </a:r>
            <a:r>
              <a:rPr lang="en-US" dirty="0"/>
              <a:t>, pos148 </a:t>
            </a:r>
            <a:endParaRPr lang="es-AR" dirty="0"/>
          </a:p>
        </p:txBody>
      </p:sp>
      <p:sp>
        <p:nvSpPr>
          <p:cNvPr id="18" name="Rectangle 17"/>
          <p:cNvSpPr/>
          <p:nvPr/>
        </p:nvSpPr>
        <p:spPr>
          <a:xfrm>
            <a:off x="6788356" y="5866177"/>
            <a:ext cx="1529417"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Juan, pos74</a:t>
            </a:r>
            <a:endParaRPr lang="es-AR" dirty="0"/>
          </a:p>
        </p:txBody>
      </p:sp>
      <p:sp>
        <p:nvSpPr>
          <p:cNvPr id="19" name="Rectangle 18"/>
          <p:cNvSpPr/>
          <p:nvPr/>
        </p:nvSpPr>
        <p:spPr>
          <a:xfrm>
            <a:off x="4672146" y="5860074"/>
            <a:ext cx="1208319"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Ana, pos0</a:t>
            </a:r>
            <a:endParaRPr lang="es-AR" dirty="0"/>
          </a:p>
        </p:txBody>
      </p:sp>
      <p:sp>
        <p:nvSpPr>
          <p:cNvPr id="20" name="Rectangle 19"/>
          <p:cNvSpPr/>
          <p:nvPr/>
        </p:nvSpPr>
        <p:spPr>
          <a:xfrm>
            <a:off x="5880465" y="5860074"/>
            <a:ext cx="718466"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1" name="Rectangle 20"/>
          <p:cNvSpPr/>
          <p:nvPr/>
        </p:nvSpPr>
        <p:spPr>
          <a:xfrm>
            <a:off x="8315582" y="5867400"/>
            <a:ext cx="799012"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22" name="Straight Arrow Connector 21"/>
          <p:cNvCxnSpPr/>
          <p:nvPr/>
        </p:nvCxnSpPr>
        <p:spPr>
          <a:xfrm flipH="1">
            <a:off x="5286097" y="5612675"/>
            <a:ext cx="526863" cy="24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81660" y="5641931"/>
            <a:ext cx="378827" cy="22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3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par>
                                <p:cTn id="51" presetID="16" presetClass="entr" presetSubtype="2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arn(inVertical)">
                                      <p:cBhvr>
                                        <p:cTn id="53" dur="500"/>
                                        <p:tgtEl>
                                          <p:spTgt spid="2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6" grpId="0" animBg="1"/>
      <p:bldP spid="17" grpId="0" animBg="1"/>
      <p:bldP spid="18" grpId="0" animBg="1"/>
      <p:bldP spid="19" grpId="0" animBg="1"/>
      <p:bldP spid="20" grpId="0" animBg="1"/>
      <p:bldP spid="21" grpId="0" animBg="1"/>
    </p:bldLst>
  </p:timing>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p>
          <a:p>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418</a:t>
            </a:fld>
            <a:endParaRPr lang="en-US" dirty="0"/>
          </a:p>
        </p:txBody>
      </p:sp>
    </p:spTree>
    <p:extLst>
      <p:ext uri="{BB962C8B-B14F-4D97-AF65-F5344CB8AC3E}">
        <p14:creationId xmlns:p14="http://schemas.microsoft.com/office/powerpoint/2010/main" val="846732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pPr marL="0" indent="0">
              <a:buNone/>
            </a:pPr>
            <a:r>
              <a:rPr lang="es-AR" dirty="0"/>
              <a:t>Algoritmos para representar conexiones.</a:t>
            </a:r>
          </a:p>
          <a:p>
            <a:pPr marL="0" indent="0">
              <a:buNone/>
            </a:pPr>
            <a:r>
              <a:rPr lang="es-AR" dirty="0"/>
              <a:t>Muchas motivaciones…</a:t>
            </a:r>
          </a:p>
        </p:txBody>
      </p:sp>
      <p:sp>
        <p:nvSpPr>
          <p:cNvPr id="4" name="Slide Number Placeholder 3"/>
          <p:cNvSpPr>
            <a:spLocks noGrp="1"/>
          </p:cNvSpPr>
          <p:nvPr>
            <p:ph type="sldNum" sz="quarter" idx="12"/>
          </p:nvPr>
        </p:nvSpPr>
        <p:spPr/>
        <p:txBody>
          <a:bodyPr/>
          <a:lstStyle/>
          <a:p>
            <a:fld id="{401CF334-2D5C-4859-84A6-CA7E6E43FAEB}" type="slidenum">
              <a:rPr lang="en-US" smtClean="0"/>
              <a:t>419</a:t>
            </a:fld>
            <a:endParaRPr lang="en-US"/>
          </a:p>
        </p:txBody>
      </p:sp>
    </p:spTree>
    <p:extLst>
      <p:ext uri="{BB962C8B-B14F-4D97-AF65-F5344CB8AC3E}">
        <p14:creationId xmlns:p14="http://schemas.microsoft.com/office/powerpoint/2010/main" val="3160825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42</a:t>
            </a:fld>
            <a:endParaRPr lang="en-US"/>
          </a:p>
        </p:txBody>
      </p:sp>
      <p:cxnSp>
        <p:nvCxnSpPr>
          <p:cNvPr id="7" name="Straight Arrow Connector 6"/>
          <p:cNvCxnSpPr/>
          <p:nvPr/>
        </p:nvCxnSpPr>
        <p:spPr>
          <a:xfrm flipV="1">
            <a:off x="355963" y="1672046"/>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Rounded Rectangle 16"/>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3 *  (    5  -  10.2  ) )  -  2  )</a:t>
            </a:r>
          </a:p>
        </p:txBody>
      </p:sp>
    </p:spTree>
    <p:extLst>
      <p:ext uri="{BB962C8B-B14F-4D97-AF65-F5344CB8AC3E}">
        <p14:creationId xmlns:p14="http://schemas.microsoft.com/office/powerpoint/2010/main" val="52028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arn(inVertical)">
                                      <p:cBhvr>
                                        <p:cTn id="12" dur="500"/>
                                        <p:tgtEl>
                                          <p:spTgt spid="16"/>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Lst>
  </p:timing>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Mapas</a:t>
            </a:r>
          </a:p>
          <a:p>
            <a:endParaRPr lang="es-AR" dirty="0"/>
          </a:p>
          <a:p>
            <a:pPr marL="0" indent="0">
              <a:buNone/>
            </a:pPr>
            <a:r>
              <a:rPr lang="es-AR" sz="1600" dirty="0"/>
              <a:t>En el siglo 18, en Prusia (</a:t>
            </a:r>
            <a:r>
              <a:rPr lang="es-AR" sz="1600" dirty="0" err="1"/>
              <a:t>Königsberg</a:t>
            </a:r>
            <a:r>
              <a:rPr lang="es-AR" sz="1600" dirty="0"/>
              <a:t>) había zonas separadas por el río </a:t>
            </a:r>
            <a:r>
              <a:rPr lang="es-AR" sz="1600" dirty="0" err="1"/>
              <a:t>Pregolya</a:t>
            </a:r>
            <a:r>
              <a:rPr lang="es-AR" sz="1600" dirty="0"/>
              <a:t> unidas por 7 puentes. Se puede pasear por la ciudad pasando </a:t>
            </a:r>
            <a:r>
              <a:rPr lang="es-AR" sz="1600" b="1" dirty="0"/>
              <a:t>una y una sola vez </a:t>
            </a:r>
            <a:r>
              <a:rPr lang="es-AR" sz="1600" dirty="0"/>
              <a:t>por cada puente? Cómo?</a:t>
            </a:r>
          </a:p>
          <a:p>
            <a:pPr marL="0" indent="0">
              <a:buNone/>
            </a:pPr>
            <a:endParaRPr lang="es-AR" sz="1600"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420</a:t>
            </a:fld>
            <a:endParaRPr lang="en-US"/>
          </a:p>
        </p:txBody>
      </p:sp>
      <p:pic>
        <p:nvPicPr>
          <p:cNvPr id="7" name="Picture 6"/>
          <p:cNvPicPr>
            <a:picLocks noChangeAspect="1"/>
          </p:cNvPicPr>
          <p:nvPr/>
        </p:nvPicPr>
        <p:blipFill>
          <a:blip r:embed="rId2"/>
          <a:stretch>
            <a:fillRect/>
          </a:stretch>
        </p:blipFill>
        <p:spPr>
          <a:xfrm>
            <a:off x="3149599" y="3746890"/>
            <a:ext cx="5329671" cy="2609462"/>
          </a:xfrm>
          <a:prstGeom prst="rect">
            <a:avLst/>
          </a:prstGeom>
        </p:spPr>
      </p:pic>
      <p:cxnSp>
        <p:nvCxnSpPr>
          <p:cNvPr id="10" name="Curved Connector 9"/>
          <p:cNvCxnSpPr/>
          <p:nvPr/>
        </p:nvCxnSpPr>
        <p:spPr>
          <a:xfrm rot="5400000" flipH="1" flipV="1">
            <a:off x="4816764" y="4151746"/>
            <a:ext cx="1052946" cy="526473"/>
          </a:xfrm>
          <a:prstGeom prst="curvedConnector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Curved Connector 10"/>
          <p:cNvCxnSpPr/>
          <p:nvPr/>
        </p:nvCxnSpPr>
        <p:spPr>
          <a:xfrm rot="5400000" flipH="1" flipV="1">
            <a:off x="5287961" y="4188693"/>
            <a:ext cx="1052946" cy="526473"/>
          </a:xfrm>
          <a:prstGeom prst="curvedConnector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Curved Connector 11"/>
          <p:cNvCxnSpPr/>
          <p:nvPr/>
        </p:nvCxnSpPr>
        <p:spPr>
          <a:xfrm rot="5400000" flipH="1" flipV="1">
            <a:off x="4156365" y="5430982"/>
            <a:ext cx="1052946" cy="526473"/>
          </a:xfrm>
          <a:prstGeom prst="curvedConnector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Curved Connector 12"/>
          <p:cNvCxnSpPr/>
          <p:nvPr/>
        </p:nvCxnSpPr>
        <p:spPr>
          <a:xfrm rot="5400000" flipH="1" flipV="1">
            <a:off x="4682839" y="5534890"/>
            <a:ext cx="1052946" cy="526473"/>
          </a:xfrm>
          <a:prstGeom prst="curvedConnector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Curved Connector 13"/>
          <p:cNvCxnSpPr/>
          <p:nvPr/>
        </p:nvCxnSpPr>
        <p:spPr>
          <a:xfrm rot="5400000" flipH="1" flipV="1">
            <a:off x="6751998" y="4581237"/>
            <a:ext cx="1052946" cy="526473"/>
          </a:xfrm>
          <a:prstGeom prst="curvedConnector3">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Curved Connector 14"/>
          <p:cNvCxnSpPr/>
          <p:nvPr/>
        </p:nvCxnSpPr>
        <p:spPr>
          <a:xfrm>
            <a:off x="5606474" y="5422255"/>
            <a:ext cx="999978" cy="192299"/>
          </a:xfrm>
          <a:prstGeom prst="curvedConnector3">
            <a:avLst>
              <a:gd name="adj1" fmla="val 50000"/>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Curved Connector 22"/>
          <p:cNvCxnSpPr/>
          <p:nvPr/>
        </p:nvCxnSpPr>
        <p:spPr>
          <a:xfrm>
            <a:off x="5834136" y="6017213"/>
            <a:ext cx="1065428" cy="41193"/>
          </a:xfrm>
          <a:prstGeom prst="curvedConnector3">
            <a:avLst>
              <a:gd name="adj1" fmla="val 55201"/>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9270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s-AR" dirty="0"/>
              <a:t>Hay camino </a:t>
            </a:r>
            <a:r>
              <a:rPr lang="es-AR" dirty="0" err="1"/>
              <a:t>Euleriano</a:t>
            </a:r>
            <a:r>
              <a:rPr lang="es-AR" dirty="0"/>
              <a:t> posible?</a:t>
            </a:r>
          </a:p>
          <a:p>
            <a:pPr marL="0" indent="0" algn="just">
              <a:buNone/>
            </a:pPr>
            <a:r>
              <a:rPr lang="es-AR" sz="1600" dirty="0"/>
              <a:t>Idea: modelar la situación con un grafo. Las 4 zonas son vértices y los puentes son los ejes. Los ejes no son dirigidos porque puedo atravesar el puente en cualquier dirección.</a:t>
            </a:r>
          </a:p>
          <a:p>
            <a:pPr marL="0" indent="0" algn="just">
              <a:buNone/>
            </a:pPr>
            <a:endParaRPr lang="es-AR" sz="1600" dirty="0"/>
          </a:p>
          <a:p>
            <a:pPr marL="0" indent="0" algn="just">
              <a:buNone/>
            </a:pPr>
            <a:r>
              <a:rPr lang="es-AR" sz="1600" dirty="0"/>
              <a:t>La teoría de grafos tiene muchos teoremas.  </a:t>
            </a:r>
            <a:r>
              <a:rPr lang="es-AR" sz="1600" dirty="0" err="1"/>
              <a:t>Ej</a:t>
            </a:r>
            <a:r>
              <a:rPr lang="es-AR" sz="1600" dirty="0"/>
              <a:t>: para que haya un camino </a:t>
            </a:r>
            <a:r>
              <a:rPr lang="es-AR" sz="1600" dirty="0" err="1"/>
              <a:t>euleriano</a:t>
            </a:r>
            <a:r>
              <a:rPr lang="es-AR" sz="1600" dirty="0"/>
              <a:t> la cantidad de nodos con grado impar deben ser 0 o 2.  (si fueran 2 serían el nodo de salida y el de llegada)</a:t>
            </a:r>
          </a:p>
          <a:p>
            <a:pPr marL="0" indent="0" algn="just">
              <a:buNone/>
            </a:pPr>
            <a:endParaRPr lang="es-AR" sz="1600" dirty="0"/>
          </a:p>
          <a:p>
            <a:pPr marL="0" indent="0" algn="just">
              <a:buNone/>
            </a:pPr>
            <a:r>
              <a:rPr lang="es-AR" sz="1600" dirty="0"/>
              <a:t>			Tiene solución la visita a los puentes de Prusia?</a:t>
            </a:r>
          </a:p>
        </p:txBody>
      </p:sp>
      <p:sp>
        <p:nvSpPr>
          <p:cNvPr id="4" name="Slide Number Placeholder 3"/>
          <p:cNvSpPr>
            <a:spLocks noGrp="1"/>
          </p:cNvSpPr>
          <p:nvPr>
            <p:ph type="sldNum" sz="quarter" idx="12"/>
          </p:nvPr>
        </p:nvSpPr>
        <p:spPr/>
        <p:txBody>
          <a:bodyPr/>
          <a:lstStyle/>
          <a:p>
            <a:fld id="{401CF334-2D5C-4859-84A6-CA7E6E43FAEB}" type="slidenum">
              <a:rPr lang="en-US" smtClean="0"/>
              <a:t>421</a:t>
            </a:fld>
            <a:endParaRPr lang="en-US"/>
          </a:p>
        </p:txBody>
      </p:sp>
      <p:sp>
        <p:nvSpPr>
          <p:cNvPr id="5" name="Oval 4"/>
          <p:cNvSpPr/>
          <p:nvPr/>
        </p:nvSpPr>
        <p:spPr>
          <a:xfrm>
            <a:off x="1025236" y="3953164"/>
            <a:ext cx="415637" cy="41563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6" name="Oval 5"/>
          <p:cNvSpPr/>
          <p:nvPr/>
        </p:nvSpPr>
        <p:spPr>
          <a:xfrm>
            <a:off x="1233054" y="4723246"/>
            <a:ext cx="415637" cy="41563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7" name="Oval 6"/>
          <p:cNvSpPr/>
          <p:nvPr/>
        </p:nvSpPr>
        <p:spPr>
          <a:xfrm>
            <a:off x="2156691" y="4723246"/>
            <a:ext cx="415637" cy="41563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8" name="Oval 7"/>
          <p:cNvSpPr/>
          <p:nvPr/>
        </p:nvSpPr>
        <p:spPr>
          <a:xfrm>
            <a:off x="1025235" y="5493328"/>
            <a:ext cx="415637" cy="41563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cxnSp>
        <p:nvCxnSpPr>
          <p:cNvPr id="12" name="Straight Connector 11"/>
          <p:cNvCxnSpPr>
            <a:stCxn id="6" idx="0"/>
            <a:endCxn id="5" idx="5"/>
          </p:cNvCxnSpPr>
          <p:nvPr/>
        </p:nvCxnSpPr>
        <p:spPr>
          <a:xfrm flipH="1" flipV="1">
            <a:off x="1380004" y="4307932"/>
            <a:ext cx="60869" cy="41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6" idx="3"/>
            <a:endCxn id="8" idx="0"/>
          </p:cNvCxnSpPr>
          <p:nvPr/>
        </p:nvCxnSpPr>
        <p:spPr>
          <a:xfrm flipH="1">
            <a:off x="1233054" y="5078014"/>
            <a:ext cx="60869" cy="41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6" idx="4"/>
            <a:endCxn id="8" idx="7"/>
          </p:cNvCxnSpPr>
          <p:nvPr/>
        </p:nvCxnSpPr>
        <p:spPr>
          <a:xfrm flipH="1">
            <a:off x="1380003" y="5138882"/>
            <a:ext cx="60870" cy="415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Straight Connector 17"/>
          <p:cNvCxnSpPr>
            <a:stCxn id="6" idx="6"/>
            <a:endCxn id="7" idx="2"/>
          </p:cNvCxnSpPr>
          <p:nvPr/>
        </p:nvCxnSpPr>
        <p:spPr>
          <a:xfrm>
            <a:off x="1648691" y="4931064"/>
            <a:ext cx="508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1"/>
            <a:endCxn id="5" idx="6"/>
          </p:cNvCxnSpPr>
          <p:nvPr/>
        </p:nvCxnSpPr>
        <p:spPr>
          <a:xfrm flipH="1" flipV="1">
            <a:off x="1440873" y="4160982"/>
            <a:ext cx="776687" cy="623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Straight Connector 21"/>
          <p:cNvCxnSpPr>
            <a:stCxn id="7" idx="3"/>
            <a:endCxn id="8" idx="6"/>
          </p:cNvCxnSpPr>
          <p:nvPr/>
        </p:nvCxnSpPr>
        <p:spPr>
          <a:xfrm flipH="1">
            <a:off x="1440872" y="5078014"/>
            <a:ext cx="776688" cy="623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flipV="1">
            <a:off x="1208299" y="4375566"/>
            <a:ext cx="60869" cy="41531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45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a:t>
            </a:r>
            <a:endParaRPr lang="es-AR" dirty="0"/>
          </a:p>
        </p:txBody>
      </p:sp>
      <p:sp>
        <p:nvSpPr>
          <p:cNvPr id="3" name="Content Placeholder 2"/>
          <p:cNvSpPr>
            <a:spLocks noGrp="1"/>
          </p:cNvSpPr>
          <p:nvPr>
            <p:ph idx="1"/>
          </p:nvPr>
        </p:nvSpPr>
        <p:spPr/>
        <p:txBody>
          <a:bodyPr>
            <a:normAutofit lnSpcReduction="10000"/>
          </a:bodyPr>
          <a:lstStyle/>
          <a:p>
            <a:r>
              <a:rPr lang="en-US" sz="2400" b="1" dirty="0" err="1"/>
              <a:t>Caso</a:t>
            </a:r>
            <a:r>
              <a:rPr lang="en-US" sz="2400" b="1" dirty="0"/>
              <a:t> de </a:t>
            </a:r>
            <a:r>
              <a:rPr lang="en-US" sz="2400" b="1" dirty="0" err="1"/>
              <a:t>Uso</a:t>
            </a:r>
            <a:r>
              <a:rPr lang="en-US" sz="2400" b="1" dirty="0"/>
              <a:t>: “</a:t>
            </a:r>
            <a:r>
              <a:rPr lang="en-US" sz="2400" b="1" dirty="0" err="1"/>
              <a:t>Flujo</a:t>
            </a:r>
            <a:r>
              <a:rPr lang="en-US" sz="2400" b="1" dirty="0"/>
              <a:t>/</a:t>
            </a:r>
            <a:r>
              <a:rPr lang="en-US" sz="2400" b="1" dirty="0" err="1"/>
              <a:t>Transporte</a:t>
            </a:r>
            <a:r>
              <a:rPr lang="en-US" sz="2400" b="1" dirty="0"/>
              <a:t>”.</a:t>
            </a:r>
          </a:p>
          <a:p>
            <a:pPr marL="0" indent="0">
              <a:buNone/>
            </a:pPr>
            <a:r>
              <a:rPr lang="es-AR" sz="2400" dirty="0"/>
              <a:t>Para representar rutas, conexiones y tráfico. </a:t>
            </a:r>
            <a:r>
              <a:rPr lang="es-AR" sz="2400" dirty="0" err="1"/>
              <a:t>Ej</a:t>
            </a:r>
            <a:r>
              <a:rPr lang="es-AR" sz="2400" dirty="0"/>
              <a:t>: rutas áreas, formas alternativas para ir de un lugar a otro, etc.</a:t>
            </a:r>
          </a:p>
          <a:p>
            <a:endParaRPr lang="en-US" sz="2400" b="1" dirty="0"/>
          </a:p>
          <a:p>
            <a:pPr marL="0" indent="0">
              <a:buNone/>
            </a:pPr>
            <a:endParaRPr lang="en-US" sz="2400" dirty="0"/>
          </a:p>
          <a:p>
            <a:pPr marL="0" indent="0">
              <a:buNone/>
            </a:pPr>
            <a:r>
              <a:rPr lang="en-US" sz="2400" dirty="0" err="1"/>
              <a:t>Ej</a:t>
            </a:r>
            <a:r>
              <a:rPr lang="en-US" sz="2400" dirty="0"/>
              <a:t>: </a:t>
            </a:r>
            <a:r>
              <a:rPr lang="en-US" sz="2400" dirty="0" err="1"/>
              <a:t>Actualmente</a:t>
            </a:r>
            <a:r>
              <a:rPr lang="en-US" sz="2400" dirty="0"/>
              <a:t> </a:t>
            </a:r>
          </a:p>
          <a:p>
            <a:pPr marL="0" indent="0">
              <a:buNone/>
            </a:pPr>
            <a:r>
              <a:rPr lang="en-US" sz="2400" dirty="0" err="1"/>
              <a:t>OpenstreetMap</a:t>
            </a:r>
            <a:r>
              <a:rPr lang="en-US" sz="2400" dirty="0"/>
              <a:t> </a:t>
            </a:r>
            <a:r>
              <a:rPr lang="en-US" sz="2400" dirty="0" err="1"/>
              <a:t>sigue</a:t>
            </a:r>
            <a:r>
              <a:rPr lang="en-US" sz="2400" dirty="0"/>
              <a:t> </a:t>
            </a:r>
          </a:p>
          <a:p>
            <a:pPr marL="0" indent="0">
              <a:buNone/>
            </a:pPr>
            <a:r>
              <a:rPr lang="en-US" sz="2400" dirty="0" err="1"/>
              <a:t>usando</a:t>
            </a:r>
            <a:r>
              <a:rPr lang="en-US" sz="2400" dirty="0"/>
              <a:t> </a:t>
            </a:r>
            <a:r>
              <a:rPr lang="en-US" sz="2400" dirty="0" err="1"/>
              <a:t>grafos</a:t>
            </a:r>
            <a:r>
              <a:rPr lang="en-US" sz="2400" dirty="0"/>
              <a:t> </a:t>
            </a:r>
            <a:r>
              <a:rPr lang="en-US" sz="2400" dirty="0" err="1"/>
              <a:t>dirigidos</a:t>
            </a:r>
            <a:r>
              <a:rPr lang="en-US" sz="2400" dirty="0"/>
              <a:t> </a:t>
            </a:r>
          </a:p>
          <a:p>
            <a:pPr marL="0" indent="0">
              <a:buNone/>
            </a:pPr>
            <a:r>
              <a:rPr lang="en-US" sz="2400" dirty="0"/>
              <a:t>para </a:t>
            </a:r>
            <a:r>
              <a:rPr lang="en-US" sz="2400" dirty="0" err="1"/>
              <a:t>representar</a:t>
            </a:r>
            <a:r>
              <a:rPr lang="en-US" sz="2400" dirty="0"/>
              <a:t> </a:t>
            </a:r>
            <a:r>
              <a:rPr lang="en-US" sz="2400" dirty="0" err="1"/>
              <a:t>calles</a:t>
            </a:r>
            <a:r>
              <a:rPr lang="en-US" sz="2400" dirty="0"/>
              <a:t>,</a:t>
            </a:r>
          </a:p>
          <a:p>
            <a:pPr marL="0" indent="0">
              <a:buNone/>
            </a:pPr>
            <a:r>
              <a:rPr lang="en-US" sz="2400" dirty="0" err="1"/>
              <a:t>avenidas</a:t>
            </a:r>
            <a:r>
              <a:rPr lang="en-US" sz="2400" dirty="0"/>
              <a:t>, </a:t>
            </a:r>
            <a:r>
              <a:rPr lang="en-US" sz="2400" dirty="0" err="1"/>
              <a:t>puentes</a:t>
            </a:r>
            <a:r>
              <a:rPr lang="en-US" sz="2400" dirty="0"/>
              <a:t>, </a:t>
            </a:r>
          </a:p>
          <a:p>
            <a:pPr marL="0" indent="0">
              <a:buNone/>
            </a:pPr>
            <a:r>
              <a:rPr lang="en-US" sz="2400" dirty="0"/>
              <a:t>POIs, </a:t>
            </a:r>
            <a:r>
              <a:rPr lang="en-US" sz="2400" dirty="0" err="1"/>
              <a:t>etc</a:t>
            </a:r>
            <a:endParaRPr lang="en-US" sz="2400"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422</a:t>
            </a:fld>
            <a:endParaRPr lang="en-US"/>
          </a:p>
        </p:txBody>
      </p:sp>
      <p:pic>
        <p:nvPicPr>
          <p:cNvPr id="5" name="Picture 4"/>
          <p:cNvPicPr>
            <a:picLocks noChangeAspect="1"/>
          </p:cNvPicPr>
          <p:nvPr/>
        </p:nvPicPr>
        <p:blipFill>
          <a:blip r:embed="rId2"/>
          <a:stretch>
            <a:fillRect/>
          </a:stretch>
        </p:blipFill>
        <p:spPr>
          <a:xfrm>
            <a:off x="4285673" y="3362804"/>
            <a:ext cx="4259839" cy="2849372"/>
          </a:xfrm>
          <a:prstGeom prst="rect">
            <a:avLst/>
          </a:prstGeom>
        </p:spPr>
      </p:pic>
    </p:spTree>
    <p:extLst>
      <p:ext uri="{BB962C8B-B14F-4D97-AF65-F5344CB8AC3E}">
        <p14:creationId xmlns:p14="http://schemas.microsoft.com/office/powerpoint/2010/main" val="455129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r>
              <a:rPr lang="es-AR" b="1" dirty="0"/>
              <a:t>Casos de Uso: “Redes sociales, y el análisis </a:t>
            </a:r>
          </a:p>
          <a:p>
            <a:pPr marL="0" indent="0">
              <a:buNone/>
            </a:pPr>
            <a:r>
              <a:rPr lang="es-AR" b="1" dirty="0"/>
              <a:t>de la comunidad digital”</a:t>
            </a:r>
          </a:p>
          <a:p>
            <a:pPr marL="0" indent="0">
              <a:buNone/>
            </a:pPr>
            <a:r>
              <a:rPr lang="es-AR" dirty="0" err="1"/>
              <a:t>Ej</a:t>
            </a:r>
            <a:r>
              <a:rPr lang="es-AR" dirty="0"/>
              <a:t>: 2500 usuarios de twitter </a:t>
            </a:r>
          </a:p>
          <a:p>
            <a:pPr marL="0" indent="0">
              <a:buNone/>
            </a:pPr>
            <a:r>
              <a:rPr lang="es-AR" dirty="0"/>
              <a:t>Y su interconexión</a:t>
            </a:r>
          </a:p>
          <a:p>
            <a:pPr marL="0" indent="0">
              <a:buNone/>
            </a:pPr>
            <a:endParaRPr lang="es-AR" dirty="0"/>
          </a:p>
          <a:p>
            <a:pPr marL="0" indent="0">
              <a:buNone/>
            </a:pPr>
            <a:endParaRPr lang="es-AR" dirty="0"/>
          </a:p>
          <a:p>
            <a:pPr marL="0" indent="0" algn="just">
              <a:buNone/>
            </a:pPr>
            <a:r>
              <a:rPr lang="es-AR" dirty="0"/>
              <a:t>	Cuando se precisa representar los vínculos entre objetos. </a:t>
            </a:r>
            <a:r>
              <a:rPr lang="es-AR" dirty="0" err="1"/>
              <a:t>Ej</a:t>
            </a:r>
            <a:r>
              <a:rPr lang="es-AR" dirty="0"/>
              <a:t>: Twitter, Facebook, DBLP (autores y publicaciones científicas), </a:t>
            </a:r>
            <a:r>
              <a:rPr lang="es-AR" dirty="0" err="1"/>
              <a:t>Netflix</a:t>
            </a:r>
            <a:r>
              <a:rPr lang="es-AR" dirty="0"/>
              <a:t>, </a:t>
            </a:r>
            <a:r>
              <a:rPr lang="es-AR" dirty="0" err="1"/>
              <a:t>etc</a:t>
            </a:r>
            <a:r>
              <a:rPr lang="es-AR" dirty="0"/>
              <a:t>, </a:t>
            </a:r>
            <a:r>
              <a:rPr lang="es-AR" dirty="0" err="1"/>
              <a:t>etc</a:t>
            </a:r>
            <a:r>
              <a:rPr lang="es-AR" dirty="0"/>
              <a:t>, etc. </a:t>
            </a:r>
          </a:p>
          <a:p>
            <a:pPr marL="0" indent="0" algn="just">
              <a:buNone/>
            </a:pPr>
            <a:r>
              <a:rPr lang="es-AR" dirty="0"/>
              <a:t>	Dada la complejidad de las interrelaciones entre participantes, existe mucha información que puede extraerse al analizar este tipo de redes: el más influyente, las comunidades, recomendaciones, entre otros.</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423</a:t>
            </a:fld>
            <a:endParaRPr lang="en-US"/>
          </a:p>
        </p:txBody>
      </p:sp>
      <p:pic>
        <p:nvPicPr>
          <p:cNvPr id="5" name="Picture 4"/>
          <p:cNvPicPr>
            <a:picLocks noChangeAspect="1"/>
          </p:cNvPicPr>
          <p:nvPr/>
        </p:nvPicPr>
        <p:blipFill>
          <a:blip r:embed="rId2"/>
          <a:stretch>
            <a:fillRect/>
          </a:stretch>
        </p:blipFill>
        <p:spPr>
          <a:xfrm>
            <a:off x="6280728" y="731881"/>
            <a:ext cx="2333336" cy="2978828"/>
          </a:xfrm>
          <a:prstGeom prst="rect">
            <a:avLst/>
          </a:prstGeom>
        </p:spPr>
      </p:pic>
    </p:spTree>
    <p:extLst>
      <p:ext uri="{BB962C8B-B14F-4D97-AF65-F5344CB8AC3E}">
        <p14:creationId xmlns:p14="http://schemas.microsoft.com/office/powerpoint/2010/main" val="795492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a:bodyPr>
          <a:lstStyle/>
          <a:p>
            <a:r>
              <a:rPr lang="es-AR" b="1" dirty="0"/>
              <a:t>Casos de Uso: “Instaladores/Compiladores/Optimizadores”</a:t>
            </a:r>
          </a:p>
          <a:p>
            <a:pPr marL="0" indent="0" algn="just">
              <a:buNone/>
            </a:pPr>
            <a:r>
              <a:rPr lang="es-AR" dirty="0"/>
              <a:t>Precisan saber el orden conveniente en que hay que instalar/configurar/ejecutar paquetes. </a:t>
            </a:r>
          </a:p>
          <a:p>
            <a:pPr marL="0" indent="0">
              <a:buNone/>
            </a:pPr>
            <a:endParaRPr lang="es-AR" dirty="0"/>
          </a:p>
          <a:p>
            <a:pPr marL="0" indent="0" algn="just">
              <a:buNone/>
            </a:pPr>
            <a:r>
              <a:rPr lang="es-AR" dirty="0" err="1"/>
              <a:t>Ej</a:t>
            </a:r>
            <a:r>
              <a:rPr lang="es-AR" dirty="0"/>
              <a:t>: manejador de proyectos de software como </a:t>
            </a:r>
            <a:r>
              <a:rPr lang="es-AR" dirty="0" err="1"/>
              <a:t>maven</a:t>
            </a:r>
            <a:r>
              <a:rPr lang="es-AR" dirty="0"/>
              <a:t>.  Con tantas dependencias, ¿En qué orden debe instalarse un paquete y todas sus dependencias? ¿Quién depende de quién? </a:t>
            </a:r>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424</a:t>
            </a:fld>
            <a:endParaRPr lang="en-US"/>
          </a:p>
        </p:txBody>
      </p:sp>
      <p:sp>
        <p:nvSpPr>
          <p:cNvPr id="5" name="Rectangle 1"/>
          <p:cNvSpPr>
            <a:spLocks noChangeArrowheads="1"/>
          </p:cNvSpPr>
          <p:nvPr/>
        </p:nvSpPr>
        <p:spPr bwMode="auto">
          <a:xfrm>
            <a:off x="0" y="58050"/>
            <a:ext cx="65" cy="34109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AR" altLang="es-A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5167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err="1"/>
              <a:t>Ej</a:t>
            </a:r>
            <a:r>
              <a:rPr lang="es-AR" dirty="0"/>
              <a:t>: un optimizador de SQL distribuido para ser ejecutado en un </a:t>
            </a:r>
            <a:r>
              <a:rPr lang="es-AR" dirty="0" err="1"/>
              <a:t>cluster</a:t>
            </a:r>
            <a:r>
              <a:rPr lang="es-AR" dirty="0"/>
              <a:t> de computadoras organiza las tareas</a:t>
            </a:r>
          </a:p>
        </p:txBody>
      </p:sp>
      <p:sp>
        <p:nvSpPr>
          <p:cNvPr id="4" name="Slide Number Placeholder 3"/>
          <p:cNvSpPr>
            <a:spLocks noGrp="1"/>
          </p:cNvSpPr>
          <p:nvPr>
            <p:ph type="sldNum" sz="quarter" idx="12"/>
          </p:nvPr>
        </p:nvSpPr>
        <p:spPr/>
        <p:txBody>
          <a:bodyPr/>
          <a:lstStyle/>
          <a:p>
            <a:fld id="{401CF334-2D5C-4859-84A6-CA7E6E43FAEB}" type="slidenum">
              <a:rPr lang="en-US" smtClean="0"/>
              <a:t>425</a:t>
            </a:fld>
            <a:endParaRPr lang="en-US"/>
          </a:p>
        </p:txBody>
      </p:sp>
      <p:pic>
        <p:nvPicPr>
          <p:cNvPr id="5" name="Picture 4"/>
          <p:cNvPicPr>
            <a:picLocks noChangeAspect="1"/>
          </p:cNvPicPr>
          <p:nvPr/>
        </p:nvPicPr>
        <p:blipFill>
          <a:blip r:embed="rId2"/>
          <a:stretch>
            <a:fillRect/>
          </a:stretch>
        </p:blipFill>
        <p:spPr>
          <a:xfrm>
            <a:off x="2295722" y="2978825"/>
            <a:ext cx="4291300" cy="3199036"/>
          </a:xfrm>
          <a:prstGeom prst="rect">
            <a:avLst/>
          </a:prstGeom>
        </p:spPr>
      </p:pic>
    </p:spTree>
    <p:extLst>
      <p:ext uri="{BB962C8B-B14F-4D97-AF65-F5344CB8AC3E}">
        <p14:creationId xmlns:p14="http://schemas.microsoft.com/office/powerpoint/2010/main" val="168412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p:txBody>
          <a:bodyPr/>
          <a:lstStyle/>
          <a:p>
            <a:pPr marL="0" indent="0">
              <a:buNone/>
            </a:pPr>
            <a:r>
              <a:rPr lang="es-AR" dirty="0" err="1"/>
              <a:t>Ej</a:t>
            </a:r>
            <a:r>
              <a:rPr lang="es-AR" dirty="0"/>
              <a:t>: Al fabricar un elemento (</a:t>
            </a:r>
            <a:r>
              <a:rPr lang="es-AR" dirty="0" err="1"/>
              <a:t>ej</a:t>
            </a:r>
            <a:r>
              <a:rPr lang="es-AR" dirty="0"/>
              <a:t>: un auto). ¿Por donde se empieza?</a:t>
            </a:r>
          </a:p>
          <a:p>
            <a:pPr marL="0" indent="0">
              <a:buNone/>
            </a:pPr>
            <a:endParaRPr lang="es-AR" dirty="0"/>
          </a:p>
          <a:p>
            <a:pPr marL="0" indent="0" algn="just">
              <a:buNone/>
            </a:pPr>
            <a:r>
              <a:rPr lang="es-AR" dirty="0" err="1"/>
              <a:t>Ej</a:t>
            </a:r>
            <a:r>
              <a:rPr lang="es-AR" dirty="0"/>
              <a:t>: Al armar un cronograma para cierta actividad, como  ser ¿cuál es el plan para recibirse de Ing. en Informática en ITBA?</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426</a:t>
            </a:fld>
            <a:endParaRPr lang="en-US"/>
          </a:p>
        </p:txBody>
      </p:sp>
    </p:spTree>
    <p:extLst>
      <p:ext uri="{BB962C8B-B14F-4D97-AF65-F5344CB8AC3E}">
        <p14:creationId xmlns:p14="http://schemas.microsoft.com/office/powerpoint/2010/main" val="379557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Grafos y sus tipos</a:t>
            </a:r>
          </a:p>
        </p:txBody>
      </p:sp>
      <p:sp>
        <p:nvSpPr>
          <p:cNvPr id="3" name="Marcador de contenido 2"/>
          <p:cNvSpPr>
            <a:spLocks noGrp="1"/>
          </p:cNvSpPr>
          <p:nvPr>
            <p:ph idx="1"/>
          </p:nvPr>
        </p:nvSpPr>
        <p:spPr/>
        <p:txBody>
          <a:bodyPr>
            <a:normAutofit/>
          </a:bodyPr>
          <a:lstStyle/>
          <a:p>
            <a:r>
              <a:rPr lang="es-AR" b="1" dirty="0"/>
              <a:t>Con ejes no dirigidos</a:t>
            </a:r>
          </a:p>
          <a:p>
            <a:pPr lvl="1"/>
            <a:r>
              <a:rPr lang="es-AR" dirty="0"/>
              <a:t>Simple: entre cada par de nodos hay a lo sumo un eje. No admite lazos (</a:t>
            </a:r>
            <a:r>
              <a:rPr lang="es-AR" dirty="0" err="1"/>
              <a:t>self-loops</a:t>
            </a:r>
            <a:r>
              <a:rPr lang="es-AR" dirty="0"/>
              <a:t>)</a:t>
            </a:r>
          </a:p>
          <a:p>
            <a:pPr lvl="1"/>
            <a:endParaRPr lang="es-AR" dirty="0"/>
          </a:p>
          <a:p>
            <a:pPr lvl="1"/>
            <a:endParaRPr lang="es-AR" dirty="0"/>
          </a:p>
          <a:p>
            <a:pPr lvl="1"/>
            <a:endParaRPr lang="es-AR" dirty="0"/>
          </a:p>
          <a:p>
            <a:pPr lvl="1"/>
            <a:endParaRPr lang="es-AR" dirty="0"/>
          </a:p>
          <a:p>
            <a:pPr lvl="1"/>
            <a:endParaRPr lang="es-AR" dirty="0"/>
          </a:p>
          <a:p>
            <a:pPr lvl="1"/>
            <a:endParaRPr lang="es-AR" dirty="0"/>
          </a:p>
          <a:p>
            <a:pPr lvl="1"/>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427</a:t>
            </a:fld>
            <a:endParaRPr lang="en-US"/>
          </a:p>
        </p:txBody>
      </p:sp>
      <p:sp>
        <p:nvSpPr>
          <p:cNvPr id="5" name="Elipse 4"/>
          <p:cNvSpPr/>
          <p:nvPr/>
        </p:nvSpPr>
        <p:spPr>
          <a:xfrm>
            <a:off x="2451653" y="3213653"/>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sp>
        <p:nvSpPr>
          <p:cNvPr id="6" name="Elipse 5"/>
          <p:cNvSpPr/>
          <p:nvPr/>
        </p:nvSpPr>
        <p:spPr>
          <a:xfrm>
            <a:off x="5280993" y="3156006"/>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7" name="Elipse 6"/>
          <p:cNvSpPr/>
          <p:nvPr/>
        </p:nvSpPr>
        <p:spPr>
          <a:xfrm>
            <a:off x="2451653" y="4704522"/>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p>
        </p:txBody>
      </p:sp>
      <p:sp>
        <p:nvSpPr>
          <p:cNvPr id="8" name="Elipse 7"/>
          <p:cNvSpPr/>
          <p:nvPr/>
        </p:nvSpPr>
        <p:spPr>
          <a:xfrm>
            <a:off x="4419601" y="4130040"/>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p>
        </p:txBody>
      </p:sp>
      <p:cxnSp>
        <p:nvCxnSpPr>
          <p:cNvPr id="12" name="Conector recto 11"/>
          <p:cNvCxnSpPr>
            <a:stCxn id="5" idx="6"/>
            <a:endCxn id="6" idx="2"/>
          </p:cNvCxnSpPr>
          <p:nvPr/>
        </p:nvCxnSpPr>
        <p:spPr>
          <a:xfrm flipV="1">
            <a:off x="3220279" y="3480685"/>
            <a:ext cx="2060714" cy="57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p:cNvCxnSpPr>
            <a:stCxn id="5" idx="4"/>
            <a:endCxn id="7" idx="0"/>
          </p:cNvCxnSpPr>
          <p:nvPr/>
        </p:nvCxnSpPr>
        <p:spPr>
          <a:xfrm>
            <a:off x="2835966" y="3863010"/>
            <a:ext cx="0" cy="84151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161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p:txBody>
          <a:bodyPr>
            <a:normAutofit/>
          </a:bodyPr>
          <a:lstStyle/>
          <a:p>
            <a:r>
              <a:rPr lang="es-AR" b="1" dirty="0"/>
              <a:t>Con ejes no dirigidos</a:t>
            </a:r>
          </a:p>
          <a:p>
            <a:pPr lvl="1"/>
            <a:r>
              <a:rPr lang="es-AR" dirty="0" err="1"/>
              <a:t>Multigrafo</a:t>
            </a:r>
            <a:r>
              <a:rPr lang="es-AR" dirty="0"/>
              <a:t>: entre cada par de nodos puede haber varios ejes. No admite lazos (</a:t>
            </a:r>
            <a:r>
              <a:rPr lang="es-AR" dirty="0" err="1"/>
              <a:t>self-loops</a:t>
            </a:r>
            <a:r>
              <a:rPr lang="es-AR" dirty="0"/>
              <a:t>)</a:t>
            </a:r>
          </a:p>
          <a:p>
            <a:pPr lvl="1"/>
            <a:endParaRPr lang="es-AR" dirty="0"/>
          </a:p>
          <a:p>
            <a:pPr lvl="1"/>
            <a:endParaRPr lang="es-AR" dirty="0"/>
          </a:p>
          <a:p>
            <a:pPr lvl="1"/>
            <a:endParaRPr lang="es-AR" dirty="0"/>
          </a:p>
          <a:p>
            <a:pPr lvl="1"/>
            <a:endParaRPr lang="es-AR" dirty="0"/>
          </a:p>
          <a:p>
            <a:pPr lvl="1"/>
            <a:endParaRPr lang="es-AR" dirty="0"/>
          </a:p>
          <a:p>
            <a:pPr lvl="1"/>
            <a:endParaRPr lang="es-AR" dirty="0"/>
          </a:p>
          <a:p>
            <a:pPr lvl="1"/>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428</a:t>
            </a:fld>
            <a:endParaRPr lang="en-US"/>
          </a:p>
        </p:txBody>
      </p:sp>
      <p:sp>
        <p:nvSpPr>
          <p:cNvPr id="5" name="Elipse 4"/>
          <p:cNvSpPr/>
          <p:nvPr/>
        </p:nvSpPr>
        <p:spPr>
          <a:xfrm>
            <a:off x="2451653" y="3213653"/>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sp>
        <p:nvSpPr>
          <p:cNvPr id="6" name="Elipse 5"/>
          <p:cNvSpPr/>
          <p:nvPr/>
        </p:nvSpPr>
        <p:spPr>
          <a:xfrm>
            <a:off x="5280993" y="3156006"/>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7" name="Elipse 6"/>
          <p:cNvSpPr/>
          <p:nvPr/>
        </p:nvSpPr>
        <p:spPr>
          <a:xfrm>
            <a:off x="2451653" y="4704522"/>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p>
        </p:txBody>
      </p:sp>
      <p:sp>
        <p:nvSpPr>
          <p:cNvPr id="8" name="Elipse 7"/>
          <p:cNvSpPr/>
          <p:nvPr/>
        </p:nvSpPr>
        <p:spPr>
          <a:xfrm>
            <a:off x="4419601" y="4130040"/>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p>
        </p:txBody>
      </p:sp>
      <p:cxnSp>
        <p:nvCxnSpPr>
          <p:cNvPr id="12" name="Conector recto 11"/>
          <p:cNvCxnSpPr>
            <a:stCxn id="5" idx="6"/>
            <a:endCxn id="6" idx="2"/>
          </p:cNvCxnSpPr>
          <p:nvPr/>
        </p:nvCxnSpPr>
        <p:spPr>
          <a:xfrm flipV="1">
            <a:off x="3220279" y="3480685"/>
            <a:ext cx="2060714" cy="57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2756452" y="3863010"/>
            <a:ext cx="0" cy="841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948609" y="3851746"/>
            <a:ext cx="0" cy="841512"/>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2196550" y="4106328"/>
            <a:ext cx="437321" cy="369332"/>
          </a:xfrm>
          <a:prstGeom prst="rect">
            <a:avLst/>
          </a:prstGeom>
          <a:noFill/>
          <a:ln>
            <a:solidFill>
              <a:schemeClr val="bg2"/>
            </a:solidFill>
          </a:ln>
        </p:spPr>
        <p:txBody>
          <a:bodyPr wrap="square" rtlCol="0">
            <a:spAutoFit/>
          </a:bodyPr>
          <a:lstStyle/>
          <a:p>
            <a:r>
              <a:rPr lang="es-AR" dirty="0"/>
              <a:t>x1</a:t>
            </a:r>
          </a:p>
        </p:txBody>
      </p:sp>
      <p:sp>
        <p:nvSpPr>
          <p:cNvPr id="13" name="CuadroTexto 12"/>
          <p:cNvSpPr txBox="1"/>
          <p:nvPr/>
        </p:nvSpPr>
        <p:spPr>
          <a:xfrm>
            <a:off x="3028123" y="4045770"/>
            <a:ext cx="437321" cy="369332"/>
          </a:xfrm>
          <a:prstGeom prst="rect">
            <a:avLst/>
          </a:prstGeom>
          <a:noFill/>
          <a:ln>
            <a:solidFill>
              <a:schemeClr val="bg2"/>
            </a:solidFill>
          </a:ln>
        </p:spPr>
        <p:txBody>
          <a:bodyPr wrap="square" rtlCol="0">
            <a:spAutoFit/>
          </a:bodyPr>
          <a:lstStyle/>
          <a:p>
            <a:r>
              <a:rPr lang="es-AR" dirty="0"/>
              <a:t>x2</a:t>
            </a:r>
          </a:p>
        </p:txBody>
      </p:sp>
      <p:sp>
        <p:nvSpPr>
          <p:cNvPr id="15" name="CuadroTexto 14"/>
          <p:cNvSpPr txBox="1"/>
          <p:nvPr/>
        </p:nvSpPr>
        <p:spPr>
          <a:xfrm>
            <a:off x="3843133" y="3117980"/>
            <a:ext cx="437321" cy="369332"/>
          </a:xfrm>
          <a:prstGeom prst="rect">
            <a:avLst/>
          </a:prstGeom>
          <a:noFill/>
          <a:ln>
            <a:solidFill>
              <a:schemeClr val="bg2"/>
            </a:solidFill>
          </a:ln>
        </p:spPr>
        <p:txBody>
          <a:bodyPr wrap="square" rtlCol="0">
            <a:spAutoFit/>
          </a:bodyPr>
          <a:lstStyle/>
          <a:p>
            <a:r>
              <a:rPr lang="es-AR" dirty="0"/>
              <a:t>x1</a:t>
            </a:r>
          </a:p>
        </p:txBody>
      </p:sp>
    </p:spTree>
    <p:extLst>
      <p:ext uri="{BB962C8B-B14F-4D97-AF65-F5344CB8AC3E}">
        <p14:creationId xmlns:p14="http://schemas.microsoft.com/office/powerpoint/2010/main" val="327248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p:txBody>
          <a:bodyPr>
            <a:normAutofit/>
          </a:bodyPr>
          <a:lstStyle/>
          <a:p>
            <a:r>
              <a:rPr lang="es-AR" b="1" dirty="0"/>
              <a:t>Con ejes no dirigidos</a:t>
            </a:r>
          </a:p>
          <a:p>
            <a:pPr lvl="1"/>
            <a:r>
              <a:rPr lang="es-AR" dirty="0" err="1"/>
              <a:t>Pseudografo</a:t>
            </a:r>
            <a:r>
              <a:rPr lang="es-AR" dirty="0"/>
              <a:t>: entre cada par de nodos puede haber varios ejes y admite lazos (</a:t>
            </a:r>
            <a:r>
              <a:rPr lang="es-AR" dirty="0" err="1"/>
              <a:t>self-loops</a:t>
            </a:r>
            <a:r>
              <a:rPr lang="es-AR" dirty="0"/>
              <a:t>) </a:t>
            </a:r>
          </a:p>
          <a:p>
            <a:pPr lvl="1"/>
            <a:endParaRPr lang="es-AR" dirty="0"/>
          </a:p>
          <a:p>
            <a:pPr lvl="1"/>
            <a:endParaRPr lang="es-AR" dirty="0"/>
          </a:p>
          <a:p>
            <a:pPr lvl="1"/>
            <a:endParaRPr lang="es-AR" dirty="0"/>
          </a:p>
          <a:p>
            <a:pPr lvl="1"/>
            <a:endParaRPr lang="es-AR" dirty="0"/>
          </a:p>
          <a:p>
            <a:pPr lvl="1"/>
            <a:endParaRPr lang="es-AR" dirty="0"/>
          </a:p>
          <a:p>
            <a:pPr lvl="1"/>
            <a:endParaRPr lang="es-AR" dirty="0"/>
          </a:p>
          <a:p>
            <a:pPr marL="393192" lvl="1"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429</a:t>
            </a:fld>
            <a:endParaRPr lang="en-US"/>
          </a:p>
        </p:txBody>
      </p:sp>
      <p:sp>
        <p:nvSpPr>
          <p:cNvPr id="5" name="Elipse 4"/>
          <p:cNvSpPr/>
          <p:nvPr/>
        </p:nvSpPr>
        <p:spPr>
          <a:xfrm>
            <a:off x="2451653" y="3213653"/>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sp>
        <p:nvSpPr>
          <p:cNvPr id="6" name="Elipse 5"/>
          <p:cNvSpPr/>
          <p:nvPr/>
        </p:nvSpPr>
        <p:spPr>
          <a:xfrm>
            <a:off x="5280993" y="3156006"/>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7" name="Elipse 6"/>
          <p:cNvSpPr/>
          <p:nvPr/>
        </p:nvSpPr>
        <p:spPr>
          <a:xfrm>
            <a:off x="2451653" y="4704522"/>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p>
        </p:txBody>
      </p:sp>
      <p:sp>
        <p:nvSpPr>
          <p:cNvPr id="8" name="Elipse 7"/>
          <p:cNvSpPr/>
          <p:nvPr/>
        </p:nvSpPr>
        <p:spPr>
          <a:xfrm>
            <a:off x="4419601" y="4130040"/>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p>
        </p:txBody>
      </p:sp>
      <p:cxnSp>
        <p:nvCxnSpPr>
          <p:cNvPr id="12" name="Conector recto 11"/>
          <p:cNvCxnSpPr>
            <a:stCxn id="5" idx="6"/>
            <a:endCxn id="6" idx="2"/>
          </p:cNvCxnSpPr>
          <p:nvPr/>
        </p:nvCxnSpPr>
        <p:spPr>
          <a:xfrm flipV="1">
            <a:off x="3220279" y="3480685"/>
            <a:ext cx="2060714" cy="5764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2756452" y="3863010"/>
            <a:ext cx="0" cy="84151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948609" y="3851746"/>
            <a:ext cx="0" cy="841512"/>
          </a:xfrm>
          <a:prstGeom prst="line">
            <a:avLst/>
          </a:prstGeom>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2196550" y="4106328"/>
            <a:ext cx="437321" cy="369332"/>
          </a:xfrm>
          <a:prstGeom prst="rect">
            <a:avLst/>
          </a:prstGeom>
          <a:noFill/>
          <a:ln>
            <a:solidFill>
              <a:schemeClr val="bg2"/>
            </a:solidFill>
          </a:ln>
        </p:spPr>
        <p:txBody>
          <a:bodyPr wrap="square" rtlCol="0">
            <a:spAutoFit/>
          </a:bodyPr>
          <a:lstStyle/>
          <a:p>
            <a:r>
              <a:rPr lang="es-AR" dirty="0"/>
              <a:t>x1</a:t>
            </a:r>
          </a:p>
        </p:txBody>
      </p:sp>
      <p:sp>
        <p:nvSpPr>
          <p:cNvPr id="13" name="CuadroTexto 12"/>
          <p:cNvSpPr txBox="1"/>
          <p:nvPr/>
        </p:nvSpPr>
        <p:spPr>
          <a:xfrm>
            <a:off x="3028123" y="4045770"/>
            <a:ext cx="437321" cy="369332"/>
          </a:xfrm>
          <a:prstGeom prst="rect">
            <a:avLst/>
          </a:prstGeom>
          <a:noFill/>
          <a:ln>
            <a:solidFill>
              <a:schemeClr val="bg2"/>
            </a:solidFill>
          </a:ln>
        </p:spPr>
        <p:txBody>
          <a:bodyPr wrap="square" rtlCol="0">
            <a:spAutoFit/>
          </a:bodyPr>
          <a:lstStyle/>
          <a:p>
            <a:r>
              <a:rPr lang="es-AR" dirty="0"/>
              <a:t>x2</a:t>
            </a:r>
          </a:p>
        </p:txBody>
      </p:sp>
      <p:sp>
        <p:nvSpPr>
          <p:cNvPr id="15" name="CuadroTexto 14"/>
          <p:cNvSpPr txBox="1"/>
          <p:nvPr/>
        </p:nvSpPr>
        <p:spPr>
          <a:xfrm>
            <a:off x="3843133" y="3117980"/>
            <a:ext cx="437321" cy="369332"/>
          </a:xfrm>
          <a:prstGeom prst="rect">
            <a:avLst/>
          </a:prstGeom>
          <a:noFill/>
          <a:ln>
            <a:solidFill>
              <a:schemeClr val="bg2"/>
            </a:solidFill>
          </a:ln>
        </p:spPr>
        <p:txBody>
          <a:bodyPr wrap="square" rtlCol="0">
            <a:spAutoFit/>
          </a:bodyPr>
          <a:lstStyle/>
          <a:p>
            <a:r>
              <a:rPr lang="es-AR" dirty="0"/>
              <a:t>x1</a:t>
            </a:r>
          </a:p>
        </p:txBody>
      </p:sp>
      <p:sp>
        <p:nvSpPr>
          <p:cNvPr id="10" name="Forma libre 9"/>
          <p:cNvSpPr/>
          <p:nvPr/>
        </p:nvSpPr>
        <p:spPr>
          <a:xfrm>
            <a:off x="1749238" y="3533043"/>
            <a:ext cx="702415" cy="245560"/>
          </a:xfrm>
          <a:custGeom>
            <a:avLst/>
            <a:gdLst>
              <a:gd name="connsiteX0" fmla="*/ 583145 w 609649"/>
              <a:gd name="connsiteY0" fmla="*/ 0 h 272064"/>
              <a:gd name="connsiteX1" fmla="*/ 49 w 609649"/>
              <a:gd name="connsiteY1" fmla="*/ 251791 h 272064"/>
              <a:gd name="connsiteX2" fmla="*/ 609649 w 609649"/>
              <a:gd name="connsiteY2" fmla="*/ 238539 h 272064"/>
            </a:gdLst>
            <a:ahLst/>
            <a:cxnLst>
              <a:cxn ang="0">
                <a:pos x="connsiteX0" y="connsiteY0"/>
              </a:cxn>
              <a:cxn ang="0">
                <a:pos x="connsiteX1" y="connsiteY1"/>
              </a:cxn>
              <a:cxn ang="0">
                <a:pos x="connsiteX2" y="connsiteY2"/>
              </a:cxn>
            </a:cxnLst>
            <a:rect l="l" t="t" r="r" b="b"/>
            <a:pathLst>
              <a:path w="609649" h="272064">
                <a:moveTo>
                  <a:pt x="583145" y="0"/>
                </a:moveTo>
                <a:cubicBezTo>
                  <a:pt x="289388" y="106017"/>
                  <a:pt x="-4368" y="212035"/>
                  <a:pt x="49" y="251791"/>
                </a:cubicBezTo>
                <a:cubicBezTo>
                  <a:pt x="4466" y="291547"/>
                  <a:pt x="307057" y="265043"/>
                  <a:pt x="609649" y="238539"/>
                </a:cubicBezTo>
              </a:path>
            </a:pathLst>
          </a:custGeom>
          <a:noFill/>
          <a:ln>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CuadroTexto 15"/>
          <p:cNvSpPr txBox="1"/>
          <p:nvPr/>
        </p:nvSpPr>
        <p:spPr>
          <a:xfrm>
            <a:off x="1977889" y="3104351"/>
            <a:ext cx="437321" cy="369332"/>
          </a:xfrm>
          <a:prstGeom prst="rect">
            <a:avLst/>
          </a:prstGeom>
          <a:noFill/>
          <a:ln>
            <a:solidFill>
              <a:schemeClr val="bg2"/>
            </a:solidFill>
          </a:ln>
        </p:spPr>
        <p:txBody>
          <a:bodyPr wrap="square" rtlCol="0">
            <a:spAutoFit/>
          </a:bodyPr>
          <a:lstStyle/>
          <a:p>
            <a:r>
              <a:rPr lang="es-AR" dirty="0"/>
              <a:t>x3</a:t>
            </a:r>
          </a:p>
        </p:txBody>
      </p:sp>
    </p:spTree>
    <p:extLst>
      <p:ext uri="{BB962C8B-B14F-4D97-AF65-F5344CB8AC3E}">
        <p14:creationId xmlns:p14="http://schemas.microsoft.com/office/powerpoint/2010/main" val="2749303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43</a:t>
            </a:fld>
            <a:endParaRPr lang="en-US"/>
          </a:p>
        </p:txBody>
      </p:sp>
      <p:cxnSp>
        <p:nvCxnSpPr>
          <p:cNvPr id="7" name="Straight Arrow Connector 6"/>
          <p:cNvCxnSpPr/>
          <p:nvPr/>
        </p:nvCxnSpPr>
        <p:spPr>
          <a:xfrm flipV="1">
            <a:off x="146957" y="979715"/>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8" name="Rounded Rectangle 1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3 *  (    5  -  10.2  ) )  -  2  )</a:t>
            </a:r>
          </a:p>
        </p:txBody>
      </p:sp>
    </p:spTree>
    <p:extLst>
      <p:ext uri="{BB962C8B-B14F-4D97-AF65-F5344CB8AC3E}">
        <p14:creationId xmlns:p14="http://schemas.microsoft.com/office/powerpoint/2010/main" val="1869041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No hay clasificación para simple con lazo (</a:t>
            </a:r>
            <a:r>
              <a:rPr lang="es-AR" dirty="0" err="1"/>
              <a:t>self-loop</a:t>
            </a:r>
            <a:r>
              <a:rPr lang="es-AR" dirty="0"/>
              <a:t>)</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430</a:t>
            </a:fld>
            <a:endParaRPr lang="en-US"/>
          </a:p>
        </p:txBody>
      </p:sp>
    </p:spTree>
    <p:extLst>
      <p:ext uri="{BB962C8B-B14F-4D97-AF65-F5344CB8AC3E}">
        <p14:creationId xmlns:p14="http://schemas.microsoft.com/office/powerpoint/2010/main" val="4184835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p:txBody>
          <a:bodyPr>
            <a:normAutofit/>
          </a:bodyPr>
          <a:lstStyle/>
          <a:p>
            <a:r>
              <a:rPr lang="es-AR" b="1" dirty="0"/>
              <a:t>Con ejes dirigidos (</a:t>
            </a:r>
            <a:r>
              <a:rPr lang="es-AR" b="1" dirty="0" err="1"/>
              <a:t>digrafos</a:t>
            </a:r>
            <a:r>
              <a:rPr lang="es-AR" b="1" dirty="0"/>
              <a:t>)</a:t>
            </a:r>
          </a:p>
          <a:p>
            <a:pPr lvl="1"/>
            <a:r>
              <a:rPr lang="es-AR" dirty="0"/>
              <a:t>Simple </a:t>
            </a:r>
            <a:r>
              <a:rPr lang="es-AR" dirty="0" err="1"/>
              <a:t>digrafo</a:t>
            </a:r>
            <a:r>
              <a:rPr lang="es-AR" dirty="0"/>
              <a:t>: entre cada par de nodos hay a lo sumo un eje. No admite lazos (</a:t>
            </a:r>
            <a:r>
              <a:rPr lang="es-AR" dirty="0" err="1"/>
              <a:t>self-loops</a:t>
            </a:r>
            <a:r>
              <a:rPr lang="es-AR" dirty="0"/>
              <a:t>). </a:t>
            </a:r>
          </a:p>
          <a:p>
            <a:pPr lvl="1"/>
            <a:endParaRPr lang="es-AR" dirty="0"/>
          </a:p>
          <a:p>
            <a:pPr lvl="1"/>
            <a:endParaRPr lang="es-AR" dirty="0"/>
          </a:p>
          <a:p>
            <a:pPr lvl="1"/>
            <a:endParaRPr lang="es-AR" dirty="0"/>
          </a:p>
          <a:p>
            <a:pPr lvl="1"/>
            <a:endParaRPr lang="es-AR" dirty="0"/>
          </a:p>
          <a:p>
            <a:pPr lvl="1"/>
            <a:endParaRPr lang="es-AR" dirty="0"/>
          </a:p>
          <a:p>
            <a:pPr lvl="1"/>
            <a:endParaRPr lang="es-AR" dirty="0"/>
          </a:p>
          <a:p>
            <a:pPr marL="393192" lvl="1"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431</a:t>
            </a:fld>
            <a:endParaRPr lang="en-US"/>
          </a:p>
        </p:txBody>
      </p:sp>
      <p:sp>
        <p:nvSpPr>
          <p:cNvPr id="5" name="Elipse 4"/>
          <p:cNvSpPr/>
          <p:nvPr/>
        </p:nvSpPr>
        <p:spPr>
          <a:xfrm>
            <a:off x="2451653" y="3213653"/>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sp>
        <p:nvSpPr>
          <p:cNvPr id="6" name="Elipse 5"/>
          <p:cNvSpPr/>
          <p:nvPr/>
        </p:nvSpPr>
        <p:spPr>
          <a:xfrm>
            <a:off x="5280993" y="3156006"/>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7" name="Elipse 6"/>
          <p:cNvSpPr/>
          <p:nvPr/>
        </p:nvSpPr>
        <p:spPr>
          <a:xfrm>
            <a:off x="2451653" y="4704522"/>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p>
        </p:txBody>
      </p:sp>
      <p:sp>
        <p:nvSpPr>
          <p:cNvPr id="8" name="Elipse 7"/>
          <p:cNvSpPr/>
          <p:nvPr/>
        </p:nvSpPr>
        <p:spPr>
          <a:xfrm>
            <a:off x="4419601" y="4130040"/>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p>
        </p:txBody>
      </p:sp>
      <p:cxnSp>
        <p:nvCxnSpPr>
          <p:cNvPr id="12" name="Conector recto 11"/>
          <p:cNvCxnSpPr>
            <a:stCxn id="5" idx="6"/>
            <a:endCxn id="6" idx="2"/>
          </p:cNvCxnSpPr>
          <p:nvPr/>
        </p:nvCxnSpPr>
        <p:spPr>
          <a:xfrm flipV="1">
            <a:off x="3220279" y="3480685"/>
            <a:ext cx="2060714" cy="5764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4" name="Conector recto 13"/>
          <p:cNvCxnSpPr>
            <a:stCxn id="5" idx="4"/>
            <a:endCxn id="7" idx="0"/>
          </p:cNvCxnSpPr>
          <p:nvPr/>
        </p:nvCxnSpPr>
        <p:spPr>
          <a:xfrm>
            <a:off x="2835966" y="3863010"/>
            <a:ext cx="0" cy="841512"/>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V="1">
            <a:off x="3001619" y="3863011"/>
            <a:ext cx="0" cy="841511"/>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9645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p:txBody>
          <a:bodyPr>
            <a:normAutofit/>
          </a:bodyPr>
          <a:lstStyle/>
          <a:p>
            <a:r>
              <a:rPr lang="es-AR" b="1" dirty="0"/>
              <a:t>Con ejes dirigidos  (</a:t>
            </a:r>
            <a:r>
              <a:rPr lang="es-AR" b="1" dirty="0" err="1"/>
              <a:t>digrafos</a:t>
            </a:r>
            <a:r>
              <a:rPr lang="es-AR" b="1" dirty="0"/>
              <a:t>)</a:t>
            </a:r>
          </a:p>
          <a:p>
            <a:pPr lvl="1"/>
            <a:r>
              <a:rPr lang="es-AR" dirty="0" err="1"/>
              <a:t>Multi</a:t>
            </a:r>
            <a:r>
              <a:rPr lang="es-AR" dirty="0"/>
              <a:t> </a:t>
            </a:r>
            <a:r>
              <a:rPr lang="es-AR" dirty="0" err="1"/>
              <a:t>digrafo</a:t>
            </a:r>
            <a:r>
              <a:rPr lang="es-AR" dirty="0"/>
              <a:t>: entre cada par de nodos puede haber varios ejes. No admite lazos. </a:t>
            </a:r>
          </a:p>
          <a:p>
            <a:pPr lvl="1"/>
            <a:endParaRPr lang="es-AR" dirty="0"/>
          </a:p>
          <a:p>
            <a:pPr lvl="1"/>
            <a:endParaRPr lang="es-AR" dirty="0"/>
          </a:p>
          <a:p>
            <a:pPr lvl="1"/>
            <a:endParaRPr lang="es-AR" dirty="0"/>
          </a:p>
          <a:p>
            <a:pPr lvl="1"/>
            <a:endParaRPr lang="es-AR" dirty="0"/>
          </a:p>
          <a:p>
            <a:pPr lvl="1"/>
            <a:endParaRPr lang="es-AR" dirty="0"/>
          </a:p>
          <a:p>
            <a:pPr lvl="1"/>
            <a:endParaRPr lang="es-AR" dirty="0"/>
          </a:p>
          <a:p>
            <a:pPr lvl="1"/>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432</a:t>
            </a:fld>
            <a:endParaRPr lang="en-US"/>
          </a:p>
        </p:txBody>
      </p:sp>
      <p:sp>
        <p:nvSpPr>
          <p:cNvPr id="5" name="Elipse 4"/>
          <p:cNvSpPr/>
          <p:nvPr/>
        </p:nvSpPr>
        <p:spPr>
          <a:xfrm>
            <a:off x="2451653" y="3213653"/>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sp>
        <p:nvSpPr>
          <p:cNvPr id="6" name="Elipse 5"/>
          <p:cNvSpPr/>
          <p:nvPr/>
        </p:nvSpPr>
        <p:spPr>
          <a:xfrm>
            <a:off x="5280993" y="3156006"/>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7" name="Elipse 6"/>
          <p:cNvSpPr/>
          <p:nvPr/>
        </p:nvSpPr>
        <p:spPr>
          <a:xfrm>
            <a:off x="2451653" y="4704522"/>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p>
        </p:txBody>
      </p:sp>
      <p:sp>
        <p:nvSpPr>
          <p:cNvPr id="8" name="Elipse 7"/>
          <p:cNvSpPr/>
          <p:nvPr/>
        </p:nvSpPr>
        <p:spPr>
          <a:xfrm>
            <a:off x="4419601" y="4130040"/>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p>
        </p:txBody>
      </p:sp>
      <p:cxnSp>
        <p:nvCxnSpPr>
          <p:cNvPr id="12" name="Conector recto 11"/>
          <p:cNvCxnSpPr>
            <a:stCxn id="5" idx="6"/>
            <a:endCxn id="6" idx="2"/>
          </p:cNvCxnSpPr>
          <p:nvPr/>
        </p:nvCxnSpPr>
        <p:spPr>
          <a:xfrm flipV="1">
            <a:off x="3220279" y="3480685"/>
            <a:ext cx="2060714" cy="5764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4" name="Conector recto 13"/>
          <p:cNvCxnSpPr/>
          <p:nvPr/>
        </p:nvCxnSpPr>
        <p:spPr>
          <a:xfrm>
            <a:off x="2756452" y="3863010"/>
            <a:ext cx="0" cy="841512"/>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a:off x="2948609" y="3851746"/>
            <a:ext cx="0" cy="841512"/>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
        <p:nvSpPr>
          <p:cNvPr id="9" name="CuadroTexto 8"/>
          <p:cNvSpPr txBox="1"/>
          <p:nvPr/>
        </p:nvSpPr>
        <p:spPr>
          <a:xfrm>
            <a:off x="2196550" y="4106328"/>
            <a:ext cx="437321" cy="369332"/>
          </a:xfrm>
          <a:prstGeom prst="rect">
            <a:avLst/>
          </a:prstGeom>
          <a:noFill/>
          <a:ln>
            <a:solidFill>
              <a:schemeClr val="bg2"/>
            </a:solidFill>
          </a:ln>
        </p:spPr>
        <p:txBody>
          <a:bodyPr wrap="square" rtlCol="0">
            <a:spAutoFit/>
          </a:bodyPr>
          <a:lstStyle/>
          <a:p>
            <a:r>
              <a:rPr lang="es-AR" dirty="0"/>
              <a:t>x1</a:t>
            </a:r>
          </a:p>
        </p:txBody>
      </p:sp>
      <p:sp>
        <p:nvSpPr>
          <p:cNvPr id="13" name="CuadroTexto 12"/>
          <p:cNvSpPr txBox="1"/>
          <p:nvPr/>
        </p:nvSpPr>
        <p:spPr>
          <a:xfrm>
            <a:off x="3028123" y="4045770"/>
            <a:ext cx="437321" cy="369332"/>
          </a:xfrm>
          <a:prstGeom prst="rect">
            <a:avLst/>
          </a:prstGeom>
          <a:noFill/>
          <a:ln>
            <a:solidFill>
              <a:schemeClr val="bg2"/>
            </a:solidFill>
          </a:ln>
        </p:spPr>
        <p:txBody>
          <a:bodyPr wrap="square" rtlCol="0">
            <a:spAutoFit/>
          </a:bodyPr>
          <a:lstStyle/>
          <a:p>
            <a:r>
              <a:rPr lang="es-AR" dirty="0"/>
              <a:t>x2</a:t>
            </a:r>
          </a:p>
        </p:txBody>
      </p:sp>
      <p:sp>
        <p:nvSpPr>
          <p:cNvPr id="15" name="CuadroTexto 14"/>
          <p:cNvSpPr txBox="1"/>
          <p:nvPr/>
        </p:nvSpPr>
        <p:spPr>
          <a:xfrm>
            <a:off x="3843133" y="3117980"/>
            <a:ext cx="437321" cy="369332"/>
          </a:xfrm>
          <a:prstGeom prst="rect">
            <a:avLst/>
          </a:prstGeom>
          <a:noFill/>
          <a:ln>
            <a:solidFill>
              <a:schemeClr val="bg2"/>
            </a:solidFill>
          </a:ln>
        </p:spPr>
        <p:txBody>
          <a:bodyPr wrap="square" rtlCol="0">
            <a:spAutoFit/>
          </a:bodyPr>
          <a:lstStyle/>
          <a:p>
            <a:r>
              <a:rPr lang="es-AR" dirty="0"/>
              <a:t>x1</a:t>
            </a:r>
          </a:p>
        </p:txBody>
      </p:sp>
    </p:spTree>
    <p:extLst>
      <p:ext uri="{BB962C8B-B14F-4D97-AF65-F5344CB8AC3E}">
        <p14:creationId xmlns:p14="http://schemas.microsoft.com/office/powerpoint/2010/main" val="11905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a:xfrm>
            <a:off x="486218" y="1935480"/>
            <a:ext cx="8229600" cy="4389120"/>
          </a:xfrm>
        </p:spPr>
        <p:txBody>
          <a:bodyPr>
            <a:normAutofit/>
          </a:bodyPr>
          <a:lstStyle/>
          <a:p>
            <a:r>
              <a:rPr lang="es-AR" b="1" dirty="0"/>
              <a:t>Con ejes dirigidos (</a:t>
            </a:r>
            <a:r>
              <a:rPr lang="es-AR" b="1" dirty="0" err="1"/>
              <a:t>digrafos</a:t>
            </a:r>
            <a:r>
              <a:rPr lang="es-AR" b="1" dirty="0"/>
              <a:t>)</a:t>
            </a:r>
          </a:p>
          <a:p>
            <a:pPr lvl="1"/>
            <a:r>
              <a:rPr lang="es-AR" dirty="0" err="1"/>
              <a:t>Pseudo</a:t>
            </a:r>
            <a:r>
              <a:rPr lang="es-AR" dirty="0"/>
              <a:t> </a:t>
            </a:r>
            <a:r>
              <a:rPr lang="es-AR" dirty="0" err="1"/>
              <a:t>digrafo</a:t>
            </a:r>
            <a:r>
              <a:rPr lang="es-AR" dirty="0"/>
              <a:t>: entre cada par de nodos puede haber varios ejes y admite lazos (</a:t>
            </a:r>
            <a:r>
              <a:rPr lang="es-AR" dirty="0" err="1"/>
              <a:t>self-loops</a:t>
            </a:r>
            <a:r>
              <a:rPr lang="es-AR" dirty="0"/>
              <a:t>). </a:t>
            </a:r>
          </a:p>
          <a:p>
            <a:pPr lvl="1"/>
            <a:endParaRPr lang="es-AR" dirty="0"/>
          </a:p>
          <a:p>
            <a:pPr lvl="1"/>
            <a:endParaRPr lang="es-AR" dirty="0"/>
          </a:p>
          <a:p>
            <a:pPr lvl="1"/>
            <a:endParaRPr lang="es-AR" dirty="0"/>
          </a:p>
          <a:p>
            <a:pPr lvl="1"/>
            <a:endParaRPr lang="es-AR" dirty="0"/>
          </a:p>
          <a:p>
            <a:pPr lvl="1"/>
            <a:endParaRPr lang="es-AR" dirty="0"/>
          </a:p>
          <a:p>
            <a:pPr lvl="1"/>
            <a:endParaRPr lang="es-AR" dirty="0"/>
          </a:p>
          <a:p>
            <a:pPr marL="393192" lvl="1"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433</a:t>
            </a:fld>
            <a:endParaRPr lang="en-US"/>
          </a:p>
        </p:txBody>
      </p:sp>
      <p:sp>
        <p:nvSpPr>
          <p:cNvPr id="17" name="Elipse 16"/>
          <p:cNvSpPr/>
          <p:nvPr/>
        </p:nvSpPr>
        <p:spPr>
          <a:xfrm>
            <a:off x="2451653" y="3213653"/>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sp>
        <p:nvSpPr>
          <p:cNvPr id="18" name="Elipse 17"/>
          <p:cNvSpPr/>
          <p:nvPr/>
        </p:nvSpPr>
        <p:spPr>
          <a:xfrm>
            <a:off x="5280993" y="3156006"/>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19" name="Elipse 18"/>
          <p:cNvSpPr/>
          <p:nvPr/>
        </p:nvSpPr>
        <p:spPr>
          <a:xfrm>
            <a:off x="2451653" y="4704522"/>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p>
        </p:txBody>
      </p:sp>
      <p:sp>
        <p:nvSpPr>
          <p:cNvPr id="20" name="Elipse 19"/>
          <p:cNvSpPr/>
          <p:nvPr/>
        </p:nvSpPr>
        <p:spPr>
          <a:xfrm>
            <a:off x="4419601" y="4130040"/>
            <a:ext cx="768626" cy="64935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p>
        </p:txBody>
      </p:sp>
      <p:cxnSp>
        <p:nvCxnSpPr>
          <p:cNvPr id="21" name="Conector recto 20"/>
          <p:cNvCxnSpPr>
            <a:stCxn id="17" idx="6"/>
            <a:endCxn id="18" idx="2"/>
          </p:cNvCxnSpPr>
          <p:nvPr/>
        </p:nvCxnSpPr>
        <p:spPr>
          <a:xfrm flipV="1">
            <a:off x="3220279" y="3480685"/>
            <a:ext cx="2060714" cy="57647"/>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a:off x="2756452" y="3863010"/>
            <a:ext cx="0" cy="841512"/>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cxnSp>
        <p:nvCxnSpPr>
          <p:cNvPr id="23" name="Conector recto 22"/>
          <p:cNvCxnSpPr/>
          <p:nvPr/>
        </p:nvCxnSpPr>
        <p:spPr>
          <a:xfrm>
            <a:off x="2948609" y="3851746"/>
            <a:ext cx="0" cy="841512"/>
          </a:xfrm>
          <a:prstGeom prst="line">
            <a:avLst/>
          </a:prstGeom>
          <a:ln>
            <a:tailEnd type="stealth"/>
          </a:ln>
        </p:spPr>
        <p:style>
          <a:lnRef idx="1">
            <a:schemeClr val="accent1"/>
          </a:lnRef>
          <a:fillRef idx="0">
            <a:schemeClr val="accent1"/>
          </a:fillRef>
          <a:effectRef idx="0">
            <a:schemeClr val="accent1"/>
          </a:effectRef>
          <a:fontRef idx="minor">
            <a:schemeClr val="tx1"/>
          </a:fontRef>
        </p:style>
      </p:cxnSp>
      <p:sp>
        <p:nvSpPr>
          <p:cNvPr id="24" name="CuadroTexto 23"/>
          <p:cNvSpPr txBox="1"/>
          <p:nvPr/>
        </p:nvSpPr>
        <p:spPr>
          <a:xfrm>
            <a:off x="2196550" y="4106328"/>
            <a:ext cx="437321" cy="369332"/>
          </a:xfrm>
          <a:prstGeom prst="rect">
            <a:avLst/>
          </a:prstGeom>
          <a:noFill/>
          <a:ln>
            <a:solidFill>
              <a:schemeClr val="bg2"/>
            </a:solidFill>
          </a:ln>
        </p:spPr>
        <p:txBody>
          <a:bodyPr wrap="square" rtlCol="0">
            <a:spAutoFit/>
          </a:bodyPr>
          <a:lstStyle/>
          <a:p>
            <a:r>
              <a:rPr lang="es-AR" dirty="0"/>
              <a:t>x1</a:t>
            </a:r>
          </a:p>
        </p:txBody>
      </p:sp>
      <p:sp>
        <p:nvSpPr>
          <p:cNvPr id="25" name="CuadroTexto 24"/>
          <p:cNvSpPr txBox="1"/>
          <p:nvPr/>
        </p:nvSpPr>
        <p:spPr>
          <a:xfrm>
            <a:off x="3028123" y="4045770"/>
            <a:ext cx="437321" cy="369332"/>
          </a:xfrm>
          <a:prstGeom prst="rect">
            <a:avLst/>
          </a:prstGeom>
          <a:noFill/>
          <a:ln>
            <a:solidFill>
              <a:schemeClr val="bg2"/>
            </a:solidFill>
          </a:ln>
        </p:spPr>
        <p:txBody>
          <a:bodyPr wrap="square" rtlCol="0">
            <a:spAutoFit/>
          </a:bodyPr>
          <a:lstStyle/>
          <a:p>
            <a:r>
              <a:rPr lang="es-AR" dirty="0"/>
              <a:t>x2</a:t>
            </a:r>
          </a:p>
        </p:txBody>
      </p:sp>
      <p:sp>
        <p:nvSpPr>
          <p:cNvPr id="26" name="CuadroTexto 25"/>
          <p:cNvSpPr txBox="1"/>
          <p:nvPr/>
        </p:nvSpPr>
        <p:spPr>
          <a:xfrm>
            <a:off x="3843133" y="3117980"/>
            <a:ext cx="437321" cy="369332"/>
          </a:xfrm>
          <a:prstGeom prst="rect">
            <a:avLst/>
          </a:prstGeom>
          <a:noFill/>
          <a:ln>
            <a:solidFill>
              <a:schemeClr val="bg2"/>
            </a:solidFill>
          </a:ln>
        </p:spPr>
        <p:txBody>
          <a:bodyPr wrap="square" rtlCol="0">
            <a:spAutoFit/>
          </a:bodyPr>
          <a:lstStyle/>
          <a:p>
            <a:r>
              <a:rPr lang="es-AR" dirty="0"/>
              <a:t>x1</a:t>
            </a:r>
          </a:p>
        </p:txBody>
      </p:sp>
      <p:sp>
        <p:nvSpPr>
          <p:cNvPr id="27" name="Forma libre 26"/>
          <p:cNvSpPr/>
          <p:nvPr/>
        </p:nvSpPr>
        <p:spPr>
          <a:xfrm>
            <a:off x="1749238" y="3533043"/>
            <a:ext cx="702415" cy="245560"/>
          </a:xfrm>
          <a:custGeom>
            <a:avLst/>
            <a:gdLst>
              <a:gd name="connsiteX0" fmla="*/ 583145 w 609649"/>
              <a:gd name="connsiteY0" fmla="*/ 0 h 272064"/>
              <a:gd name="connsiteX1" fmla="*/ 49 w 609649"/>
              <a:gd name="connsiteY1" fmla="*/ 251791 h 272064"/>
              <a:gd name="connsiteX2" fmla="*/ 609649 w 609649"/>
              <a:gd name="connsiteY2" fmla="*/ 238539 h 272064"/>
            </a:gdLst>
            <a:ahLst/>
            <a:cxnLst>
              <a:cxn ang="0">
                <a:pos x="connsiteX0" y="connsiteY0"/>
              </a:cxn>
              <a:cxn ang="0">
                <a:pos x="connsiteX1" y="connsiteY1"/>
              </a:cxn>
              <a:cxn ang="0">
                <a:pos x="connsiteX2" y="connsiteY2"/>
              </a:cxn>
            </a:cxnLst>
            <a:rect l="l" t="t" r="r" b="b"/>
            <a:pathLst>
              <a:path w="609649" h="272064">
                <a:moveTo>
                  <a:pt x="583145" y="0"/>
                </a:moveTo>
                <a:cubicBezTo>
                  <a:pt x="289388" y="106017"/>
                  <a:pt x="-4368" y="212035"/>
                  <a:pt x="49" y="251791"/>
                </a:cubicBezTo>
                <a:cubicBezTo>
                  <a:pt x="4466" y="291547"/>
                  <a:pt x="307057" y="265043"/>
                  <a:pt x="609649" y="238539"/>
                </a:cubicBezTo>
              </a:path>
            </a:pathLst>
          </a:custGeom>
          <a:noFill/>
          <a:ln>
            <a:solidFill>
              <a:schemeClr val="accent1"/>
            </a:solidFill>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8" name="CuadroTexto 27"/>
          <p:cNvSpPr txBox="1"/>
          <p:nvPr/>
        </p:nvSpPr>
        <p:spPr>
          <a:xfrm>
            <a:off x="1702905" y="3266809"/>
            <a:ext cx="437321" cy="369332"/>
          </a:xfrm>
          <a:prstGeom prst="rect">
            <a:avLst/>
          </a:prstGeom>
          <a:noFill/>
          <a:ln>
            <a:solidFill>
              <a:schemeClr val="bg2"/>
            </a:solidFill>
          </a:ln>
        </p:spPr>
        <p:txBody>
          <a:bodyPr wrap="square" rtlCol="0">
            <a:spAutoFit/>
          </a:bodyPr>
          <a:lstStyle/>
          <a:p>
            <a:r>
              <a:rPr lang="es-AR" dirty="0"/>
              <a:t>x3</a:t>
            </a:r>
          </a:p>
        </p:txBody>
      </p:sp>
    </p:spTree>
    <p:extLst>
      <p:ext uri="{BB962C8B-B14F-4D97-AF65-F5344CB8AC3E}">
        <p14:creationId xmlns:p14="http://schemas.microsoft.com/office/powerpoint/2010/main" val="3489972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No hay clasificación para simple </a:t>
            </a:r>
            <a:r>
              <a:rPr lang="es-AR" dirty="0" err="1"/>
              <a:t>digrafo</a:t>
            </a:r>
            <a:r>
              <a:rPr lang="es-AR" dirty="0"/>
              <a:t> con lazo (</a:t>
            </a:r>
            <a:r>
              <a:rPr lang="es-AR" dirty="0" err="1"/>
              <a:t>self-loop</a:t>
            </a:r>
            <a:r>
              <a:rPr lang="es-AR" dirty="0"/>
              <a:t>)</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434</a:t>
            </a:fld>
            <a:endParaRPr lang="en-US"/>
          </a:p>
        </p:txBody>
      </p:sp>
    </p:spTree>
    <p:extLst>
      <p:ext uri="{BB962C8B-B14F-4D97-AF65-F5344CB8AC3E}">
        <p14:creationId xmlns:p14="http://schemas.microsoft.com/office/powerpoint/2010/main" val="2533285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p:txBody>
          <a:bodyPr>
            <a:normAutofit fontScale="85000" lnSpcReduction="20000"/>
          </a:bodyPr>
          <a:lstStyle/>
          <a:p>
            <a:pPr marL="0" indent="0" algn="just">
              <a:buNone/>
            </a:pPr>
            <a:r>
              <a:rPr lang="es-AR" dirty="0"/>
              <a:t>Depende lo que quiera modelar, el tipo de grafo que me conviene.</a:t>
            </a:r>
          </a:p>
          <a:p>
            <a:pPr marL="0" indent="0">
              <a:buNone/>
            </a:pPr>
            <a:endParaRPr lang="es-AR" dirty="0"/>
          </a:p>
          <a:p>
            <a:pPr marL="0" indent="0">
              <a:buNone/>
            </a:pPr>
            <a:endParaRPr lang="es-AR" dirty="0"/>
          </a:p>
          <a:p>
            <a:pPr marL="0" indent="0">
              <a:buNone/>
            </a:pPr>
            <a:r>
              <a:rPr lang="es-AR" dirty="0"/>
              <a:t>Ej. Para rutas áreas, ¿hay algún vuelo que salga de una ciudad y llegue a la misma ciudad?</a:t>
            </a:r>
          </a:p>
          <a:p>
            <a:pPr marL="0" indent="0" algn="just">
              <a:buNone/>
            </a:pPr>
            <a:r>
              <a:rPr lang="es-AR" dirty="0" err="1"/>
              <a:t>Rta</a:t>
            </a:r>
            <a:r>
              <a:rPr lang="es-AR" dirty="0"/>
              <a:t>: No. Entonces, no elegiría ninguno de los casos que acepten lazos.</a:t>
            </a:r>
          </a:p>
          <a:p>
            <a:pPr marL="0" indent="0" algn="just">
              <a:buNone/>
            </a:pPr>
            <a:endParaRPr lang="es-AR" dirty="0"/>
          </a:p>
          <a:p>
            <a:pPr marL="0" indent="0" algn="just">
              <a:buNone/>
            </a:pPr>
            <a:r>
              <a:rPr lang="es-AR" dirty="0" err="1"/>
              <a:t>Ej</a:t>
            </a:r>
            <a:r>
              <a:rPr lang="es-AR" dirty="0"/>
              <a:t>: Para correlatividades entre materias. ¿Puede una materia ser correlativa a ella misma? ¿Serviría no poner quien va antes que quien? </a:t>
            </a:r>
          </a:p>
          <a:p>
            <a:pPr marL="0" indent="0" algn="just">
              <a:buNone/>
            </a:pPr>
            <a:r>
              <a:rPr lang="es-AR" dirty="0" err="1"/>
              <a:t>Rta</a:t>
            </a:r>
            <a:r>
              <a:rPr lang="es-AR" dirty="0"/>
              <a:t>: No. Entonces, no elegiría ninguno de los casos que acepten lazos. Tampoco elegiría uno no dirigido.</a:t>
            </a:r>
          </a:p>
          <a:p>
            <a:pPr marL="0" indent="0" algn="just">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435</a:t>
            </a:fld>
            <a:endParaRPr lang="en-US"/>
          </a:p>
        </p:txBody>
      </p:sp>
    </p:spTree>
    <p:extLst>
      <p:ext uri="{BB962C8B-B14F-4D97-AF65-F5344CB8AC3E}">
        <p14:creationId xmlns:p14="http://schemas.microsoft.com/office/powerpoint/2010/main" val="5448967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barn(inVertical)">
                                      <p:cBhvr>
                                        <p:cTn id="2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Tipos de Grafos</a:t>
            </a:r>
          </a:p>
        </p:txBody>
      </p:sp>
      <p:sp>
        <p:nvSpPr>
          <p:cNvPr id="3" name="Marcador de contenido 2"/>
          <p:cNvSpPr>
            <a:spLocks noGrp="1"/>
          </p:cNvSpPr>
          <p:nvPr>
            <p:ph idx="1"/>
          </p:nvPr>
        </p:nvSpPr>
        <p:spPr/>
        <p:txBody>
          <a:bodyPr>
            <a:normAutofit lnSpcReduction="10000"/>
          </a:bodyPr>
          <a:lstStyle/>
          <a:p>
            <a:pPr marL="0" indent="0" algn="just">
              <a:buNone/>
            </a:pPr>
            <a:r>
              <a:rPr lang="es-AR" dirty="0"/>
              <a:t>Además de todos los casos que expusimos tenemos las variantes donde los </a:t>
            </a:r>
            <a:r>
              <a:rPr lang="es-AR" b="1" dirty="0"/>
              <a:t>ejes aceptan pesos</a:t>
            </a:r>
            <a:r>
              <a:rPr lang="es-AR" dirty="0"/>
              <a:t>.</a:t>
            </a:r>
          </a:p>
          <a:p>
            <a:pPr marL="0" indent="0" algn="just">
              <a:buNone/>
            </a:pPr>
            <a:endParaRPr lang="es-AR" dirty="0"/>
          </a:p>
          <a:p>
            <a:pPr marL="0" indent="0" algn="just">
              <a:buNone/>
            </a:pPr>
            <a:r>
              <a:rPr lang="es-AR" dirty="0" err="1"/>
              <a:t>Ej</a:t>
            </a:r>
            <a:r>
              <a:rPr lang="es-AR" dirty="0"/>
              <a:t>: en el caso de rutas áreas esto puede ser muy útil porque podría colocar en dichos pesos la duración del vuelo, etc.</a:t>
            </a:r>
          </a:p>
          <a:p>
            <a:pPr marL="0" indent="0" algn="just">
              <a:buNone/>
            </a:pPr>
            <a:endParaRPr lang="es-AR" dirty="0"/>
          </a:p>
          <a:p>
            <a:pPr marL="0" indent="0" algn="just">
              <a:buNone/>
            </a:pPr>
            <a:r>
              <a:rPr lang="es-AR" b="1" dirty="0"/>
              <a:t>Conclusión</a:t>
            </a:r>
          </a:p>
          <a:p>
            <a:pPr marL="0" indent="0" algn="just">
              <a:buNone/>
            </a:pPr>
            <a:r>
              <a:rPr lang="es-AR" dirty="0"/>
              <a:t>	Por eso hay tantos tipos de grafos. Porque me permiten modelar situaciones diversas.</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436</a:t>
            </a:fld>
            <a:endParaRPr lang="en-US"/>
          </a:p>
        </p:txBody>
      </p:sp>
    </p:spTree>
    <p:extLst>
      <p:ext uri="{BB962C8B-B14F-4D97-AF65-F5344CB8AC3E}">
        <p14:creationId xmlns:p14="http://schemas.microsoft.com/office/powerpoint/2010/main" val="24561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arn(inVertical)">
                                      <p:cBhvr>
                                        <p:cTn id="1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lgn="just">
              <a:buNone/>
            </a:pPr>
            <a:r>
              <a:rPr lang="es-AR" dirty="0"/>
              <a:t>El siguiente cuadro </a:t>
            </a:r>
            <a:r>
              <a:rPr lang="es-AR" dirty="0" err="1"/>
              <a:t>sumariza</a:t>
            </a:r>
            <a:r>
              <a:rPr lang="es-AR" dirty="0"/>
              <a:t> los </a:t>
            </a:r>
            <a:r>
              <a:rPr lang="es-AR" b="1" dirty="0"/>
              <a:t>8 tipos de grafos</a:t>
            </a:r>
            <a:r>
              <a:rPr lang="es-AR" dirty="0"/>
              <a:t>:</a:t>
            </a:r>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437</a:t>
            </a:fld>
            <a:endParaRPr lang="en-US"/>
          </a:p>
        </p:txBody>
      </p:sp>
      <p:graphicFrame>
        <p:nvGraphicFramePr>
          <p:cNvPr id="5" name="Tabla 4"/>
          <p:cNvGraphicFramePr>
            <a:graphicFrameLocks noGrp="1"/>
          </p:cNvGraphicFramePr>
          <p:nvPr/>
        </p:nvGraphicFramePr>
        <p:xfrm>
          <a:off x="457200" y="2384552"/>
          <a:ext cx="7719606" cy="4028440"/>
        </p:xfrm>
        <a:graphic>
          <a:graphicData uri="http://schemas.openxmlformats.org/drawingml/2006/table">
            <a:tbl>
              <a:tblPr firstRow="1" bandRow="1">
                <a:tableStyleId>{8799B23B-EC83-4686-B30A-512413B5E67A}</a:tableStyleId>
              </a:tblPr>
              <a:tblGrid>
                <a:gridCol w="2016906">
                  <a:extLst>
                    <a:ext uri="{9D8B030D-6E8A-4147-A177-3AD203B41FA5}">
                      <a16:colId xmlns:a16="http://schemas.microsoft.com/office/drawing/2014/main" val="3492785244"/>
                    </a:ext>
                  </a:extLst>
                </a:gridCol>
                <a:gridCol w="2016906">
                  <a:extLst>
                    <a:ext uri="{9D8B030D-6E8A-4147-A177-3AD203B41FA5}">
                      <a16:colId xmlns:a16="http://schemas.microsoft.com/office/drawing/2014/main" val="145164215"/>
                    </a:ext>
                  </a:extLst>
                </a:gridCol>
                <a:gridCol w="1295835">
                  <a:extLst>
                    <a:ext uri="{9D8B030D-6E8A-4147-A177-3AD203B41FA5}">
                      <a16:colId xmlns:a16="http://schemas.microsoft.com/office/drawing/2014/main" val="2069522829"/>
                    </a:ext>
                  </a:extLst>
                </a:gridCol>
                <a:gridCol w="2389959">
                  <a:extLst>
                    <a:ext uri="{9D8B030D-6E8A-4147-A177-3AD203B41FA5}">
                      <a16:colId xmlns:a16="http://schemas.microsoft.com/office/drawing/2014/main" val="611189748"/>
                    </a:ext>
                  </a:extLst>
                </a:gridCol>
              </a:tblGrid>
              <a:tr h="370840">
                <a:tc>
                  <a:txBody>
                    <a:bodyPr/>
                    <a:lstStyle/>
                    <a:p>
                      <a:r>
                        <a:rPr lang="es-AR" dirty="0"/>
                        <a:t>Dirigido?</a:t>
                      </a:r>
                    </a:p>
                  </a:txBody>
                  <a:tcPr>
                    <a:solidFill>
                      <a:srgbClr val="FFC000"/>
                    </a:solidFill>
                  </a:tcPr>
                </a:tc>
                <a:tc>
                  <a:txBody>
                    <a:bodyPr/>
                    <a:lstStyle/>
                    <a:p>
                      <a:r>
                        <a:rPr lang="es-AR" baseline="0" dirty="0"/>
                        <a:t>Multiplicidad?</a:t>
                      </a:r>
                      <a:endParaRPr lang="es-AR" dirty="0"/>
                    </a:p>
                  </a:txBody>
                  <a:tcPr>
                    <a:solidFill>
                      <a:srgbClr val="FFC000"/>
                    </a:solidFill>
                  </a:tcPr>
                </a:tc>
                <a:tc>
                  <a:txBody>
                    <a:bodyPr/>
                    <a:lstStyle/>
                    <a:p>
                      <a:r>
                        <a:rPr lang="es-AR" dirty="0"/>
                        <a:t>Lazos?</a:t>
                      </a:r>
                    </a:p>
                  </a:txBody>
                  <a:tcPr>
                    <a:solidFill>
                      <a:srgbClr val="FFC000"/>
                    </a:solidFill>
                  </a:tcPr>
                </a:tc>
                <a:tc>
                  <a:txBody>
                    <a:bodyPr/>
                    <a:lstStyle/>
                    <a:p>
                      <a:r>
                        <a:rPr lang="es-AR" dirty="0"/>
                        <a:t>Nombre</a:t>
                      </a:r>
                    </a:p>
                  </a:txBody>
                  <a:tcPr>
                    <a:solidFill>
                      <a:srgbClr val="FFFF00"/>
                    </a:solidFill>
                  </a:tcPr>
                </a:tc>
                <a:extLst>
                  <a:ext uri="{0D108BD9-81ED-4DB2-BD59-A6C34878D82A}">
                    <a16:rowId xmlns:a16="http://schemas.microsoft.com/office/drawing/2014/main" val="3764250536"/>
                  </a:ext>
                </a:extLst>
              </a:tr>
              <a:tr h="370840">
                <a:tc>
                  <a:txBody>
                    <a:bodyPr/>
                    <a:lstStyle/>
                    <a:p>
                      <a:r>
                        <a:rPr lang="es-AR" sz="2400" dirty="0">
                          <a:solidFill>
                            <a:srgbClr val="FF0000"/>
                          </a:solidFill>
                          <a:sym typeface="Wingdings 2" panose="05020102010507070707" pitchFamily="18" charset="2"/>
                        </a:rPr>
                        <a:t></a:t>
                      </a:r>
                      <a:endParaRPr lang="es-AR" sz="2400" dirty="0">
                        <a:solidFill>
                          <a:srgbClr val="FF0000"/>
                        </a:solidFill>
                      </a:endParaRPr>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dirty="0"/>
                        <a:t>Simple</a:t>
                      </a:r>
                    </a:p>
                  </a:txBody>
                  <a:tcPr/>
                </a:tc>
                <a:extLst>
                  <a:ext uri="{0D108BD9-81ED-4DB2-BD59-A6C34878D82A}">
                    <a16:rowId xmlns:a16="http://schemas.microsoft.com/office/drawing/2014/main" val="3808249426"/>
                  </a:ext>
                </a:extLst>
              </a:tr>
              <a:tr h="370840">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i="1" dirty="0"/>
                        <a:t>Simple con lazos</a:t>
                      </a:r>
                    </a:p>
                  </a:txBody>
                  <a:tcPr/>
                </a:tc>
                <a:extLst>
                  <a:ext uri="{0D108BD9-81ED-4DB2-BD59-A6C34878D82A}">
                    <a16:rowId xmlns:a16="http://schemas.microsoft.com/office/drawing/2014/main" val="4181336026"/>
                  </a:ext>
                </a:extLst>
              </a:tr>
              <a:tr h="370840">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dirty="0" err="1"/>
                        <a:t>Multi</a:t>
                      </a:r>
                      <a:r>
                        <a:rPr lang="es-AR" dirty="0"/>
                        <a:t> Grafo</a:t>
                      </a:r>
                    </a:p>
                  </a:txBody>
                  <a:tcPr/>
                </a:tc>
                <a:extLst>
                  <a:ext uri="{0D108BD9-81ED-4DB2-BD59-A6C34878D82A}">
                    <a16:rowId xmlns:a16="http://schemas.microsoft.com/office/drawing/2014/main" val="1728914716"/>
                  </a:ext>
                </a:extLst>
              </a:tr>
              <a:tr h="370840">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dirty="0" err="1"/>
                        <a:t>Pseudo</a:t>
                      </a:r>
                      <a:r>
                        <a:rPr lang="es-AR" dirty="0"/>
                        <a:t> Grafo</a:t>
                      </a:r>
                    </a:p>
                  </a:txBody>
                  <a:tcPr/>
                </a:tc>
                <a:extLst>
                  <a:ext uri="{0D108BD9-81ED-4DB2-BD59-A6C34878D82A}">
                    <a16:rowId xmlns:a16="http://schemas.microsoft.com/office/drawing/2014/main" val="1017591158"/>
                  </a:ext>
                </a:extLst>
              </a:tr>
              <a:tr h="370840">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dirty="0"/>
                        <a:t>(Simple)</a:t>
                      </a:r>
                      <a:r>
                        <a:rPr lang="es-AR" baseline="0" dirty="0"/>
                        <a:t> </a:t>
                      </a:r>
                      <a:r>
                        <a:rPr lang="es-AR" dirty="0" err="1"/>
                        <a:t>Digrafo</a:t>
                      </a:r>
                      <a:endParaRPr lang="es-AR" dirty="0"/>
                    </a:p>
                  </a:txBody>
                  <a:tcPr/>
                </a:tc>
                <a:extLst>
                  <a:ext uri="{0D108BD9-81ED-4DB2-BD59-A6C34878D82A}">
                    <a16:rowId xmlns:a16="http://schemas.microsoft.com/office/drawing/2014/main" val="2877348000"/>
                  </a:ext>
                </a:extLst>
              </a:tr>
              <a:tr h="370840">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i="1" dirty="0" err="1"/>
                        <a:t>Digrafo</a:t>
                      </a:r>
                      <a:r>
                        <a:rPr lang="es-AR" i="1" dirty="0"/>
                        <a:t> con lazos</a:t>
                      </a:r>
                    </a:p>
                  </a:txBody>
                  <a:tcPr/>
                </a:tc>
                <a:extLst>
                  <a:ext uri="{0D108BD9-81ED-4DB2-BD59-A6C34878D82A}">
                    <a16:rowId xmlns:a16="http://schemas.microsoft.com/office/drawing/2014/main" val="850554845"/>
                  </a:ext>
                </a:extLst>
              </a:tr>
              <a:tr h="370840">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FF0000"/>
                          </a:solidFill>
                          <a:sym typeface="Wingdings 2" panose="05020102010507070707" pitchFamily="18" charset="2"/>
                        </a:rPr>
                        <a:t></a:t>
                      </a:r>
                      <a:endParaRPr lang="es-AR" sz="2400" dirty="0"/>
                    </a:p>
                  </a:txBody>
                  <a:tcPr/>
                </a:tc>
                <a:tc>
                  <a:txBody>
                    <a:bodyPr/>
                    <a:lstStyle/>
                    <a:p>
                      <a:r>
                        <a:rPr lang="es-AR" dirty="0" err="1"/>
                        <a:t>Multi</a:t>
                      </a:r>
                      <a:r>
                        <a:rPr lang="es-AR" dirty="0"/>
                        <a:t> </a:t>
                      </a:r>
                      <a:r>
                        <a:rPr lang="es-AR" dirty="0" err="1"/>
                        <a:t>Digrafo</a:t>
                      </a:r>
                      <a:endParaRPr lang="es-AR" dirty="0"/>
                    </a:p>
                  </a:txBody>
                  <a:tcPr/>
                </a:tc>
                <a:extLst>
                  <a:ext uri="{0D108BD9-81ED-4DB2-BD59-A6C34878D82A}">
                    <a16:rowId xmlns:a16="http://schemas.microsoft.com/office/drawing/2014/main" val="3310438987"/>
                  </a:ext>
                </a:extLst>
              </a:tr>
              <a:tr h="370840">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sz="2400" dirty="0">
                          <a:solidFill>
                            <a:srgbClr val="00B050"/>
                          </a:solidFill>
                          <a:sym typeface="Wingdings 2" panose="05020102010507070707" pitchFamily="18" charset="2"/>
                        </a:rPr>
                        <a:t></a:t>
                      </a:r>
                      <a:endParaRPr lang="es-AR" sz="2400" dirty="0"/>
                    </a:p>
                  </a:txBody>
                  <a:tcPr/>
                </a:tc>
                <a:tc>
                  <a:txBody>
                    <a:bodyPr/>
                    <a:lstStyle/>
                    <a:p>
                      <a:r>
                        <a:rPr lang="es-AR" dirty="0" err="1"/>
                        <a:t>Pseudo</a:t>
                      </a:r>
                      <a:r>
                        <a:rPr lang="es-AR" dirty="0"/>
                        <a:t> </a:t>
                      </a:r>
                      <a:r>
                        <a:rPr lang="es-AR" dirty="0" err="1"/>
                        <a:t>digrafo</a:t>
                      </a:r>
                      <a:endParaRPr lang="es-AR" dirty="0"/>
                    </a:p>
                  </a:txBody>
                  <a:tcPr/>
                </a:tc>
                <a:extLst>
                  <a:ext uri="{0D108BD9-81ED-4DB2-BD59-A6C34878D82A}">
                    <a16:rowId xmlns:a16="http://schemas.microsoft.com/office/drawing/2014/main" val="738714919"/>
                  </a:ext>
                </a:extLst>
              </a:tr>
            </a:tbl>
          </a:graphicData>
        </a:graphic>
      </p:graphicFrame>
    </p:spTree>
    <p:extLst>
      <p:ext uri="{BB962C8B-B14F-4D97-AF65-F5344CB8AC3E}">
        <p14:creationId xmlns:p14="http://schemas.microsoft.com/office/powerpoint/2010/main" val="635017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Si además de estas 8 combinaciones les permitimos manejar peso en los ejes =&gt; </a:t>
            </a:r>
            <a:r>
              <a:rPr lang="es-AR" b="1" dirty="0"/>
              <a:t>tenemos 16 TIPOS !!!!</a:t>
            </a:r>
          </a:p>
          <a:p>
            <a:pPr marL="0" indent="0">
              <a:buNone/>
            </a:pPr>
            <a:endParaRPr lang="es-AR" dirty="0"/>
          </a:p>
          <a:p>
            <a:pPr marL="0" indent="0">
              <a:buNone/>
            </a:pPr>
            <a:r>
              <a:rPr lang="es-AR" dirty="0"/>
              <a:t>A veces, algunas definiciones/algoritmos dependen del tipo. </a:t>
            </a:r>
          </a:p>
          <a:p>
            <a:pPr marL="0" indent="0">
              <a:buNone/>
            </a:pPr>
            <a:r>
              <a:rPr lang="es-AR" dirty="0" err="1"/>
              <a:t>Ej</a:t>
            </a:r>
            <a:r>
              <a:rPr lang="es-AR" dirty="0"/>
              <a:t>: </a:t>
            </a:r>
            <a:r>
              <a:rPr lang="es-AR" dirty="0" err="1"/>
              <a:t>indegree</a:t>
            </a:r>
            <a:r>
              <a:rPr lang="es-AR" dirty="0"/>
              <a:t> y </a:t>
            </a:r>
            <a:r>
              <a:rPr lang="es-AR" dirty="0" err="1"/>
              <a:t>outdegree</a:t>
            </a:r>
            <a:r>
              <a:rPr lang="es-AR" dirty="0"/>
              <a:t> solo aplica a grafos dirigidos. </a:t>
            </a:r>
            <a:r>
              <a:rPr lang="es-AR" dirty="0" err="1"/>
              <a:t>Ej</a:t>
            </a:r>
            <a:r>
              <a:rPr lang="es-AR" dirty="0"/>
              <a:t>: calcular el camino mínimo solo aplica a grafos con peso en los ejes, etc.</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438</a:t>
            </a:fld>
            <a:endParaRPr lang="en-US"/>
          </a:p>
        </p:txBody>
      </p:sp>
    </p:spTree>
    <p:extLst>
      <p:ext uri="{BB962C8B-B14F-4D97-AF65-F5344CB8AC3E}">
        <p14:creationId xmlns:p14="http://schemas.microsoft.com/office/powerpoint/2010/main" val="175219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barn(inVertical)">
                                      <p:cBhvr>
                                        <p:cTn id="10"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Caso de Uso</a:t>
            </a:r>
          </a:p>
        </p:txBody>
      </p:sp>
      <p:sp>
        <p:nvSpPr>
          <p:cNvPr id="4" name="Slide Number Placeholder 3"/>
          <p:cNvSpPr>
            <a:spLocks noGrp="1"/>
          </p:cNvSpPr>
          <p:nvPr>
            <p:ph type="sldNum" sz="quarter" idx="12"/>
          </p:nvPr>
        </p:nvSpPr>
        <p:spPr/>
        <p:txBody>
          <a:bodyPr/>
          <a:lstStyle/>
          <a:p>
            <a:fld id="{401CF334-2D5C-4859-84A6-CA7E6E43FAEB}" type="slidenum">
              <a:rPr lang="en-US" smtClean="0"/>
              <a:t>439</a:t>
            </a:fld>
            <a:endParaRPr lang="en-US"/>
          </a:p>
        </p:txBody>
      </p:sp>
      <p:sp>
        <p:nvSpPr>
          <p:cNvPr id="41" name="Rectángulo 40"/>
          <p:cNvSpPr/>
          <p:nvPr/>
        </p:nvSpPr>
        <p:spPr>
          <a:xfrm>
            <a:off x="343740" y="2213103"/>
            <a:ext cx="6815130" cy="2677656"/>
          </a:xfrm>
          <a:prstGeom prst="rect">
            <a:avLst/>
          </a:prstGeom>
        </p:spPr>
        <p:txBody>
          <a:bodyPr wrap="square">
            <a:spAutoFit/>
          </a:bodyPr>
          <a:lstStyle/>
          <a:p>
            <a:r>
              <a:rPr lang="es-MX" sz="1400" dirty="0" err="1">
                <a:latin typeface="Arial" panose="020B0604020202020204" pitchFamily="34" charset="0"/>
                <a:cs typeface="Arial" panose="020B0604020202020204" pitchFamily="34" charset="0"/>
              </a:rPr>
              <a:t>g.dump</a:t>
            </a:r>
            <a:r>
              <a:rPr lang="es-MX" sz="1400" dirty="0">
                <a:latin typeface="Arial" panose="020B0604020202020204" pitchFamily="34" charset="0"/>
                <a:cs typeface="Arial" panose="020B0604020202020204" pitchFamily="34" charset="0"/>
              </a:rPr>
              <a:t>();</a:t>
            </a:r>
          </a:p>
          <a:p>
            <a:endParaRPr lang="es-AR" sz="1400" dirty="0">
              <a:latin typeface="Arial" panose="020B0604020202020204" pitchFamily="34" charset="0"/>
              <a:cs typeface="Arial" panose="020B0604020202020204" pitchFamily="34" charset="0"/>
            </a:endParaRPr>
          </a:p>
          <a:p>
            <a:r>
              <a:rPr lang="es-AR" sz="1400" dirty="0" err="1">
                <a:latin typeface="Arial" panose="020B0604020202020204" pitchFamily="34" charset="0"/>
                <a:cs typeface="Arial" panose="020B0604020202020204" pitchFamily="34" charset="0"/>
              </a:rPr>
              <a:t>System.out.println</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String.format</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vertices</a:t>
            </a:r>
            <a:r>
              <a:rPr lang="es-AR" sz="1400" dirty="0">
                <a:latin typeface="Arial" panose="020B0604020202020204" pitchFamily="34" charset="0"/>
                <a:cs typeface="Arial" panose="020B0604020202020204" pitchFamily="34" charset="0"/>
              </a:rPr>
              <a:t>: %d", </a:t>
            </a:r>
            <a:r>
              <a:rPr lang="es-AR" sz="1400" dirty="0" err="1">
                <a:latin typeface="Arial" panose="020B0604020202020204" pitchFamily="34" charset="0"/>
                <a:cs typeface="Arial" panose="020B0604020202020204" pitchFamily="34" charset="0"/>
              </a:rPr>
              <a:t>g.getVertices</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size</a:t>
            </a:r>
            <a:r>
              <a:rPr lang="es-AR" sz="1400" dirty="0">
                <a:latin typeface="Arial" panose="020B0604020202020204" pitchFamily="34" charset="0"/>
                <a:cs typeface="Arial" panose="020B0604020202020204" pitchFamily="34" charset="0"/>
              </a:rPr>
              <a:t>() ));</a:t>
            </a:r>
          </a:p>
          <a:p>
            <a:endParaRPr lang="es-AR" sz="1400" dirty="0">
              <a:latin typeface="Arial" panose="020B0604020202020204" pitchFamily="34" charset="0"/>
              <a:cs typeface="Arial" panose="020B0604020202020204" pitchFamily="34" charset="0"/>
            </a:endParaRPr>
          </a:p>
          <a:p>
            <a:r>
              <a:rPr lang="es-AR" sz="1400" dirty="0" err="1">
                <a:latin typeface="Arial" panose="020B0604020202020204" pitchFamily="34" charset="0"/>
                <a:cs typeface="Arial" panose="020B0604020202020204" pitchFamily="34" charset="0"/>
              </a:rPr>
              <a:t>System.out.println</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String.format</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edges</a:t>
            </a:r>
            <a:r>
              <a:rPr lang="es-AR" sz="1400" dirty="0">
                <a:latin typeface="Arial" panose="020B0604020202020204" pitchFamily="34" charset="0"/>
                <a:cs typeface="Arial" panose="020B0604020202020204" pitchFamily="34" charset="0"/>
              </a:rPr>
              <a:t>: %d", </a:t>
            </a:r>
            <a:r>
              <a:rPr lang="es-AR" sz="1400" dirty="0" err="1">
                <a:latin typeface="Arial" panose="020B0604020202020204" pitchFamily="34" charset="0"/>
                <a:cs typeface="Arial" panose="020B0604020202020204" pitchFamily="34" charset="0"/>
              </a:rPr>
              <a:t>g.getEdges</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size</a:t>
            </a:r>
            <a:r>
              <a:rPr lang="es-AR" sz="1400" dirty="0">
                <a:latin typeface="Arial" panose="020B0604020202020204" pitchFamily="34" charset="0"/>
                <a:cs typeface="Arial" panose="020B0604020202020204" pitchFamily="34" charset="0"/>
              </a:rPr>
              <a:t>() ));</a:t>
            </a:r>
          </a:p>
          <a:p>
            <a:endParaRPr lang="es-AR" sz="1400" dirty="0">
              <a:latin typeface="Arial" panose="020B0604020202020204" pitchFamily="34" charset="0"/>
              <a:cs typeface="Arial" panose="020B0604020202020204" pitchFamily="34" charset="0"/>
            </a:endParaRPr>
          </a:p>
          <a:p>
            <a:r>
              <a:rPr lang="es-AR" sz="1400" dirty="0">
                <a:latin typeface="Arial" panose="020B0604020202020204" pitchFamily="34" charset="0"/>
                <a:cs typeface="Arial" panose="020B0604020202020204" pitchFamily="34" charset="0"/>
              </a:rPr>
              <a:t>// </a:t>
            </a:r>
            <a:r>
              <a:rPr lang="es-AR" sz="1400" dirty="0" err="1">
                <a:latin typeface="Arial" panose="020B0604020202020204" pitchFamily="34" charset="0"/>
                <a:cs typeface="Arial" panose="020B0604020202020204" pitchFamily="34" charset="0"/>
              </a:rPr>
              <a:t>degree</a:t>
            </a:r>
            <a:r>
              <a:rPr lang="es-AR" sz="1400" dirty="0">
                <a:latin typeface="Arial" panose="020B0604020202020204" pitchFamily="34" charset="0"/>
                <a:cs typeface="Arial" panose="020B0604020202020204" pitchFamily="34" charset="0"/>
              </a:rPr>
              <a:t> de cada nodo</a:t>
            </a:r>
          </a:p>
          <a:p>
            <a:r>
              <a:rPr lang="es-AR" sz="1400" dirty="0" err="1">
                <a:latin typeface="Arial" panose="020B0604020202020204" pitchFamily="34" charset="0"/>
                <a:cs typeface="Arial" panose="020B0604020202020204" pitchFamily="34" charset="0"/>
              </a:rPr>
              <a:t>for</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Character</a:t>
            </a:r>
            <a:r>
              <a:rPr lang="es-AR" sz="1400" dirty="0">
                <a:latin typeface="Arial" panose="020B0604020202020204" pitchFamily="34" charset="0"/>
                <a:cs typeface="Arial" panose="020B0604020202020204" pitchFamily="34" charset="0"/>
              </a:rPr>
              <a:t> </a:t>
            </a:r>
            <a:r>
              <a:rPr lang="es-AR" sz="1400" dirty="0" err="1">
                <a:latin typeface="Arial" panose="020B0604020202020204" pitchFamily="34" charset="0"/>
                <a:cs typeface="Arial" panose="020B0604020202020204" pitchFamily="34" charset="0"/>
              </a:rPr>
              <a:t>aV</a:t>
            </a:r>
            <a:r>
              <a:rPr lang="es-AR" sz="1400" dirty="0">
                <a:latin typeface="Arial" panose="020B0604020202020204" pitchFamily="34" charset="0"/>
                <a:cs typeface="Arial" panose="020B0604020202020204" pitchFamily="34" charset="0"/>
              </a:rPr>
              <a:t>: </a:t>
            </a:r>
            <a:r>
              <a:rPr lang="es-AR" sz="1400" dirty="0" err="1">
                <a:latin typeface="Arial" panose="020B0604020202020204" pitchFamily="34" charset="0"/>
                <a:cs typeface="Arial" panose="020B0604020202020204" pitchFamily="34" charset="0"/>
              </a:rPr>
              <a:t>g.getVertices</a:t>
            </a:r>
            <a:r>
              <a:rPr lang="es-AR" sz="1400" dirty="0">
                <a:latin typeface="Arial" panose="020B0604020202020204" pitchFamily="34" charset="0"/>
                <a:cs typeface="Arial" panose="020B0604020202020204" pitchFamily="34" charset="0"/>
              </a:rPr>
              <a:t>()) {</a:t>
            </a:r>
          </a:p>
          <a:p>
            <a:r>
              <a:rPr lang="es-AR" sz="1400" dirty="0">
                <a:latin typeface="Arial" panose="020B0604020202020204" pitchFamily="34" charset="0"/>
                <a:cs typeface="Arial" panose="020B0604020202020204" pitchFamily="34" charset="0"/>
              </a:rPr>
              <a:t>   </a:t>
            </a:r>
            <a:r>
              <a:rPr lang="es-AR" sz="1400" dirty="0" err="1">
                <a:latin typeface="Arial" panose="020B0604020202020204" pitchFamily="34" charset="0"/>
                <a:cs typeface="Arial" panose="020B0604020202020204" pitchFamily="34" charset="0"/>
              </a:rPr>
              <a:t>System.out.println</a:t>
            </a:r>
            <a:r>
              <a:rPr lang="es-AR" sz="1400" dirty="0">
                <a:latin typeface="Arial" panose="020B0604020202020204" pitchFamily="34" charset="0"/>
                <a:cs typeface="Arial" panose="020B0604020202020204" pitchFamily="34" charset="0"/>
              </a:rPr>
              <a:t>(</a:t>
            </a:r>
          </a:p>
          <a:p>
            <a:r>
              <a:rPr lang="es-AR" sz="1400" dirty="0">
                <a:latin typeface="Arial" panose="020B0604020202020204" pitchFamily="34" charset="0"/>
                <a:cs typeface="Arial" panose="020B0604020202020204" pitchFamily="34" charset="0"/>
              </a:rPr>
              <a:t>   </a:t>
            </a:r>
            <a:r>
              <a:rPr lang="es-AR" sz="1400" dirty="0" err="1">
                <a:latin typeface="Arial" panose="020B0604020202020204" pitchFamily="34" charset="0"/>
                <a:cs typeface="Arial" panose="020B0604020202020204" pitchFamily="34" charset="0"/>
              </a:rPr>
              <a:t>String.format</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vertex</a:t>
            </a:r>
            <a:r>
              <a:rPr lang="es-AR" sz="1400" dirty="0">
                <a:latin typeface="Arial" panose="020B0604020202020204" pitchFamily="34" charset="0"/>
                <a:cs typeface="Arial" panose="020B0604020202020204" pitchFamily="34" charset="0"/>
              </a:rPr>
              <a:t> %s has </a:t>
            </a:r>
            <a:r>
              <a:rPr lang="es-AR" sz="1400" dirty="0" err="1">
                <a:latin typeface="Arial" panose="020B0604020202020204" pitchFamily="34" charset="0"/>
                <a:cs typeface="Arial" panose="020B0604020202020204" pitchFamily="34" charset="0"/>
              </a:rPr>
              <a:t>degree</a:t>
            </a:r>
            <a:r>
              <a:rPr lang="es-AR" sz="1400" dirty="0">
                <a:latin typeface="Arial" panose="020B0604020202020204" pitchFamily="34" charset="0"/>
                <a:cs typeface="Arial" panose="020B0604020202020204" pitchFamily="34" charset="0"/>
              </a:rPr>
              <a:t> %d", </a:t>
            </a:r>
            <a:r>
              <a:rPr lang="es-AR" sz="1400" dirty="0" err="1">
                <a:latin typeface="Arial" panose="020B0604020202020204" pitchFamily="34" charset="0"/>
                <a:cs typeface="Arial" panose="020B0604020202020204" pitchFamily="34" charset="0"/>
              </a:rPr>
              <a:t>aV</a:t>
            </a:r>
            <a:r>
              <a:rPr lang="es-AR" sz="1400" dirty="0">
                <a:latin typeface="Arial" panose="020B0604020202020204" pitchFamily="34" charset="0"/>
                <a:cs typeface="Arial" panose="020B0604020202020204" pitchFamily="34" charset="0"/>
              </a:rPr>
              <a:t>, </a:t>
            </a:r>
            <a:r>
              <a:rPr lang="es-AR" sz="1400" dirty="0" err="1">
                <a:latin typeface="Arial" panose="020B0604020202020204" pitchFamily="34" charset="0"/>
                <a:cs typeface="Arial" panose="020B0604020202020204" pitchFamily="34" charset="0"/>
              </a:rPr>
              <a:t>g.degree</a:t>
            </a:r>
            <a:r>
              <a:rPr lang="es-AR" sz="1400" dirty="0">
                <a:latin typeface="Arial" panose="020B0604020202020204" pitchFamily="34" charset="0"/>
                <a:cs typeface="Arial" panose="020B0604020202020204" pitchFamily="34" charset="0"/>
              </a:rPr>
              <a:t>(</a:t>
            </a:r>
            <a:r>
              <a:rPr lang="es-AR" sz="1400" dirty="0" err="1">
                <a:latin typeface="Arial" panose="020B0604020202020204" pitchFamily="34" charset="0"/>
                <a:cs typeface="Arial" panose="020B0604020202020204" pitchFamily="34" charset="0"/>
              </a:rPr>
              <a:t>aV</a:t>
            </a:r>
            <a:r>
              <a:rPr lang="es-AR" sz="1400" dirty="0">
                <a:latin typeface="Arial" panose="020B0604020202020204" pitchFamily="34" charset="0"/>
                <a:cs typeface="Arial" panose="020B0604020202020204" pitchFamily="34" charset="0"/>
              </a:rPr>
              <a:t>)));</a:t>
            </a:r>
          </a:p>
          <a:p>
            <a:r>
              <a:rPr lang="es-AR" sz="1400" dirty="0">
                <a:latin typeface="Arial" panose="020B0604020202020204" pitchFamily="34" charset="0"/>
                <a:cs typeface="Arial" panose="020B0604020202020204" pitchFamily="34" charset="0"/>
              </a:rPr>
              <a:t> }</a:t>
            </a:r>
            <a:r>
              <a:rPr lang="es-MX" sz="1400" dirty="0">
                <a:solidFill>
                  <a:srgbClr val="000000"/>
                </a:solidFill>
                <a:latin typeface="Arial" panose="020B0604020202020204" pitchFamily="34" charset="0"/>
                <a:cs typeface="Arial" panose="020B0604020202020204" pitchFamily="34" charset="0"/>
              </a:rPr>
              <a:t> </a:t>
            </a:r>
          </a:p>
          <a:p>
            <a:endParaRPr lang="es-MX" sz="1400" dirty="0">
              <a:solidFill>
                <a:srgbClr val="000000"/>
              </a:solidFill>
              <a:latin typeface="Arial" panose="020B0604020202020204" pitchFamily="34" charset="0"/>
              <a:cs typeface="Arial" panose="020B0604020202020204" pitchFamily="34" charset="0"/>
            </a:endParaRPr>
          </a:p>
        </p:txBody>
      </p:sp>
      <p:grpSp>
        <p:nvGrpSpPr>
          <p:cNvPr id="26" name="Grupo 25"/>
          <p:cNvGrpSpPr/>
          <p:nvPr/>
        </p:nvGrpSpPr>
        <p:grpSpPr>
          <a:xfrm>
            <a:off x="1300100" y="4577393"/>
            <a:ext cx="3487912" cy="2137955"/>
            <a:chOff x="-357180" y="2525484"/>
            <a:chExt cx="3487912" cy="2137955"/>
          </a:xfrm>
        </p:grpSpPr>
        <p:sp>
          <p:nvSpPr>
            <p:cNvPr id="27" name="Elipse 26"/>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28" name="Elipse 27"/>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0" name="Elipse 29"/>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1" name="Elipse 30"/>
            <p:cNvSpPr/>
            <p:nvPr/>
          </p:nvSpPr>
          <p:spPr>
            <a:xfrm>
              <a:off x="-357180" y="3985894"/>
              <a:ext cx="483326" cy="5016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cxnSp>
          <p:nvCxnSpPr>
            <p:cNvPr id="32" name="Conector recto 31"/>
            <p:cNvCxnSpPr>
              <a:endCxn id="28"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Conector recto 32"/>
            <p:cNvCxnSpPr>
              <a:stCxn id="30" idx="7"/>
              <a:endCxn id="29"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Conector recto 33"/>
            <p:cNvCxnSpPr>
              <a:endCxn id="30"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Conector recto 34"/>
            <p:cNvCxnSpPr>
              <a:stCxn id="28"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3" name="CuadroTexto 2"/>
          <p:cNvSpPr txBox="1"/>
          <p:nvPr/>
        </p:nvSpPr>
        <p:spPr>
          <a:xfrm>
            <a:off x="6330268" y="1183602"/>
            <a:ext cx="2222083" cy="5478423"/>
          </a:xfrm>
          <a:prstGeom prst="rect">
            <a:avLst/>
          </a:prstGeom>
          <a:noFill/>
          <a:ln>
            <a:solidFill>
              <a:schemeClr val="bg2"/>
            </a:solidFill>
          </a:ln>
        </p:spPr>
        <p:txBody>
          <a:bodyPr wrap="none" rtlCol="0">
            <a:spAutoFit/>
          </a:bodyPr>
          <a:lstStyle/>
          <a:p>
            <a:r>
              <a:rPr lang="es-AR" sz="1400" dirty="0" err="1"/>
              <a:t>Vertexes</a:t>
            </a:r>
            <a:r>
              <a:rPr lang="es-AR" sz="1400" dirty="0"/>
              <a:t>:</a:t>
            </a:r>
          </a:p>
          <a:p>
            <a:r>
              <a:rPr lang="pt-BR" sz="1400" dirty="0"/>
              <a:t>(A) (B) (C) (D) (E) (H) (Z) </a:t>
            </a:r>
          </a:p>
          <a:p>
            <a:r>
              <a:rPr lang="es-AR" sz="1400" dirty="0" err="1"/>
              <a:t>Edges</a:t>
            </a:r>
            <a:r>
              <a:rPr lang="es-AR" sz="1400" dirty="0"/>
              <a:t>:</a:t>
            </a:r>
          </a:p>
          <a:p>
            <a:r>
              <a:rPr lang="es-AR" sz="1400" dirty="0"/>
              <a:t>(A) -- (B)</a:t>
            </a:r>
          </a:p>
          <a:p>
            <a:r>
              <a:rPr lang="es-AR" sz="1400" dirty="0"/>
              <a:t>(A) -- (C)</a:t>
            </a:r>
          </a:p>
          <a:p>
            <a:r>
              <a:rPr lang="es-AR" sz="1400" dirty="0"/>
              <a:t>(A) -- (E)</a:t>
            </a:r>
          </a:p>
          <a:p>
            <a:r>
              <a:rPr lang="es-AR" sz="1400" dirty="0"/>
              <a:t>(B) -- (A)</a:t>
            </a:r>
          </a:p>
          <a:p>
            <a:r>
              <a:rPr lang="es-AR" sz="1400" dirty="0"/>
              <a:t>(B) -- (H)</a:t>
            </a:r>
          </a:p>
          <a:p>
            <a:r>
              <a:rPr lang="es-AR" sz="1400" dirty="0"/>
              <a:t>(C) -- (A)</a:t>
            </a:r>
          </a:p>
          <a:p>
            <a:r>
              <a:rPr lang="es-AR" sz="1400" dirty="0"/>
              <a:t>(C) -- (E)</a:t>
            </a:r>
          </a:p>
          <a:p>
            <a:r>
              <a:rPr lang="es-AR" sz="1400" dirty="0"/>
              <a:t>(C) -- (z)</a:t>
            </a:r>
          </a:p>
          <a:p>
            <a:r>
              <a:rPr lang="es-AR" sz="1400" dirty="0"/>
              <a:t>(E) -- (A)</a:t>
            </a:r>
          </a:p>
          <a:p>
            <a:r>
              <a:rPr lang="es-AR" sz="1400" dirty="0"/>
              <a:t>(E) -- (C)</a:t>
            </a:r>
          </a:p>
          <a:p>
            <a:r>
              <a:rPr lang="es-AR" sz="1400" dirty="0"/>
              <a:t>(H) -- (B)</a:t>
            </a:r>
          </a:p>
          <a:p>
            <a:r>
              <a:rPr lang="es-AR" sz="1400" dirty="0"/>
              <a:t>(Z) -- (C)</a:t>
            </a:r>
          </a:p>
          <a:p>
            <a:endParaRPr lang="es-AR" sz="1400" dirty="0"/>
          </a:p>
          <a:p>
            <a:r>
              <a:rPr lang="es-AR" sz="1400" dirty="0"/>
              <a:t>#</a:t>
            </a:r>
            <a:r>
              <a:rPr lang="es-AR" sz="1400" dirty="0" err="1"/>
              <a:t>vertices</a:t>
            </a:r>
            <a:r>
              <a:rPr lang="es-AR" sz="1400" dirty="0"/>
              <a:t>: 7</a:t>
            </a:r>
          </a:p>
          <a:p>
            <a:r>
              <a:rPr lang="es-AR" sz="1400" dirty="0"/>
              <a:t>#</a:t>
            </a:r>
            <a:r>
              <a:rPr lang="es-AR" sz="1400" dirty="0" err="1"/>
              <a:t>edges</a:t>
            </a:r>
            <a:r>
              <a:rPr lang="es-AR" sz="1400" dirty="0"/>
              <a:t>: 12</a:t>
            </a:r>
          </a:p>
          <a:p>
            <a:r>
              <a:rPr lang="en-US" sz="1400" dirty="0"/>
              <a:t>vertex A has degree 3</a:t>
            </a:r>
          </a:p>
          <a:p>
            <a:r>
              <a:rPr lang="en-US" sz="1400" dirty="0"/>
              <a:t>vertex B has degree 2</a:t>
            </a:r>
          </a:p>
          <a:p>
            <a:r>
              <a:rPr lang="en-US" sz="1400" dirty="0"/>
              <a:t>vertex C has degree 3</a:t>
            </a:r>
          </a:p>
          <a:p>
            <a:r>
              <a:rPr lang="en-US" sz="1400" dirty="0"/>
              <a:t>vertex D has degree 0</a:t>
            </a:r>
          </a:p>
          <a:p>
            <a:r>
              <a:rPr lang="en-US" sz="1400" dirty="0"/>
              <a:t>vertex E has degree 2</a:t>
            </a:r>
          </a:p>
          <a:p>
            <a:r>
              <a:rPr lang="en-US" sz="1400" dirty="0"/>
              <a:t>vertex H has degree 1</a:t>
            </a:r>
          </a:p>
          <a:p>
            <a:r>
              <a:rPr lang="en-US" sz="1400" dirty="0"/>
              <a:t>vertex z has degree 1</a:t>
            </a:r>
            <a:endParaRPr lang="es-AR" sz="1400" dirty="0" err="1"/>
          </a:p>
        </p:txBody>
      </p:sp>
      <p:sp>
        <p:nvSpPr>
          <p:cNvPr id="19" name="Elipse 18"/>
          <p:cNvSpPr/>
          <p:nvPr/>
        </p:nvSpPr>
        <p:spPr>
          <a:xfrm>
            <a:off x="4681461" y="6112193"/>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H</a:t>
            </a:r>
            <a:endParaRPr lang="es-MX" dirty="0"/>
          </a:p>
        </p:txBody>
      </p:sp>
      <p:sp>
        <p:nvSpPr>
          <p:cNvPr id="20" name="Elipse 19"/>
          <p:cNvSpPr/>
          <p:nvPr/>
        </p:nvSpPr>
        <p:spPr>
          <a:xfrm>
            <a:off x="5408271" y="448946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MX" dirty="0"/>
              <a:t>Z</a:t>
            </a:r>
          </a:p>
        </p:txBody>
      </p:sp>
      <p:cxnSp>
        <p:nvCxnSpPr>
          <p:cNvPr id="21" name="Conector recto 20"/>
          <p:cNvCxnSpPr>
            <a:endCxn id="20" idx="2"/>
          </p:cNvCxnSpPr>
          <p:nvPr/>
        </p:nvCxnSpPr>
        <p:spPr>
          <a:xfrm flipV="1">
            <a:off x="4744242" y="4702830"/>
            <a:ext cx="664029" cy="49948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ector recto 22"/>
          <p:cNvCxnSpPr>
            <a:endCxn id="19" idx="2"/>
          </p:cNvCxnSpPr>
          <p:nvPr/>
        </p:nvCxnSpPr>
        <p:spPr>
          <a:xfrm flipV="1">
            <a:off x="3928526" y="6325554"/>
            <a:ext cx="752935" cy="21336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47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44</a:t>
            </a:fld>
            <a:endParaRPr lang="en-US"/>
          </a:p>
        </p:txBody>
      </p:sp>
      <p:cxnSp>
        <p:nvCxnSpPr>
          <p:cNvPr id="7" name="Straight Arrow Connector 6"/>
          <p:cNvCxnSpPr/>
          <p:nvPr/>
        </p:nvCxnSpPr>
        <p:spPr>
          <a:xfrm flipV="1">
            <a:off x="146957" y="1267098"/>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5" name="Rectangle 14"/>
          <p:cNvSpPr/>
          <p:nvPr/>
        </p:nvSpPr>
        <p:spPr>
          <a:xfrm>
            <a:off x="5443945"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17215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Para ejemplificar las posibles representaciones vamos a tomar como ejemplo:  Grafo Simple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440</a:t>
            </a:fld>
            <a:endParaRPr lang="en-US"/>
          </a:p>
        </p:txBody>
      </p:sp>
    </p:spTree>
    <p:extLst>
      <p:ext uri="{BB962C8B-B14F-4D97-AF65-F5344CB8AC3E}">
        <p14:creationId xmlns:p14="http://schemas.microsoft.com/office/powerpoint/2010/main" val="3554505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s-AR" dirty="0"/>
              <a:t>Formalmente un grafo simple</a:t>
            </a:r>
          </a:p>
        </p:txBody>
      </p:sp>
      <p:sp>
        <p:nvSpPr>
          <p:cNvPr id="3" name="Content Placeholder 2"/>
          <p:cNvSpPr>
            <a:spLocks noGrp="1"/>
          </p:cNvSpPr>
          <p:nvPr>
            <p:ph idx="1"/>
          </p:nvPr>
        </p:nvSpPr>
        <p:spPr/>
        <p:txBody>
          <a:bodyPr>
            <a:normAutofit fontScale="92500" lnSpcReduction="10000"/>
          </a:bodyPr>
          <a:lstStyle/>
          <a:p>
            <a:pPr marL="0" indent="0">
              <a:buNone/>
            </a:pPr>
            <a:r>
              <a:rPr lang="es-AR" dirty="0"/>
              <a:t>Sea G=(V, E)		</a:t>
            </a:r>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r>
              <a:rPr lang="es-AR" dirty="0"/>
              <a:t>Representamos a ambos conjuntos:</a:t>
            </a:r>
          </a:p>
          <a:p>
            <a:pPr marL="0" indent="0">
              <a:buNone/>
            </a:pPr>
            <a:r>
              <a:rPr lang="es-AR" b="1" dirty="0"/>
              <a:t>1) Vértices V</a:t>
            </a:r>
          </a:p>
          <a:p>
            <a:pPr marL="0" indent="0">
              <a:buNone/>
            </a:pPr>
            <a:endParaRPr lang="es-AR" dirty="0"/>
          </a:p>
          <a:p>
            <a:pPr marL="0" indent="0">
              <a:buNone/>
            </a:pPr>
            <a:r>
              <a:rPr lang="es-AR" b="1" dirty="0"/>
              <a:t>2) Y hay cuatro propuestas típicas para representar a los ejes E</a:t>
            </a:r>
            <a:endParaRPr lang="es-AR" dirty="0"/>
          </a:p>
          <a:p>
            <a:pPr marL="0" indent="0">
              <a:buNone/>
            </a:pPr>
            <a:endParaRPr lang="es-AR" dirty="0"/>
          </a:p>
          <a:p>
            <a:pPr marL="0" indent="0">
              <a:buNone/>
            </a:pPr>
            <a:endParaRPr lang="es-AR" dirty="0"/>
          </a:p>
        </p:txBody>
      </p:sp>
      <p:sp>
        <p:nvSpPr>
          <p:cNvPr id="32" name="Slide Number Placeholder 31"/>
          <p:cNvSpPr>
            <a:spLocks noGrp="1"/>
          </p:cNvSpPr>
          <p:nvPr>
            <p:ph type="sldNum" sz="quarter" idx="12"/>
          </p:nvPr>
        </p:nvSpPr>
        <p:spPr/>
        <p:txBody>
          <a:bodyPr/>
          <a:lstStyle/>
          <a:p>
            <a:fld id="{D3476743-E1C8-4FFD-B171-556193C4797C}" type="slidenum">
              <a:rPr lang="es-AR" smtClean="0"/>
              <a:pPr/>
              <a:t>441</a:t>
            </a:fld>
            <a:endParaRPr lang="es-AR" dirty="0"/>
          </a:p>
        </p:txBody>
      </p:sp>
    </p:spTree>
    <p:extLst>
      <p:ext uri="{BB962C8B-B14F-4D97-AF65-F5344CB8AC3E}">
        <p14:creationId xmlns:p14="http://schemas.microsoft.com/office/powerpoint/2010/main" val="2329563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barn(inVertical)">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9" end="9"/>
                                            </p:txEl>
                                          </p:spTgt>
                                        </p:tgtEl>
                                        <p:attrNameLst>
                                          <p:attrName>style.visibility</p:attrName>
                                        </p:attrNameLst>
                                      </p:cBhvr>
                                      <p:to>
                                        <p:strVal val="visible"/>
                                      </p:to>
                                    </p:set>
                                    <p:animEffect transition="in" filter="barn(inVertical)">
                                      <p:cBhvr>
                                        <p:cTn id="1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Respecto a la implementación de los ejes, hay 4 implementaciones:</a:t>
            </a:r>
          </a:p>
          <a:p>
            <a:pPr marL="0" indent="0">
              <a:buNone/>
            </a:pPr>
            <a:r>
              <a:rPr lang="es-AR" dirty="0"/>
              <a:t>2.1) Matriz de adyacencia. Ideal grafos densos</a:t>
            </a:r>
          </a:p>
          <a:p>
            <a:pPr marL="0" indent="0">
              <a:buNone/>
            </a:pPr>
            <a:r>
              <a:rPr lang="es-AR" dirty="0"/>
              <a:t>2.2) Lista de adyacencia. Ideal grafos esparcidos (</a:t>
            </a:r>
            <a:r>
              <a:rPr lang="es-AR" dirty="0" err="1"/>
              <a:t>sparse</a:t>
            </a:r>
            <a:r>
              <a:rPr lang="es-AR" dirty="0"/>
              <a:t>)</a:t>
            </a:r>
          </a:p>
          <a:p>
            <a:pPr marL="0" indent="0">
              <a:buNone/>
            </a:pPr>
            <a:r>
              <a:rPr lang="es-AR" dirty="0"/>
              <a:t>2.3) Matriz de incidencia. Ídem.</a:t>
            </a:r>
          </a:p>
          <a:p>
            <a:pPr marL="0" indent="0">
              <a:buNone/>
            </a:pPr>
            <a:r>
              <a:rPr lang="es-AR" dirty="0"/>
              <a:t>2.4) Lista de incidencia. Ídem.</a:t>
            </a:r>
          </a:p>
          <a:p>
            <a:pPr>
              <a:buFont typeface="Arial" panose="020B0604020202020204" pitchFamily="34" charset="0"/>
              <a:buChar char="•"/>
            </a:pPr>
            <a:endParaRPr lang="es-AR" dirty="0"/>
          </a:p>
          <a:p>
            <a:pPr marL="0" indent="0">
              <a:buNone/>
            </a:pPr>
            <a:r>
              <a:rPr lang="es-AR" dirty="0"/>
              <a:t>Empecemos con la representación. </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442</a:t>
            </a:fld>
            <a:endParaRPr lang="en-US"/>
          </a:p>
        </p:txBody>
      </p:sp>
    </p:spTree>
    <p:extLst>
      <p:ext uri="{BB962C8B-B14F-4D97-AF65-F5344CB8AC3E}">
        <p14:creationId xmlns:p14="http://schemas.microsoft.com/office/powerpoint/2010/main" val="518402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1) Para los vértices:</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443</a:t>
            </a:fld>
            <a:endParaRPr lang="en-US"/>
          </a:p>
        </p:txBody>
      </p:sp>
      <p:sp>
        <p:nvSpPr>
          <p:cNvPr id="24" name="CuadroTexto 23"/>
          <p:cNvSpPr txBox="1"/>
          <p:nvPr/>
        </p:nvSpPr>
        <p:spPr>
          <a:xfrm>
            <a:off x="387677" y="1870260"/>
            <a:ext cx="4892686" cy="3416320"/>
          </a:xfrm>
          <a:prstGeom prst="rect">
            <a:avLst/>
          </a:prstGeom>
          <a:noFill/>
          <a:ln>
            <a:solidFill>
              <a:schemeClr val="bg2"/>
            </a:solidFill>
          </a:ln>
        </p:spPr>
        <p:txBody>
          <a:bodyPr wrap="none" rtlCol="0">
            <a:spAutoFit/>
          </a:bodyPr>
          <a:lstStyle/>
          <a:p>
            <a:r>
              <a:rPr lang="en-US" dirty="0" err="1"/>
              <a:t>g.addEdge</a:t>
            </a:r>
            <a:r>
              <a:rPr lang="en-US" dirty="0"/>
              <a:t>('E', 'B', </a:t>
            </a:r>
            <a:r>
              <a:rPr lang="en-US" b="1" dirty="0"/>
              <a:t>new </a:t>
            </a:r>
            <a:r>
              <a:rPr lang="en-US" b="1" dirty="0" err="1"/>
              <a:t>EmptyEdgeProp</a:t>
            </a:r>
            <a:r>
              <a:rPr lang="en-US" b="1" dirty="0"/>
              <a:t>()</a:t>
            </a:r>
            <a:r>
              <a:rPr lang="en-US" dirty="0"/>
              <a:t>);</a:t>
            </a:r>
            <a:r>
              <a:rPr lang="en-US" b="1" i="1" dirty="0">
                <a:solidFill>
                  <a:srgbClr val="00B050"/>
                </a:solidFill>
              </a:rPr>
              <a:t>  </a:t>
            </a:r>
          </a:p>
          <a:p>
            <a:r>
              <a:rPr lang="en-US" dirty="0" err="1"/>
              <a:t>g.addEdge</a:t>
            </a:r>
            <a:r>
              <a:rPr lang="en-US" dirty="0"/>
              <a:t>('A', 'B', </a:t>
            </a:r>
            <a:r>
              <a:rPr lang="en-US" b="1" dirty="0"/>
              <a:t>new </a:t>
            </a:r>
            <a:r>
              <a:rPr lang="en-US" b="1" dirty="0" err="1"/>
              <a:t>EmptyEdgeProp</a:t>
            </a:r>
            <a:r>
              <a:rPr lang="en-US" b="1" dirty="0"/>
              <a:t>());  </a:t>
            </a:r>
          </a:p>
          <a:p>
            <a:r>
              <a:rPr lang="en-US" dirty="0" err="1"/>
              <a:t>g.addEdge</a:t>
            </a:r>
            <a:r>
              <a:rPr lang="en-US" dirty="0"/>
              <a:t>('F', 'B', </a:t>
            </a:r>
            <a:r>
              <a:rPr lang="en-US" b="1" dirty="0"/>
              <a:t>new </a:t>
            </a:r>
            <a:r>
              <a:rPr lang="en-US" b="1" dirty="0" err="1"/>
              <a:t>EmptyEdgeProp</a:t>
            </a:r>
            <a:r>
              <a:rPr lang="en-US" b="1" dirty="0"/>
              <a:t>());  </a:t>
            </a:r>
          </a:p>
          <a:p>
            <a:r>
              <a:rPr lang="es-AR" dirty="0" err="1"/>
              <a:t>g.addVertex</a:t>
            </a:r>
            <a:r>
              <a:rPr lang="es-AR" dirty="0"/>
              <a:t>('D');</a:t>
            </a:r>
          </a:p>
          <a:p>
            <a:r>
              <a:rPr lang="es-AR" dirty="0" err="1"/>
              <a:t>g.addVertex</a:t>
            </a:r>
            <a:r>
              <a:rPr lang="es-AR" dirty="0"/>
              <a:t>('G');</a:t>
            </a:r>
          </a:p>
          <a:p>
            <a:r>
              <a:rPr lang="en-US" dirty="0" err="1"/>
              <a:t>g.addEdge</a:t>
            </a:r>
            <a:r>
              <a:rPr lang="en-US" dirty="0"/>
              <a:t>('E', 'F', </a:t>
            </a:r>
            <a:r>
              <a:rPr lang="en-US" b="1" dirty="0"/>
              <a:t>new </a:t>
            </a:r>
            <a:r>
              <a:rPr lang="en-US" b="1" dirty="0" err="1"/>
              <a:t>EmptyEdgeProp</a:t>
            </a:r>
            <a:r>
              <a:rPr lang="en-US" b="1" dirty="0"/>
              <a:t>());  </a:t>
            </a:r>
          </a:p>
          <a:p>
            <a:r>
              <a:rPr lang="en-US" dirty="0" err="1"/>
              <a:t>g.addEdge</a:t>
            </a:r>
            <a:r>
              <a:rPr lang="en-US" dirty="0"/>
              <a:t>('F', 'A', </a:t>
            </a:r>
            <a:r>
              <a:rPr lang="en-US" b="1" dirty="0"/>
              <a:t>new </a:t>
            </a:r>
            <a:r>
              <a:rPr lang="en-US" b="1" dirty="0" err="1"/>
              <a:t>EmptyEdgeProp</a:t>
            </a:r>
            <a:r>
              <a:rPr lang="en-US" b="1" dirty="0"/>
              <a:t>());</a:t>
            </a:r>
          </a:p>
          <a:p>
            <a:r>
              <a:rPr lang="en-US" dirty="0" err="1"/>
              <a:t>g.addEdge</a:t>
            </a:r>
            <a:r>
              <a:rPr lang="en-US" dirty="0"/>
              <a:t>('F', 'G', </a:t>
            </a:r>
            <a:r>
              <a:rPr lang="en-US" b="1" dirty="0"/>
              <a:t>new </a:t>
            </a:r>
            <a:r>
              <a:rPr lang="en-US" b="1" dirty="0" err="1"/>
              <a:t>EmptyEdgeProp</a:t>
            </a:r>
            <a:r>
              <a:rPr lang="en-US" b="1" dirty="0"/>
              <a:t>());  </a:t>
            </a:r>
          </a:p>
          <a:p>
            <a:r>
              <a:rPr lang="en-US" dirty="0" err="1"/>
              <a:t>g.addEdge</a:t>
            </a:r>
            <a:r>
              <a:rPr lang="en-US" dirty="0"/>
              <a:t>('U', 'G', </a:t>
            </a:r>
            <a:r>
              <a:rPr lang="en-US" b="1" dirty="0"/>
              <a:t>new </a:t>
            </a:r>
            <a:r>
              <a:rPr lang="en-US" b="1" dirty="0" err="1"/>
              <a:t>EmptyEdgeProp</a:t>
            </a:r>
            <a:r>
              <a:rPr lang="en-US" b="1" dirty="0"/>
              <a:t>());  </a:t>
            </a:r>
          </a:p>
          <a:p>
            <a:r>
              <a:rPr lang="en-US" dirty="0" err="1"/>
              <a:t>g.addEdge</a:t>
            </a:r>
            <a:r>
              <a:rPr lang="en-US" dirty="0"/>
              <a:t>('T', 'U', </a:t>
            </a:r>
            <a:r>
              <a:rPr lang="en-US" b="1" dirty="0"/>
              <a:t>new </a:t>
            </a:r>
            <a:r>
              <a:rPr lang="en-US" b="1" dirty="0" err="1"/>
              <a:t>EmptyEdgeProp</a:t>
            </a:r>
            <a:r>
              <a:rPr lang="en-US" b="1" dirty="0"/>
              <a:t>()); </a:t>
            </a:r>
          </a:p>
          <a:p>
            <a:r>
              <a:rPr lang="en-US" dirty="0" err="1"/>
              <a:t>g.addEdge</a:t>
            </a:r>
            <a:r>
              <a:rPr lang="en-US" dirty="0"/>
              <a:t>('C', 'G', </a:t>
            </a:r>
            <a:r>
              <a:rPr lang="en-US" b="1" dirty="0"/>
              <a:t>new </a:t>
            </a:r>
            <a:r>
              <a:rPr lang="en-US" b="1" dirty="0" err="1"/>
              <a:t>EmptyEdgeProp</a:t>
            </a:r>
            <a:r>
              <a:rPr lang="en-US" b="1" dirty="0"/>
              <a:t>());   </a:t>
            </a:r>
          </a:p>
          <a:p>
            <a:endParaRPr lang="en-US" dirty="0"/>
          </a:p>
        </p:txBody>
      </p:sp>
      <p:graphicFrame>
        <p:nvGraphicFramePr>
          <p:cNvPr id="25" name="Tabla 24"/>
          <p:cNvGraphicFramePr>
            <a:graphicFrameLocks noGrp="1"/>
          </p:cNvGraphicFramePr>
          <p:nvPr/>
        </p:nvGraphicFramePr>
        <p:xfrm>
          <a:off x="457200" y="6015624"/>
          <a:ext cx="3809997" cy="370840"/>
        </p:xfrm>
        <a:graphic>
          <a:graphicData uri="http://schemas.openxmlformats.org/drawingml/2006/table">
            <a:tbl>
              <a:tblPr firstRow="1" bandRow="1">
                <a:tableStyleId>{8799B23B-EC83-4686-B30A-512413B5E67A}</a:tableStyleId>
              </a:tblPr>
              <a:tblGrid>
                <a:gridCol w="423333">
                  <a:extLst>
                    <a:ext uri="{9D8B030D-6E8A-4147-A177-3AD203B41FA5}">
                      <a16:colId xmlns:a16="http://schemas.microsoft.com/office/drawing/2014/main" val="2990522624"/>
                    </a:ext>
                  </a:extLst>
                </a:gridCol>
                <a:gridCol w="423333">
                  <a:extLst>
                    <a:ext uri="{9D8B030D-6E8A-4147-A177-3AD203B41FA5}">
                      <a16:colId xmlns:a16="http://schemas.microsoft.com/office/drawing/2014/main" val="1539992955"/>
                    </a:ext>
                  </a:extLst>
                </a:gridCol>
                <a:gridCol w="423333">
                  <a:extLst>
                    <a:ext uri="{9D8B030D-6E8A-4147-A177-3AD203B41FA5}">
                      <a16:colId xmlns:a16="http://schemas.microsoft.com/office/drawing/2014/main" val="238646084"/>
                    </a:ext>
                  </a:extLst>
                </a:gridCol>
                <a:gridCol w="423333">
                  <a:extLst>
                    <a:ext uri="{9D8B030D-6E8A-4147-A177-3AD203B41FA5}">
                      <a16:colId xmlns:a16="http://schemas.microsoft.com/office/drawing/2014/main" val="597380372"/>
                    </a:ext>
                  </a:extLst>
                </a:gridCol>
                <a:gridCol w="423333">
                  <a:extLst>
                    <a:ext uri="{9D8B030D-6E8A-4147-A177-3AD203B41FA5}">
                      <a16:colId xmlns:a16="http://schemas.microsoft.com/office/drawing/2014/main" val="2298485154"/>
                    </a:ext>
                  </a:extLst>
                </a:gridCol>
                <a:gridCol w="423333">
                  <a:extLst>
                    <a:ext uri="{9D8B030D-6E8A-4147-A177-3AD203B41FA5}">
                      <a16:colId xmlns:a16="http://schemas.microsoft.com/office/drawing/2014/main" val="728505706"/>
                    </a:ext>
                  </a:extLst>
                </a:gridCol>
                <a:gridCol w="423333">
                  <a:extLst>
                    <a:ext uri="{9D8B030D-6E8A-4147-A177-3AD203B41FA5}">
                      <a16:colId xmlns:a16="http://schemas.microsoft.com/office/drawing/2014/main" val="1358288907"/>
                    </a:ext>
                  </a:extLst>
                </a:gridCol>
                <a:gridCol w="423333">
                  <a:extLst>
                    <a:ext uri="{9D8B030D-6E8A-4147-A177-3AD203B41FA5}">
                      <a16:colId xmlns:a16="http://schemas.microsoft.com/office/drawing/2014/main" val="3965527715"/>
                    </a:ext>
                  </a:extLst>
                </a:gridCol>
                <a:gridCol w="423333">
                  <a:extLst>
                    <a:ext uri="{9D8B030D-6E8A-4147-A177-3AD203B41FA5}">
                      <a16:colId xmlns:a16="http://schemas.microsoft.com/office/drawing/2014/main" val="2515722923"/>
                    </a:ext>
                  </a:extLst>
                </a:gridCol>
              </a:tblGrid>
              <a:tr h="370840">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3" name="Grupo 2"/>
          <p:cNvGrpSpPr/>
          <p:nvPr/>
        </p:nvGrpSpPr>
        <p:grpSpPr>
          <a:xfrm>
            <a:off x="6032268" y="901962"/>
            <a:ext cx="2891305" cy="3250184"/>
            <a:chOff x="6032268" y="901962"/>
            <a:chExt cx="2891305" cy="3250184"/>
          </a:xfrm>
        </p:grpSpPr>
        <p:grpSp>
          <p:nvGrpSpPr>
            <p:cNvPr id="17" name="Grupo 16"/>
            <p:cNvGrpSpPr/>
            <p:nvPr/>
          </p:nvGrpSpPr>
          <p:grpSpPr>
            <a:xfrm>
              <a:off x="6032269" y="901962"/>
              <a:ext cx="2891304" cy="3199757"/>
              <a:chOff x="5284771" y="730984"/>
              <a:chExt cx="3441045" cy="3754334"/>
            </a:xfrm>
          </p:grpSpPr>
          <p:grpSp>
            <p:nvGrpSpPr>
              <p:cNvPr id="22" name="Grupo 21"/>
              <p:cNvGrpSpPr/>
              <p:nvPr/>
            </p:nvGrpSpPr>
            <p:grpSpPr>
              <a:xfrm>
                <a:off x="5284771" y="730984"/>
                <a:ext cx="3441045" cy="3754334"/>
                <a:chOff x="457200" y="2525484"/>
                <a:chExt cx="3441045" cy="3754334"/>
              </a:xfrm>
            </p:grpSpPr>
            <p:sp>
              <p:nvSpPr>
                <p:cNvPr id="27" name="Elipse 26"/>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8" name="Elipse 2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29" name="Elipse 2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0" name="Elipse 2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1" name="Elipse 3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2" name="Elipse 3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3" name="Elipse 3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4" name="Elipse 3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5" name="Conector recto 34"/>
                <p:cNvCxnSpPr>
                  <a:stCxn id="28" idx="7"/>
                  <a:endCxn id="2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Conector recto 35"/>
                <p:cNvCxnSpPr>
                  <a:endCxn id="2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stCxn id="33" idx="7"/>
                  <a:endCxn id="3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endCxn id="3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stCxn id="2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a:stCxn id="3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3" name="Conector recto 22"/>
              <p:cNvCxnSpPr>
                <a:stCxn id="27"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Conector recto 25"/>
              <p:cNvCxnSpPr>
                <a:stCxn id="31" idx="2"/>
                <a:endCxn id="3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1" name="Elipse 60"/>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Tree>
    <p:extLst>
      <p:ext uri="{BB962C8B-B14F-4D97-AF65-F5344CB8AC3E}">
        <p14:creationId xmlns:p14="http://schemas.microsoft.com/office/powerpoint/2010/main" val="3559411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2.1) Para los ejes: “matriz de adyacencia”</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444</a:t>
            </a:fld>
            <a:endParaRPr lang="en-US"/>
          </a:p>
        </p:txBody>
      </p:sp>
      <p:grpSp>
        <p:nvGrpSpPr>
          <p:cNvPr id="21" name="Grupo 20"/>
          <p:cNvGrpSpPr/>
          <p:nvPr/>
        </p:nvGrpSpPr>
        <p:grpSpPr>
          <a:xfrm>
            <a:off x="5994690" y="2100168"/>
            <a:ext cx="2891305" cy="3250184"/>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graphicFrame>
        <p:nvGraphicFramePr>
          <p:cNvPr id="43" name="Tabla 42"/>
          <p:cNvGraphicFramePr>
            <a:graphicFrameLocks noGrp="1"/>
          </p:cNvGraphicFramePr>
          <p:nvPr/>
        </p:nvGraphicFramePr>
        <p:xfrm>
          <a:off x="487889" y="2100169"/>
          <a:ext cx="3371510" cy="3511490"/>
        </p:xfrm>
        <a:graphic>
          <a:graphicData uri="http://schemas.openxmlformats.org/drawingml/2006/table">
            <a:tbl>
              <a:tblPr firstRow="1" firstCol="1" bandRow="1">
                <a:tableStyleId>{073A0DAA-6AF3-43AB-8588-CEC1D06C72B9}</a:tableStyleId>
              </a:tblPr>
              <a:tblGrid>
                <a:gridCol w="337151">
                  <a:extLst>
                    <a:ext uri="{9D8B030D-6E8A-4147-A177-3AD203B41FA5}">
                      <a16:colId xmlns:a16="http://schemas.microsoft.com/office/drawing/2014/main" val="3274184313"/>
                    </a:ext>
                  </a:extLst>
                </a:gridCol>
                <a:gridCol w="337151">
                  <a:extLst>
                    <a:ext uri="{9D8B030D-6E8A-4147-A177-3AD203B41FA5}">
                      <a16:colId xmlns:a16="http://schemas.microsoft.com/office/drawing/2014/main" val="251482133"/>
                    </a:ext>
                  </a:extLst>
                </a:gridCol>
                <a:gridCol w="337151">
                  <a:extLst>
                    <a:ext uri="{9D8B030D-6E8A-4147-A177-3AD203B41FA5}">
                      <a16:colId xmlns:a16="http://schemas.microsoft.com/office/drawing/2014/main" val="3980045562"/>
                    </a:ext>
                  </a:extLst>
                </a:gridCol>
                <a:gridCol w="337151">
                  <a:extLst>
                    <a:ext uri="{9D8B030D-6E8A-4147-A177-3AD203B41FA5}">
                      <a16:colId xmlns:a16="http://schemas.microsoft.com/office/drawing/2014/main" val="3714807343"/>
                    </a:ext>
                  </a:extLst>
                </a:gridCol>
                <a:gridCol w="337151">
                  <a:extLst>
                    <a:ext uri="{9D8B030D-6E8A-4147-A177-3AD203B41FA5}">
                      <a16:colId xmlns:a16="http://schemas.microsoft.com/office/drawing/2014/main" val="2918112981"/>
                    </a:ext>
                  </a:extLst>
                </a:gridCol>
                <a:gridCol w="349106">
                  <a:extLst>
                    <a:ext uri="{9D8B030D-6E8A-4147-A177-3AD203B41FA5}">
                      <a16:colId xmlns:a16="http://schemas.microsoft.com/office/drawing/2014/main" val="1507154563"/>
                    </a:ext>
                  </a:extLst>
                </a:gridCol>
                <a:gridCol w="325196">
                  <a:extLst>
                    <a:ext uri="{9D8B030D-6E8A-4147-A177-3AD203B41FA5}">
                      <a16:colId xmlns:a16="http://schemas.microsoft.com/office/drawing/2014/main" val="318570225"/>
                    </a:ext>
                  </a:extLst>
                </a:gridCol>
                <a:gridCol w="337151">
                  <a:extLst>
                    <a:ext uri="{9D8B030D-6E8A-4147-A177-3AD203B41FA5}">
                      <a16:colId xmlns:a16="http://schemas.microsoft.com/office/drawing/2014/main" val="3375224724"/>
                    </a:ext>
                  </a:extLst>
                </a:gridCol>
                <a:gridCol w="337151">
                  <a:extLst>
                    <a:ext uri="{9D8B030D-6E8A-4147-A177-3AD203B41FA5}">
                      <a16:colId xmlns:a16="http://schemas.microsoft.com/office/drawing/2014/main" val="2929293289"/>
                    </a:ext>
                  </a:extLst>
                </a:gridCol>
                <a:gridCol w="337151">
                  <a:extLst>
                    <a:ext uri="{9D8B030D-6E8A-4147-A177-3AD203B41FA5}">
                      <a16:colId xmlns:a16="http://schemas.microsoft.com/office/drawing/2014/main" val="3918296220"/>
                    </a:ext>
                  </a:extLst>
                </a:gridCol>
              </a:tblGrid>
              <a:tr h="351149">
                <a:tc>
                  <a:txBody>
                    <a:bodyPr/>
                    <a:lstStyle/>
                    <a:p>
                      <a:endParaRPr lang="es-MX" sz="1400" dirty="0"/>
                    </a:p>
                  </a:txBody>
                  <a:tcPr/>
                </a:tc>
                <a:tc>
                  <a:txBody>
                    <a:bodyPr/>
                    <a:lstStyle/>
                    <a:p>
                      <a:r>
                        <a:rPr lang="es-AR" sz="1400" dirty="0"/>
                        <a:t>0</a:t>
                      </a:r>
                      <a:endParaRPr lang="es-MX" sz="1400" dirty="0"/>
                    </a:p>
                  </a:txBody>
                  <a:tcPr/>
                </a:tc>
                <a:tc>
                  <a:txBody>
                    <a:bodyPr/>
                    <a:lstStyle/>
                    <a:p>
                      <a:r>
                        <a:rPr lang="es-AR" sz="1400" dirty="0"/>
                        <a:t>1</a:t>
                      </a:r>
                      <a:endParaRPr lang="es-MX" sz="1400" dirty="0"/>
                    </a:p>
                  </a:txBody>
                  <a:tcPr/>
                </a:tc>
                <a:tc>
                  <a:txBody>
                    <a:bodyPr/>
                    <a:lstStyle/>
                    <a:p>
                      <a:r>
                        <a:rPr lang="es-AR" sz="1400" dirty="0"/>
                        <a:t>2</a:t>
                      </a:r>
                      <a:endParaRPr lang="es-MX" sz="1400" dirty="0"/>
                    </a:p>
                  </a:txBody>
                  <a:tcPr/>
                </a:tc>
                <a:tc>
                  <a:txBody>
                    <a:bodyPr/>
                    <a:lstStyle/>
                    <a:p>
                      <a:r>
                        <a:rPr lang="es-AR" sz="1400" dirty="0"/>
                        <a:t>3</a:t>
                      </a:r>
                      <a:endParaRPr lang="es-MX" sz="1400" dirty="0"/>
                    </a:p>
                  </a:txBody>
                  <a:tcPr/>
                </a:tc>
                <a:tc>
                  <a:txBody>
                    <a:bodyPr/>
                    <a:lstStyle/>
                    <a:p>
                      <a:r>
                        <a:rPr lang="es-AR" sz="1400" dirty="0"/>
                        <a:t>4</a:t>
                      </a:r>
                      <a:endParaRPr lang="es-MX" sz="1400" dirty="0"/>
                    </a:p>
                  </a:txBody>
                  <a:tcPr/>
                </a:tc>
                <a:tc>
                  <a:txBody>
                    <a:bodyPr/>
                    <a:lstStyle/>
                    <a:p>
                      <a:r>
                        <a:rPr lang="es-AR" sz="1400" dirty="0"/>
                        <a:t>5</a:t>
                      </a:r>
                      <a:endParaRPr lang="es-MX" sz="1400" dirty="0"/>
                    </a:p>
                  </a:txBody>
                  <a:tcPr/>
                </a:tc>
                <a:tc>
                  <a:txBody>
                    <a:bodyPr/>
                    <a:lstStyle/>
                    <a:p>
                      <a:r>
                        <a:rPr lang="es-AR" sz="1400" dirty="0"/>
                        <a:t>6</a:t>
                      </a:r>
                      <a:endParaRPr lang="es-MX" sz="1400" dirty="0"/>
                    </a:p>
                  </a:txBody>
                  <a:tcPr/>
                </a:tc>
                <a:tc>
                  <a:txBody>
                    <a:bodyPr/>
                    <a:lstStyle/>
                    <a:p>
                      <a:r>
                        <a:rPr lang="es-AR" sz="1400" dirty="0"/>
                        <a:t>7</a:t>
                      </a:r>
                      <a:endParaRPr lang="es-MX" sz="1400" dirty="0"/>
                    </a:p>
                  </a:txBody>
                  <a:tcPr/>
                </a:tc>
                <a:tc>
                  <a:txBody>
                    <a:bodyPr/>
                    <a:lstStyle/>
                    <a:p>
                      <a:r>
                        <a:rPr lang="es-MX" sz="1400" dirty="0"/>
                        <a:t>8</a:t>
                      </a:r>
                    </a:p>
                  </a:txBody>
                  <a:tcPr/>
                </a:tc>
                <a:extLst>
                  <a:ext uri="{0D108BD9-81ED-4DB2-BD59-A6C34878D82A}">
                    <a16:rowId xmlns:a16="http://schemas.microsoft.com/office/drawing/2014/main" val="1465460783"/>
                  </a:ext>
                </a:extLst>
              </a:tr>
              <a:tr h="351149">
                <a:tc>
                  <a:txBody>
                    <a:bodyPr/>
                    <a:lstStyle/>
                    <a:p>
                      <a:r>
                        <a:rPr lang="es-AR" sz="1400" dirty="0"/>
                        <a:t>0</a:t>
                      </a:r>
                      <a:endParaRPr lang="es-MX" sz="1400" dirty="0"/>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482782424"/>
                  </a:ext>
                </a:extLst>
              </a:tr>
              <a:tr h="351149">
                <a:tc>
                  <a:txBody>
                    <a:bodyPr/>
                    <a:lstStyle/>
                    <a:p>
                      <a:r>
                        <a:rPr lang="es-AR" sz="1400" dirty="0"/>
                        <a:t>1</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3589621162"/>
                  </a:ext>
                </a:extLst>
              </a:tr>
              <a:tr h="351149">
                <a:tc>
                  <a:txBody>
                    <a:bodyPr/>
                    <a:lstStyle/>
                    <a:p>
                      <a:r>
                        <a:rPr lang="es-AR" sz="1400" dirty="0"/>
                        <a:t>2</a:t>
                      </a:r>
                      <a:endParaRPr lang="es-MX" sz="1400" dirty="0"/>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2364359997"/>
                  </a:ext>
                </a:extLst>
              </a:tr>
              <a:tr h="351149">
                <a:tc>
                  <a:txBody>
                    <a:bodyPr/>
                    <a:lstStyle/>
                    <a:p>
                      <a:r>
                        <a:rPr lang="es-AR" sz="1400" dirty="0"/>
                        <a:t>3</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1521135547"/>
                  </a:ext>
                </a:extLst>
              </a:tr>
              <a:tr h="351149">
                <a:tc>
                  <a:txBody>
                    <a:bodyPr/>
                    <a:lstStyle/>
                    <a:p>
                      <a:r>
                        <a:rPr lang="es-AR" sz="1400" dirty="0"/>
                        <a:t>4</a:t>
                      </a:r>
                      <a:endParaRPr lang="es-MX" sz="1400" dirty="0"/>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421278169"/>
                  </a:ext>
                </a:extLst>
              </a:tr>
              <a:tr h="351149">
                <a:tc>
                  <a:txBody>
                    <a:bodyPr/>
                    <a:lstStyle/>
                    <a:p>
                      <a:r>
                        <a:rPr lang="es-AR" sz="1400" dirty="0"/>
                        <a:t>5</a:t>
                      </a:r>
                      <a:endParaRPr lang="es-MX" sz="1400" dirty="0"/>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rgbClr val="FF0000"/>
                          </a:solidFill>
                        </a:rPr>
                        <a:t>T</a:t>
                      </a:r>
                    </a:p>
                  </a:txBody>
                  <a:tcPr/>
                </a:tc>
                <a:extLst>
                  <a:ext uri="{0D108BD9-81ED-4DB2-BD59-A6C34878D82A}">
                    <a16:rowId xmlns:a16="http://schemas.microsoft.com/office/drawing/2014/main" val="2481493183"/>
                  </a:ext>
                </a:extLst>
              </a:tr>
              <a:tr h="351149">
                <a:tc>
                  <a:txBody>
                    <a:bodyPr/>
                    <a:lstStyle/>
                    <a:p>
                      <a:r>
                        <a:rPr lang="es-AR" sz="1400" dirty="0"/>
                        <a:t>6</a:t>
                      </a:r>
                      <a:endParaRPr lang="es-MX" sz="1400" dirty="0"/>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solidFill>
                            <a:schemeClr val="tx1"/>
                          </a:solidFill>
                        </a:rPr>
                        <a:t>F</a:t>
                      </a:r>
                    </a:p>
                  </a:txBody>
                  <a:tcPr/>
                </a:tc>
                <a:extLst>
                  <a:ext uri="{0D108BD9-81ED-4DB2-BD59-A6C34878D82A}">
                    <a16:rowId xmlns:a16="http://schemas.microsoft.com/office/drawing/2014/main" val="2181052721"/>
                  </a:ext>
                </a:extLst>
              </a:tr>
              <a:tr h="351149">
                <a:tc>
                  <a:txBody>
                    <a:bodyPr/>
                    <a:lstStyle/>
                    <a:p>
                      <a:r>
                        <a:rPr lang="es-AR" sz="1400" dirty="0"/>
                        <a:t>7</a:t>
                      </a:r>
                      <a:endParaRPr lang="es-MX" sz="1400" dirty="0"/>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2332051454"/>
                  </a:ext>
                </a:extLst>
              </a:tr>
              <a:tr h="351149">
                <a:tc>
                  <a:txBody>
                    <a:bodyPr/>
                    <a:lstStyle/>
                    <a:p>
                      <a:r>
                        <a:rPr lang="es-MX" sz="1400" dirty="0"/>
                        <a:t>8</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rgbClr val="FF0000"/>
                          </a:solidFill>
                        </a:rPr>
                        <a:t>T</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3229813954"/>
                  </a:ext>
                </a:extLst>
              </a:tr>
            </a:tbl>
          </a:graphicData>
        </a:graphic>
      </p:graphicFrame>
      <p:graphicFrame>
        <p:nvGraphicFramePr>
          <p:cNvPr id="44" name="Tabla 43"/>
          <p:cNvGraphicFramePr>
            <a:graphicFrameLocks noGrp="1"/>
          </p:cNvGraphicFramePr>
          <p:nvPr/>
        </p:nvGraphicFramePr>
        <p:xfrm>
          <a:off x="87683" y="2499719"/>
          <a:ext cx="349254" cy="2999205"/>
        </p:xfrm>
        <a:graphic>
          <a:graphicData uri="http://schemas.openxmlformats.org/drawingml/2006/table">
            <a:tbl>
              <a:tblPr firstRow="1" bandRow="1">
                <a:tableStyleId>{8799B23B-EC83-4686-B30A-512413B5E67A}</a:tableStyleId>
              </a:tblPr>
              <a:tblGrid>
                <a:gridCol w="349254">
                  <a:extLst>
                    <a:ext uri="{9D8B030D-6E8A-4147-A177-3AD203B41FA5}">
                      <a16:colId xmlns:a16="http://schemas.microsoft.com/office/drawing/2014/main" val="1071081504"/>
                    </a:ext>
                  </a:extLst>
                </a:gridCol>
              </a:tblGrid>
              <a:tr h="333245">
                <a:tc>
                  <a:txBody>
                    <a:bodyPr/>
                    <a:lstStyle/>
                    <a:p>
                      <a:r>
                        <a:rPr lang="es-AR" sz="1400" b="0" dirty="0"/>
                        <a:t>E</a:t>
                      </a:r>
                    </a:p>
                  </a:txBody>
                  <a:tcPr/>
                </a:tc>
                <a:extLst>
                  <a:ext uri="{0D108BD9-81ED-4DB2-BD59-A6C34878D82A}">
                    <a16:rowId xmlns:a16="http://schemas.microsoft.com/office/drawing/2014/main" val="2113528762"/>
                  </a:ext>
                </a:extLst>
              </a:tr>
              <a:tr h="333245">
                <a:tc>
                  <a:txBody>
                    <a:bodyPr/>
                    <a:lstStyle/>
                    <a:p>
                      <a:r>
                        <a:rPr lang="es-AR" sz="1400" dirty="0"/>
                        <a:t>B</a:t>
                      </a:r>
                    </a:p>
                  </a:txBody>
                  <a:tcPr/>
                </a:tc>
                <a:extLst>
                  <a:ext uri="{0D108BD9-81ED-4DB2-BD59-A6C34878D82A}">
                    <a16:rowId xmlns:a16="http://schemas.microsoft.com/office/drawing/2014/main" val="3928382563"/>
                  </a:ext>
                </a:extLst>
              </a:tr>
              <a:tr h="333245">
                <a:tc>
                  <a:txBody>
                    <a:bodyPr/>
                    <a:lstStyle/>
                    <a:p>
                      <a:r>
                        <a:rPr lang="es-AR" sz="1400" dirty="0"/>
                        <a:t>A</a:t>
                      </a:r>
                    </a:p>
                  </a:txBody>
                  <a:tcPr/>
                </a:tc>
                <a:extLst>
                  <a:ext uri="{0D108BD9-81ED-4DB2-BD59-A6C34878D82A}">
                    <a16:rowId xmlns:a16="http://schemas.microsoft.com/office/drawing/2014/main" val="1572937449"/>
                  </a:ext>
                </a:extLst>
              </a:tr>
              <a:tr h="333245">
                <a:tc>
                  <a:txBody>
                    <a:bodyPr/>
                    <a:lstStyle/>
                    <a:p>
                      <a:r>
                        <a:rPr lang="es-AR" sz="1400" dirty="0"/>
                        <a:t>F</a:t>
                      </a:r>
                    </a:p>
                  </a:txBody>
                  <a:tcPr/>
                </a:tc>
                <a:extLst>
                  <a:ext uri="{0D108BD9-81ED-4DB2-BD59-A6C34878D82A}">
                    <a16:rowId xmlns:a16="http://schemas.microsoft.com/office/drawing/2014/main" val="1876931815"/>
                  </a:ext>
                </a:extLst>
              </a:tr>
              <a:tr h="333245">
                <a:tc>
                  <a:txBody>
                    <a:bodyPr/>
                    <a:lstStyle/>
                    <a:p>
                      <a:r>
                        <a:rPr lang="es-AR" sz="1400" dirty="0"/>
                        <a:t>D</a:t>
                      </a:r>
                    </a:p>
                  </a:txBody>
                  <a:tcPr/>
                </a:tc>
                <a:extLst>
                  <a:ext uri="{0D108BD9-81ED-4DB2-BD59-A6C34878D82A}">
                    <a16:rowId xmlns:a16="http://schemas.microsoft.com/office/drawing/2014/main" val="3319163608"/>
                  </a:ext>
                </a:extLst>
              </a:tr>
              <a:tr h="333245">
                <a:tc>
                  <a:txBody>
                    <a:bodyPr/>
                    <a:lstStyle/>
                    <a:p>
                      <a:r>
                        <a:rPr lang="es-AR" sz="1400" dirty="0"/>
                        <a:t>G</a:t>
                      </a:r>
                    </a:p>
                  </a:txBody>
                  <a:tcPr/>
                </a:tc>
                <a:extLst>
                  <a:ext uri="{0D108BD9-81ED-4DB2-BD59-A6C34878D82A}">
                    <a16:rowId xmlns:a16="http://schemas.microsoft.com/office/drawing/2014/main" val="2326642717"/>
                  </a:ext>
                </a:extLst>
              </a:tr>
              <a:tr h="333245">
                <a:tc>
                  <a:txBody>
                    <a:bodyPr/>
                    <a:lstStyle/>
                    <a:p>
                      <a:r>
                        <a:rPr lang="es-AR" sz="1400" dirty="0"/>
                        <a:t>U</a:t>
                      </a:r>
                    </a:p>
                  </a:txBody>
                  <a:tcPr/>
                </a:tc>
                <a:extLst>
                  <a:ext uri="{0D108BD9-81ED-4DB2-BD59-A6C34878D82A}">
                    <a16:rowId xmlns:a16="http://schemas.microsoft.com/office/drawing/2014/main" val="3164948892"/>
                  </a:ext>
                </a:extLst>
              </a:tr>
              <a:tr h="333245">
                <a:tc>
                  <a:txBody>
                    <a:bodyPr/>
                    <a:lstStyle/>
                    <a:p>
                      <a:r>
                        <a:rPr lang="es-AR" sz="1400" dirty="0"/>
                        <a:t>T</a:t>
                      </a:r>
                    </a:p>
                  </a:txBody>
                  <a:tcPr/>
                </a:tc>
                <a:extLst>
                  <a:ext uri="{0D108BD9-81ED-4DB2-BD59-A6C34878D82A}">
                    <a16:rowId xmlns:a16="http://schemas.microsoft.com/office/drawing/2014/main" val="2860087788"/>
                  </a:ext>
                </a:extLst>
              </a:tr>
              <a:tr h="333245">
                <a:tc>
                  <a:txBody>
                    <a:bodyPr/>
                    <a:lstStyle/>
                    <a:p>
                      <a:r>
                        <a:rPr lang="es-AR" sz="1400" dirty="0"/>
                        <a:t>C</a:t>
                      </a:r>
                    </a:p>
                  </a:txBody>
                  <a:tcPr/>
                </a:tc>
                <a:extLst>
                  <a:ext uri="{0D108BD9-81ED-4DB2-BD59-A6C34878D82A}">
                    <a16:rowId xmlns:a16="http://schemas.microsoft.com/office/drawing/2014/main" val="1047115897"/>
                  </a:ext>
                </a:extLst>
              </a:tr>
            </a:tbl>
          </a:graphicData>
        </a:graphic>
      </p:graphicFrame>
      <p:graphicFrame>
        <p:nvGraphicFramePr>
          <p:cNvPr id="45" name="Tabla 44"/>
          <p:cNvGraphicFramePr>
            <a:graphicFrameLocks noGrp="1"/>
          </p:cNvGraphicFramePr>
          <p:nvPr/>
        </p:nvGraphicFramePr>
        <p:xfrm>
          <a:off x="866630" y="5671955"/>
          <a:ext cx="2992770" cy="304800"/>
        </p:xfrm>
        <a:graphic>
          <a:graphicData uri="http://schemas.openxmlformats.org/drawingml/2006/table">
            <a:tbl>
              <a:tblPr firstRow="1" bandRow="1">
                <a:tableStyleId>{8799B23B-EC83-4686-B30A-512413B5E67A}</a:tableStyleId>
              </a:tblPr>
              <a:tblGrid>
                <a:gridCol w="332530">
                  <a:extLst>
                    <a:ext uri="{9D8B030D-6E8A-4147-A177-3AD203B41FA5}">
                      <a16:colId xmlns:a16="http://schemas.microsoft.com/office/drawing/2014/main" val="2990522624"/>
                    </a:ext>
                  </a:extLst>
                </a:gridCol>
                <a:gridCol w="332530">
                  <a:extLst>
                    <a:ext uri="{9D8B030D-6E8A-4147-A177-3AD203B41FA5}">
                      <a16:colId xmlns:a16="http://schemas.microsoft.com/office/drawing/2014/main" val="1539992955"/>
                    </a:ext>
                  </a:extLst>
                </a:gridCol>
                <a:gridCol w="332530">
                  <a:extLst>
                    <a:ext uri="{9D8B030D-6E8A-4147-A177-3AD203B41FA5}">
                      <a16:colId xmlns:a16="http://schemas.microsoft.com/office/drawing/2014/main" val="238646084"/>
                    </a:ext>
                  </a:extLst>
                </a:gridCol>
                <a:gridCol w="332530">
                  <a:extLst>
                    <a:ext uri="{9D8B030D-6E8A-4147-A177-3AD203B41FA5}">
                      <a16:colId xmlns:a16="http://schemas.microsoft.com/office/drawing/2014/main" val="597380372"/>
                    </a:ext>
                  </a:extLst>
                </a:gridCol>
                <a:gridCol w="332530">
                  <a:extLst>
                    <a:ext uri="{9D8B030D-6E8A-4147-A177-3AD203B41FA5}">
                      <a16:colId xmlns:a16="http://schemas.microsoft.com/office/drawing/2014/main" val="2298485154"/>
                    </a:ext>
                  </a:extLst>
                </a:gridCol>
                <a:gridCol w="332530">
                  <a:extLst>
                    <a:ext uri="{9D8B030D-6E8A-4147-A177-3AD203B41FA5}">
                      <a16:colId xmlns:a16="http://schemas.microsoft.com/office/drawing/2014/main" val="728505706"/>
                    </a:ext>
                  </a:extLst>
                </a:gridCol>
                <a:gridCol w="332530">
                  <a:extLst>
                    <a:ext uri="{9D8B030D-6E8A-4147-A177-3AD203B41FA5}">
                      <a16:colId xmlns:a16="http://schemas.microsoft.com/office/drawing/2014/main" val="1358288907"/>
                    </a:ext>
                  </a:extLst>
                </a:gridCol>
                <a:gridCol w="332530">
                  <a:extLst>
                    <a:ext uri="{9D8B030D-6E8A-4147-A177-3AD203B41FA5}">
                      <a16:colId xmlns:a16="http://schemas.microsoft.com/office/drawing/2014/main" val="3965527715"/>
                    </a:ext>
                  </a:extLst>
                </a:gridCol>
                <a:gridCol w="332530">
                  <a:extLst>
                    <a:ext uri="{9D8B030D-6E8A-4147-A177-3AD203B41FA5}">
                      <a16:colId xmlns:a16="http://schemas.microsoft.com/office/drawing/2014/main" val="2515722923"/>
                    </a:ext>
                  </a:extLst>
                </a:gridCol>
              </a:tblGrid>
              <a:tr h="265994">
                <a:tc>
                  <a:txBody>
                    <a:bodyPr/>
                    <a:lstStyle/>
                    <a:p>
                      <a:r>
                        <a:rPr lang="es-AR" sz="1400" dirty="0"/>
                        <a:t>E</a:t>
                      </a:r>
                      <a:endParaRPr lang="es-MX" sz="1400" dirty="0"/>
                    </a:p>
                  </a:txBody>
                  <a:tcPr/>
                </a:tc>
                <a:tc>
                  <a:txBody>
                    <a:bodyPr/>
                    <a:lstStyle/>
                    <a:p>
                      <a:r>
                        <a:rPr lang="es-AR" sz="1400" dirty="0"/>
                        <a:t>B</a:t>
                      </a:r>
                      <a:endParaRPr lang="es-MX" sz="1400" dirty="0"/>
                    </a:p>
                  </a:txBody>
                  <a:tcPr/>
                </a:tc>
                <a:tc>
                  <a:txBody>
                    <a:bodyPr/>
                    <a:lstStyle/>
                    <a:p>
                      <a:r>
                        <a:rPr lang="es-AR" sz="1400" dirty="0"/>
                        <a:t>A</a:t>
                      </a:r>
                      <a:endParaRPr lang="es-MX" sz="1400" dirty="0"/>
                    </a:p>
                  </a:txBody>
                  <a:tcPr/>
                </a:tc>
                <a:tc>
                  <a:txBody>
                    <a:bodyPr/>
                    <a:lstStyle/>
                    <a:p>
                      <a:r>
                        <a:rPr lang="es-AR" sz="1400" dirty="0"/>
                        <a:t>F</a:t>
                      </a:r>
                      <a:endParaRPr lang="es-MX" sz="1400" dirty="0"/>
                    </a:p>
                  </a:txBody>
                  <a:tcPr/>
                </a:tc>
                <a:tc>
                  <a:txBody>
                    <a:bodyPr/>
                    <a:lstStyle/>
                    <a:p>
                      <a:r>
                        <a:rPr lang="es-AR" sz="1400" dirty="0"/>
                        <a:t>D</a:t>
                      </a:r>
                      <a:endParaRPr lang="es-MX" sz="1400" dirty="0"/>
                    </a:p>
                  </a:txBody>
                  <a:tcPr/>
                </a:tc>
                <a:tc>
                  <a:txBody>
                    <a:bodyPr/>
                    <a:lstStyle/>
                    <a:p>
                      <a:r>
                        <a:rPr lang="es-MX" sz="1400" dirty="0"/>
                        <a:t>G</a:t>
                      </a:r>
                    </a:p>
                  </a:txBody>
                  <a:tcPr/>
                </a:tc>
                <a:tc>
                  <a:txBody>
                    <a:bodyPr/>
                    <a:lstStyle/>
                    <a:p>
                      <a:r>
                        <a:rPr lang="es-MX" sz="1400" dirty="0"/>
                        <a:t>U</a:t>
                      </a:r>
                    </a:p>
                  </a:txBody>
                  <a:tcPr/>
                </a:tc>
                <a:tc>
                  <a:txBody>
                    <a:bodyPr/>
                    <a:lstStyle/>
                    <a:p>
                      <a:r>
                        <a:rPr lang="es-MX" sz="1400" dirty="0"/>
                        <a:t>T</a:t>
                      </a:r>
                    </a:p>
                  </a:txBody>
                  <a:tcPr/>
                </a:tc>
                <a:tc>
                  <a:txBody>
                    <a:bodyPr/>
                    <a:lstStyle/>
                    <a:p>
                      <a:r>
                        <a:rPr lang="es-MX" sz="1400" dirty="0"/>
                        <a:t>C</a:t>
                      </a:r>
                    </a:p>
                  </a:txBody>
                  <a:tcPr/>
                </a:tc>
                <a:extLst>
                  <a:ext uri="{0D108BD9-81ED-4DB2-BD59-A6C34878D82A}">
                    <a16:rowId xmlns:a16="http://schemas.microsoft.com/office/drawing/2014/main" val="1146343189"/>
                  </a:ext>
                </a:extLst>
              </a:tr>
            </a:tbl>
          </a:graphicData>
        </a:graphic>
      </p:graphicFrame>
    </p:spTree>
    <p:extLst>
      <p:ext uri="{BB962C8B-B14F-4D97-AF65-F5344CB8AC3E}">
        <p14:creationId xmlns:p14="http://schemas.microsoft.com/office/powerpoint/2010/main" val="124738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2.1) Para los ejes: “matriz de adyacencia”</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445</a:t>
            </a:fld>
            <a:endParaRPr lang="en-US"/>
          </a:p>
        </p:txBody>
      </p:sp>
      <p:grpSp>
        <p:nvGrpSpPr>
          <p:cNvPr id="21" name="Grupo 20"/>
          <p:cNvGrpSpPr/>
          <p:nvPr/>
        </p:nvGrpSpPr>
        <p:grpSpPr>
          <a:xfrm>
            <a:off x="5994690" y="2100168"/>
            <a:ext cx="2891305" cy="3250184"/>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graphicFrame>
        <p:nvGraphicFramePr>
          <p:cNvPr id="45" name="Tabla 44"/>
          <p:cNvGraphicFramePr>
            <a:graphicFrameLocks noGrp="1"/>
          </p:cNvGraphicFramePr>
          <p:nvPr/>
        </p:nvGraphicFramePr>
        <p:xfrm>
          <a:off x="87683" y="2499719"/>
          <a:ext cx="349254" cy="2999205"/>
        </p:xfrm>
        <a:graphic>
          <a:graphicData uri="http://schemas.openxmlformats.org/drawingml/2006/table">
            <a:tbl>
              <a:tblPr firstRow="1" bandRow="1">
                <a:tableStyleId>{8799B23B-EC83-4686-B30A-512413B5E67A}</a:tableStyleId>
              </a:tblPr>
              <a:tblGrid>
                <a:gridCol w="349254">
                  <a:extLst>
                    <a:ext uri="{9D8B030D-6E8A-4147-A177-3AD203B41FA5}">
                      <a16:colId xmlns:a16="http://schemas.microsoft.com/office/drawing/2014/main" val="1071081504"/>
                    </a:ext>
                  </a:extLst>
                </a:gridCol>
              </a:tblGrid>
              <a:tr h="333245">
                <a:tc>
                  <a:txBody>
                    <a:bodyPr/>
                    <a:lstStyle/>
                    <a:p>
                      <a:r>
                        <a:rPr lang="es-AR" sz="1400" b="0" dirty="0"/>
                        <a:t>E</a:t>
                      </a:r>
                    </a:p>
                  </a:txBody>
                  <a:tcPr/>
                </a:tc>
                <a:extLst>
                  <a:ext uri="{0D108BD9-81ED-4DB2-BD59-A6C34878D82A}">
                    <a16:rowId xmlns:a16="http://schemas.microsoft.com/office/drawing/2014/main" val="2113528762"/>
                  </a:ext>
                </a:extLst>
              </a:tr>
              <a:tr h="333245">
                <a:tc>
                  <a:txBody>
                    <a:bodyPr/>
                    <a:lstStyle/>
                    <a:p>
                      <a:r>
                        <a:rPr lang="es-AR" sz="1400" dirty="0"/>
                        <a:t>B</a:t>
                      </a:r>
                    </a:p>
                  </a:txBody>
                  <a:tcPr/>
                </a:tc>
                <a:extLst>
                  <a:ext uri="{0D108BD9-81ED-4DB2-BD59-A6C34878D82A}">
                    <a16:rowId xmlns:a16="http://schemas.microsoft.com/office/drawing/2014/main" val="3928382563"/>
                  </a:ext>
                </a:extLst>
              </a:tr>
              <a:tr h="333245">
                <a:tc>
                  <a:txBody>
                    <a:bodyPr/>
                    <a:lstStyle/>
                    <a:p>
                      <a:r>
                        <a:rPr lang="es-AR" sz="1400" dirty="0"/>
                        <a:t>A</a:t>
                      </a:r>
                    </a:p>
                  </a:txBody>
                  <a:tcPr/>
                </a:tc>
                <a:extLst>
                  <a:ext uri="{0D108BD9-81ED-4DB2-BD59-A6C34878D82A}">
                    <a16:rowId xmlns:a16="http://schemas.microsoft.com/office/drawing/2014/main" val="1572937449"/>
                  </a:ext>
                </a:extLst>
              </a:tr>
              <a:tr h="333245">
                <a:tc>
                  <a:txBody>
                    <a:bodyPr/>
                    <a:lstStyle/>
                    <a:p>
                      <a:r>
                        <a:rPr lang="es-AR" sz="1400" dirty="0"/>
                        <a:t>F</a:t>
                      </a:r>
                    </a:p>
                  </a:txBody>
                  <a:tcPr/>
                </a:tc>
                <a:extLst>
                  <a:ext uri="{0D108BD9-81ED-4DB2-BD59-A6C34878D82A}">
                    <a16:rowId xmlns:a16="http://schemas.microsoft.com/office/drawing/2014/main" val="1876931815"/>
                  </a:ext>
                </a:extLst>
              </a:tr>
              <a:tr h="333245">
                <a:tc>
                  <a:txBody>
                    <a:bodyPr/>
                    <a:lstStyle/>
                    <a:p>
                      <a:r>
                        <a:rPr lang="es-AR" sz="1400" dirty="0"/>
                        <a:t>D</a:t>
                      </a:r>
                    </a:p>
                  </a:txBody>
                  <a:tcPr/>
                </a:tc>
                <a:extLst>
                  <a:ext uri="{0D108BD9-81ED-4DB2-BD59-A6C34878D82A}">
                    <a16:rowId xmlns:a16="http://schemas.microsoft.com/office/drawing/2014/main" val="3319163608"/>
                  </a:ext>
                </a:extLst>
              </a:tr>
              <a:tr h="333245">
                <a:tc>
                  <a:txBody>
                    <a:bodyPr/>
                    <a:lstStyle/>
                    <a:p>
                      <a:r>
                        <a:rPr lang="es-AR" sz="1400" dirty="0"/>
                        <a:t>G</a:t>
                      </a:r>
                    </a:p>
                  </a:txBody>
                  <a:tcPr/>
                </a:tc>
                <a:extLst>
                  <a:ext uri="{0D108BD9-81ED-4DB2-BD59-A6C34878D82A}">
                    <a16:rowId xmlns:a16="http://schemas.microsoft.com/office/drawing/2014/main" val="2326642717"/>
                  </a:ext>
                </a:extLst>
              </a:tr>
              <a:tr h="333245">
                <a:tc>
                  <a:txBody>
                    <a:bodyPr/>
                    <a:lstStyle/>
                    <a:p>
                      <a:r>
                        <a:rPr lang="es-AR" sz="1400" dirty="0"/>
                        <a:t>U</a:t>
                      </a:r>
                    </a:p>
                  </a:txBody>
                  <a:tcPr/>
                </a:tc>
                <a:extLst>
                  <a:ext uri="{0D108BD9-81ED-4DB2-BD59-A6C34878D82A}">
                    <a16:rowId xmlns:a16="http://schemas.microsoft.com/office/drawing/2014/main" val="3164948892"/>
                  </a:ext>
                </a:extLst>
              </a:tr>
              <a:tr h="333245">
                <a:tc>
                  <a:txBody>
                    <a:bodyPr/>
                    <a:lstStyle/>
                    <a:p>
                      <a:r>
                        <a:rPr lang="es-AR" sz="1400" dirty="0"/>
                        <a:t>T</a:t>
                      </a:r>
                    </a:p>
                  </a:txBody>
                  <a:tcPr/>
                </a:tc>
                <a:extLst>
                  <a:ext uri="{0D108BD9-81ED-4DB2-BD59-A6C34878D82A}">
                    <a16:rowId xmlns:a16="http://schemas.microsoft.com/office/drawing/2014/main" val="2860087788"/>
                  </a:ext>
                </a:extLst>
              </a:tr>
              <a:tr h="333245">
                <a:tc>
                  <a:txBody>
                    <a:bodyPr/>
                    <a:lstStyle/>
                    <a:p>
                      <a:r>
                        <a:rPr lang="es-AR" sz="1400" dirty="0"/>
                        <a:t>C</a:t>
                      </a:r>
                    </a:p>
                  </a:txBody>
                  <a:tcPr/>
                </a:tc>
                <a:extLst>
                  <a:ext uri="{0D108BD9-81ED-4DB2-BD59-A6C34878D82A}">
                    <a16:rowId xmlns:a16="http://schemas.microsoft.com/office/drawing/2014/main" val="1047115897"/>
                  </a:ext>
                </a:extLst>
              </a:tr>
            </a:tbl>
          </a:graphicData>
        </a:graphic>
      </p:graphicFrame>
      <p:graphicFrame>
        <p:nvGraphicFramePr>
          <p:cNvPr id="46" name="Tabla 45"/>
          <p:cNvGraphicFramePr>
            <a:graphicFrameLocks noGrp="1"/>
          </p:cNvGraphicFramePr>
          <p:nvPr/>
        </p:nvGraphicFramePr>
        <p:xfrm>
          <a:off x="866630" y="5671955"/>
          <a:ext cx="2992770" cy="304800"/>
        </p:xfrm>
        <a:graphic>
          <a:graphicData uri="http://schemas.openxmlformats.org/drawingml/2006/table">
            <a:tbl>
              <a:tblPr firstRow="1" bandRow="1">
                <a:tableStyleId>{8799B23B-EC83-4686-B30A-512413B5E67A}</a:tableStyleId>
              </a:tblPr>
              <a:tblGrid>
                <a:gridCol w="332530">
                  <a:extLst>
                    <a:ext uri="{9D8B030D-6E8A-4147-A177-3AD203B41FA5}">
                      <a16:colId xmlns:a16="http://schemas.microsoft.com/office/drawing/2014/main" val="2990522624"/>
                    </a:ext>
                  </a:extLst>
                </a:gridCol>
                <a:gridCol w="332530">
                  <a:extLst>
                    <a:ext uri="{9D8B030D-6E8A-4147-A177-3AD203B41FA5}">
                      <a16:colId xmlns:a16="http://schemas.microsoft.com/office/drawing/2014/main" val="1539992955"/>
                    </a:ext>
                  </a:extLst>
                </a:gridCol>
                <a:gridCol w="332530">
                  <a:extLst>
                    <a:ext uri="{9D8B030D-6E8A-4147-A177-3AD203B41FA5}">
                      <a16:colId xmlns:a16="http://schemas.microsoft.com/office/drawing/2014/main" val="238646084"/>
                    </a:ext>
                  </a:extLst>
                </a:gridCol>
                <a:gridCol w="332530">
                  <a:extLst>
                    <a:ext uri="{9D8B030D-6E8A-4147-A177-3AD203B41FA5}">
                      <a16:colId xmlns:a16="http://schemas.microsoft.com/office/drawing/2014/main" val="597380372"/>
                    </a:ext>
                  </a:extLst>
                </a:gridCol>
                <a:gridCol w="332530">
                  <a:extLst>
                    <a:ext uri="{9D8B030D-6E8A-4147-A177-3AD203B41FA5}">
                      <a16:colId xmlns:a16="http://schemas.microsoft.com/office/drawing/2014/main" val="2298485154"/>
                    </a:ext>
                  </a:extLst>
                </a:gridCol>
                <a:gridCol w="332530">
                  <a:extLst>
                    <a:ext uri="{9D8B030D-6E8A-4147-A177-3AD203B41FA5}">
                      <a16:colId xmlns:a16="http://schemas.microsoft.com/office/drawing/2014/main" val="728505706"/>
                    </a:ext>
                  </a:extLst>
                </a:gridCol>
                <a:gridCol w="332530">
                  <a:extLst>
                    <a:ext uri="{9D8B030D-6E8A-4147-A177-3AD203B41FA5}">
                      <a16:colId xmlns:a16="http://schemas.microsoft.com/office/drawing/2014/main" val="1358288907"/>
                    </a:ext>
                  </a:extLst>
                </a:gridCol>
                <a:gridCol w="332530">
                  <a:extLst>
                    <a:ext uri="{9D8B030D-6E8A-4147-A177-3AD203B41FA5}">
                      <a16:colId xmlns:a16="http://schemas.microsoft.com/office/drawing/2014/main" val="3965527715"/>
                    </a:ext>
                  </a:extLst>
                </a:gridCol>
                <a:gridCol w="332530">
                  <a:extLst>
                    <a:ext uri="{9D8B030D-6E8A-4147-A177-3AD203B41FA5}">
                      <a16:colId xmlns:a16="http://schemas.microsoft.com/office/drawing/2014/main" val="2515722923"/>
                    </a:ext>
                  </a:extLst>
                </a:gridCol>
              </a:tblGrid>
              <a:tr h="265994">
                <a:tc>
                  <a:txBody>
                    <a:bodyPr/>
                    <a:lstStyle/>
                    <a:p>
                      <a:r>
                        <a:rPr lang="es-AR" sz="1400" dirty="0"/>
                        <a:t>E</a:t>
                      </a:r>
                      <a:endParaRPr lang="es-MX" sz="1400" dirty="0"/>
                    </a:p>
                  </a:txBody>
                  <a:tcPr/>
                </a:tc>
                <a:tc>
                  <a:txBody>
                    <a:bodyPr/>
                    <a:lstStyle/>
                    <a:p>
                      <a:r>
                        <a:rPr lang="es-AR" sz="1400" dirty="0"/>
                        <a:t>B</a:t>
                      </a:r>
                      <a:endParaRPr lang="es-MX" sz="1400" dirty="0"/>
                    </a:p>
                  </a:txBody>
                  <a:tcPr/>
                </a:tc>
                <a:tc>
                  <a:txBody>
                    <a:bodyPr/>
                    <a:lstStyle/>
                    <a:p>
                      <a:r>
                        <a:rPr lang="es-AR" sz="1400" dirty="0"/>
                        <a:t>A</a:t>
                      </a:r>
                      <a:endParaRPr lang="es-MX" sz="1400" dirty="0"/>
                    </a:p>
                  </a:txBody>
                  <a:tcPr/>
                </a:tc>
                <a:tc>
                  <a:txBody>
                    <a:bodyPr/>
                    <a:lstStyle/>
                    <a:p>
                      <a:r>
                        <a:rPr lang="es-AR" sz="1400" dirty="0"/>
                        <a:t>F</a:t>
                      </a:r>
                      <a:endParaRPr lang="es-MX" sz="1400" dirty="0"/>
                    </a:p>
                  </a:txBody>
                  <a:tcPr/>
                </a:tc>
                <a:tc>
                  <a:txBody>
                    <a:bodyPr/>
                    <a:lstStyle/>
                    <a:p>
                      <a:r>
                        <a:rPr lang="es-AR" sz="1400" dirty="0"/>
                        <a:t>D</a:t>
                      </a:r>
                      <a:endParaRPr lang="es-MX" sz="1400" dirty="0"/>
                    </a:p>
                  </a:txBody>
                  <a:tcPr/>
                </a:tc>
                <a:tc>
                  <a:txBody>
                    <a:bodyPr/>
                    <a:lstStyle/>
                    <a:p>
                      <a:r>
                        <a:rPr lang="es-MX" sz="1400" dirty="0"/>
                        <a:t>G</a:t>
                      </a:r>
                    </a:p>
                  </a:txBody>
                  <a:tcPr/>
                </a:tc>
                <a:tc>
                  <a:txBody>
                    <a:bodyPr/>
                    <a:lstStyle/>
                    <a:p>
                      <a:r>
                        <a:rPr lang="es-MX" sz="1400" dirty="0"/>
                        <a:t>U</a:t>
                      </a:r>
                    </a:p>
                  </a:txBody>
                  <a:tcPr/>
                </a:tc>
                <a:tc>
                  <a:txBody>
                    <a:bodyPr/>
                    <a:lstStyle/>
                    <a:p>
                      <a:r>
                        <a:rPr lang="es-MX" sz="1400" dirty="0"/>
                        <a:t>T</a:t>
                      </a:r>
                    </a:p>
                  </a:txBody>
                  <a:tcPr/>
                </a:tc>
                <a:tc>
                  <a:txBody>
                    <a:bodyPr/>
                    <a:lstStyle/>
                    <a:p>
                      <a:r>
                        <a:rPr lang="es-MX" sz="1400" dirty="0"/>
                        <a:t>C</a:t>
                      </a:r>
                    </a:p>
                  </a:txBody>
                  <a:tcPr/>
                </a:tc>
                <a:extLst>
                  <a:ext uri="{0D108BD9-81ED-4DB2-BD59-A6C34878D82A}">
                    <a16:rowId xmlns:a16="http://schemas.microsoft.com/office/drawing/2014/main" val="1146343189"/>
                  </a:ext>
                </a:extLst>
              </a:tr>
            </a:tbl>
          </a:graphicData>
        </a:graphic>
      </p:graphicFrame>
      <p:graphicFrame>
        <p:nvGraphicFramePr>
          <p:cNvPr id="47" name="Tabla 46"/>
          <p:cNvGraphicFramePr>
            <a:graphicFrameLocks noGrp="1"/>
          </p:cNvGraphicFramePr>
          <p:nvPr/>
        </p:nvGraphicFramePr>
        <p:xfrm>
          <a:off x="487889" y="2100169"/>
          <a:ext cx="3371510" cy="3511490"/>
        </p:xfrm>
        <a:graphic>
          <a:graphicData uri="http://schemas.openxmlformats.org/drawingml/2006/table">
            <a:tbl>
              <a:tblPr firstRow="1" firstCol="1" bandRow="1">
                <a:tableStyleId>{073A0DAA-6AF3-43AB-8588-CEC1D06C72B9}</a:tableStyleId>
              </a:tblPr>
              <a:tblGrid>
                <a:gridCol w="337151">
                  <a:extLst>
                    <a:ext uri="{9D8B030D-6E8A-4147-A177-3AD203B41FA5}">
                      <a16:colId xmlns:a16="http://schemas.microsoft.com/office/drawing/2014/main" val="3274184313"/>
                    </a:ext>
                  </a:extLst>
                </a:gridCol>
                <a:gridCol w="337151">
                  <a:extLst>
                    <a:ext uri="{9D8B030D-6E8A-4147-A177-3AD203B41FA5}">
                      <a16:colId xmlns:a16="http://schemas.microsoft.com/office/drawing/2014/main" val="251482133"/>
                    </a:ext>
                  </a:extLst>
                </a:gridCol>
                <a:gridCol w="337151">
                  <a:extLst>
                    <a:ext uri="{9D8B030D-6E8A-4147-A177-3AD203B41FA5}">
                      <a16:colId xmlns:a16="http://schemas.microsoft.com/office/drawing/2014/main" val="3980045562"/>
                    </a:ext>
                  </a:extLst>
                </a:gridCol>
                <a:gridCol w="337151">
                  <a:extLst>
                    <a:ext uri="{9D8B030D-6E8A-4147-A177-3AD203B41FA5}">
                      <a16:colId xmlns:a16="http://schemas.microsoft.com/office/drawing/2014/main" val="3714807343"/>
                    </a:ext>
                  </a:extLst>
                </a:gridCol>
                <a:gridCol w="337151">
                  <a:extLst>
                    <a:ext uri="{9D8B030D-6E8A-4147-A177-3AD203B41FA5}">
                      <a16:colId xmlns:a16="http://schemas.microsoft.com/office/drawing/2014/main" val="2918112981"/>
                    </a:ext>
                  </a:extLst>
                </a:gridCol>
                <a:gridCol w="349106">
                  <a:extLst>
                    <a:ext uri="{9D8B030D-6E8A-4147-A177-3AD203B41FA5}">
                      <a16:colId xmlns:a16="http://schemas.microsoft.com/office/drawing/2014/main" val="1507154563"/>
                    </a:ext>
                  </a:extLst>
                </a:gridCol>
                <a:gridCol w="325196">
                  <a:extLst>
                    <a:ext uri="{9D8B030D-6E8A-4147-A177-3AD203B41FA5}">
                      <a16:colId xmlns:a16="http://schemas.microsoft.com/office/drawing/2014/main" val="318570225"/>
                    </a:ext>
                  </a:extLst>
                </a:gridCol>
                <a:gridCol w="337151">
                  <a:extLst>
                    <a:ext uri="{9D8B030D-6E8A-4147-A177-3AD203B41FA5}">
                      <a16:colId xmlns:a16="http://schemas.microsoft.com/office/drawing/2014/main" val="3375224724"/>
                    </a:ext>
                  </a:extLst>
                </a:gridCol>
                <a:gridCol w="337151">
                  <a:extLst>
                    <a:ext uri="{9D8B030D-6E8A-4147-A177-3AD203B41FA5}">
                      <a16:colId xmlns:a16="http://schemas.microsoft.com/office/drawing/2014/main" val="2929293289"/>
                    </a:ext>
                  </a:extLst>
                </a:gridCol>
                <a:gridCol w="337151">
                  <a:extLst>
                    <a:ext uri="{9D8B030D-6E8A-4147-A177-3AD203B41FA5}">
                      <a16:colId xmlns:a16="http://schemas.microsoft.com/office/drawing/2014/main" val="3918296220"/>
                    </a:ext>
                  </a:extLst>
                </a:gridCol>
              </a:tblGrid>
              <a:tr h="351149">
                <a:tc>
                  <a:txBody>
                    <a:bodyPr/>
                    <a:lstStyle/>
                    <a:p>
                      <a:endParaRPr lang="es-MX" sz="1400" dirty="0"/>
                    </a:p>
                  </a:txBody>
                  <a:tcPr/>
                </a:tc>
                <a:tc>
                  <a:txBody>
                    <a:bodyPr/>
                    <a:lstStyle/>
                    <a:p>
                      <a:r>
                        <a:rPr lang="es-AR" sz="1400" dirty="0"/>
                        <a:t>0</a:t>
                      </a:r>
                      <a:endParaRPr lang="es-MX" sz="1400" dirty="0"/>
                    </a:p>
                  </a:txBody>
                  <a:tcPr/>
                </a:tc>
                <a:tc>
                  <a:txBody>
                    <a:bodyPr/>
                    <a:lstStyle/>
                    <a:p>
                      <a:r>
                        <a:rPr lang="es-AR" sz="1400" dirty="0"/>
                        <a:t>1</a:t>
                      </a:r>
                      <a:endParaRPr lang="es-MX" sz="1400" dirty="0"/>
                    </a:p>
                  </a:txBody>
                  <a:tcPr/>
                </a:tc>
                <a:tc>
                  <a:txBody>
                    <a:bodyPr/>
                    <a:lstStyle/>
                    <a:p>
                      <a:r>
                        <a:rPr lang="es-AR" sz="1400" dirty="0"/>
                        <a:t>2</a:t>
                      </a:r>
                      <a:endParaRPr lang="es-MX" sz="1400" dirty="0"/>
                    </a:p>
                  </a:txBody>
                  <a:tcPr/>
                </a:tc>
                <a:tc>
                  <a:txBody>
                    <a:bodyPr/>
                    <a:lstStyle/>
                    <a:p>
                      <a:r>
                        <a:rPr lang="es-AR" sz="1400" dirty="0"/>
                        <a:t>3</a:t>
                      </a:r>
                      <a:endParaRPr lang="es-MX" sz="1400" dirty="0"/>
                    </a:p>
                  </a:txBody>
                  <a:tcPr/>
                </a:tc>
                <a:tc>
                  <a:txBody>
                    <a:bodyPr/>
                    <a:lstStyle/>
                    <a:p>
                      <a:r>
                        <a:rPr lang="es-AR" sz="1400" dirty="0"/>
                        <a:t>4</a:t>
                      </a:r>
                      <a:endParaRPr lang="es-MX" sz="1400" dirty="0"/>
                    </a:p>
                  </a:txBody>
                  <a:tcPr/>
                </a:tc>
                <a:tc>
                  <a:txBody>
                    <a:bodyPr/>
                    <a:lstStyle/>
                    <a:p>
                      <a:r>
                        <a:rPr lang="es-AR" sz="1400" dirty="0"/>
                        <a:t>5</a:t>
                      </a:r>
                      <a:endParaRPr lang="es-MX" sz="1400" dirty="0"/>
                    </a:p>
                  </a:txBody>
                  <a:tcPr/>
                </a:tc>
                <a:tc>
                  <a:txBody>
                    <a:bodyPr/>
                    <a:lstStyle/>
                    <a:p>
                      <a:r>
                        <a:rPr lang="es-AR" sz="1400" dirty="0"/>
                        <a:t>6</a:t>
                      </a:r>
                      <a:endParaRPr lang="es-MX" sz="1400" dirty="0"/>
                    </a:p>
                  </a:txBody>
                  <a:tcPr/>
                </a:tc>
                <a:tc>
                  <a:txBody>
                    <a:bodyPr/>
                    <a:lstStyle/>
                    <a:p>
                      <a:r>
                        <a:rPr lang="es-AR" sz="1400" dirty="0"/>
                        <a:t>7</a:t>
                      </a:r>
                      <a:endParaRPr lang="es-MX" sz="1400" dirty="0"/>
                    </a:p>
                  </a:txBody>
                  <a:tcPr/>
                </a:tc>
                <a:tc>
                  <a:txBody>
                    <a:bodyPr/>
                    <a:lstStyle/>
                    <a:p>
                      <a:r>
                        <a:rPr lang="es-MX" sz="1400" dirty="0"/>
                        <a:t>8</a:t>
                      </a:r>
                    </a:p>
                  </a:txBody>
                  <a:tcPr/>
                </a:tc>
                <a:extLst>
                  <a:ext uri="{0D108BD9-81ED-4DB2-BD59-A6C34878D82A}">
                    <a16:rowId xmlns:a16="http://schemas.microsoft.com/office/drawing/2014/main" val="1465460783"/>
                  </a:ext>
                </a:extLst>
              </a:tr>
              <a:tr h="351149">
                <a:tc>
                  <a:txBody>
                    <a:bodyPr/>
                    <a:lstStyle/>
                    <a:p>
                      <a:r>
                        <a:rPr lang="es-AR" sz="1400" dirty="0"/>
                        <a:t>0</a:t>
                      </a:r>
                      <a:endParaRPr lang="es-MX" sz="1400" dirty="0"/>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482782424"/>
                  </a:ext>
                </a:extLst>
              </a:tr>
              <a:tr h="351149">
                <a:tc>
                  <a:txBody>
                    <a:bodyPr/>
                    <a:lstStyle/>
                    <a:p>
                      <a:r>
                        <a:rPr lang="es-AR" sz="1400" dirty="0"/>
                        <a:t>1</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3589621162"/>
                  </a:ext>
                </a:extLst>
              </a:tr>
              <a:tr h="351149">
                <a:tc>
                  <a:txBody>
                    <a:bodyPr/>
                    <a:lstStyle/>
                    <a:p>
                      <a:r>
                        <a:rPr lang="es-AR" sz="1400" dirty="0"/>
                        <a:t>2</a:t>
                      </a:r>
                      <a:endParaRPr lang="es-MX" sz="1400" dirty="0"/>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2364359997"/>
                  </a:ext>
                </a:extLst>
              </a:tr>
              <a:tr h="351149">
                <a:tc>
                  <a:txBody>
                    <a:bodyPr/>
                    <a:lstStyle/>
                    <a:p>
                      <a:r>
                        <a:rPr lang="es-AR" sz="1400" dirty="0"/>
                        <a:t>3</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1521135547"/>
                  </a:ext>
                </a:extLst>
              </a:tr>
              <a:tr h="351149">
                <a:tc>
                  <a:txBody>
                    <a:bodyPr/>
                    <a:lstStyle/>
                    <a:p>
                      <a:r>
                        <a:rPr lang="es-AR" sz="1400" dirty="0"/>
                        <a:t>4</a:t>
                      </a:r>
                      <a:endParaRPr lang="es-MX" sz="1400" dirty="0"/>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421278169"/>
                  </a:ext>
                </a:extLst>
              </a:tr>
              <a:tr h="351149">
                <a:tc>
                  <a:txBody>
                    <a:bodyPr/>
                    <a:lstStyle/>
                    <a:p>
                      <a:r>
                        <a:rPr lang="es-AR" sz="1400" dirty="0"/>
                        <a:t>5</a:t>
                      </a:r>
                      <a:endParaRPr lang="es-MX" sz="1400" dirty="0"/>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rgbClr val="FF0000"/>
                          </a:solidFill>
                        </a:rPr>
                        <a:t>T</a:t>
                      </a:r>
                    </a:p>
                  </a:txBody>
                  <a:tcPr/>
                </a:tc>
                <a:extLst>
                  <a:ext uri="{0D108BD9-81ED-4DB2-BD59-A6C34878D82A}">
                    <a16:rowId xmlns:a16="http://schemas.microsoft.com/office/drawing/2014/main" val="2481493183"/>
                  </a:ext>
                </a:extLst>
              </a:tr>
              <a:tr h="351149">
                <a:tc>
                  <a:txBody>
                    <a:bodyPr/>
                    <a:lstStyle/>
                    <a:p>
                      <a:r>
                        <a:rPr lang="es-AR" sz="1400" dirty="0"/>
                        <a:t>6</a:t>
                      </a:r>
                      <a:endParaRPr lang="es-MX" sz="1400" dirty="0"/>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solidFill>
                            <a:schemeClr val="tx1"/>
                          </a:solidFill>
                        </a:rPr>
                        <a:t>F</a:t>
                      </a:r>
                    </a:p>
                  </a:txBody>
                  <a:tcPr/>
                </a:tc>
                <a:extLst>
                  <a:ext uri="{0D108BD9-81ED-4DB2-BD59-A6C34878D82A}">
                    <a16:rowId xmlns:a16="http://schemas.microsoft.com/office/drawing/2014/main" val="2181052721"/>
                  </a:ext>
                </a:extLst>
              </a:tr>
              <a:tr h="351149">
                <a:tc>
                  <a:txBody>
                    <a:bodyPr/>
                    <a:lstStyle/>
                    <a:p>
                      <a:r>
                        <a:rPr lang="es-AR" sz="1400" dirty="0"/>
                        <a:t>7</a:t>
                      </a:r>
                      <a:endParaRPr lang="es-MX" sz="1400" dirty="0"/>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2332051454"/>
                  </a:ext>
                </a:extLst>
              </a:tr>
              <a:tr h="351149">
                <a:tc>
                  <a:txBody>
                    <a:bodyPr/>
                    <a:lstStyle/>
                    <a:p>
                      <a:r>
                        <a:rPr lang="es-MX" sz="1400" dirty="0"/>
                        <a:t>8</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rgbClr val="FF0000"/>
                          </a:solidFill>
                        </a:rPr>
                        <a:t>T</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3229813954"/>
                  </a:ext>
                </a:extLst>
              </a:tr>
            </a:tbl>
          </a:graphicData>
        </a:graphic>
      </p:graphicFrame>
      <p:sp>
        <p:nvSpPr>
          <p:cNvPr id="43" name="Triángulo rectángulo 42"/>
          <p:cNvSpPr/>
          <p:nvPr/>
        </p:nvSpPr>
        <p:spPr>
          <a:xfrm>
            <a:off x="829190" y="2483384"/>
            <a:ext cx="3057232" cy="3120358"/>
          </a:xfrm>
          <a:prstGeom prst="rtTriangle">
            <a:avLst/>
          </a:prstGeom>
          <a:solidFill>
            <a:srgbClr val="FFFF00">
              <a:alpha val="50000"/>
            </a:srgbClr>
          </a:solidFill>
          <a:ln>
            <a:solidFill>
              <a:schemeClr val="accent3"/>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276912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2.2) Para los ejes: “lista de adyacencia” si es muy esparcida</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446</a:t>
            </a:fld>
            <a:endParaRPr lang="en-US"/>
          </a:p>
        </p:txBody>
      </p:sp>
      <p:graphicFrame>
        <p:nvGraphicFramePr>
          <p:cNvPr id="17" name="Tabla 16"/>
          <p:cNvGraphicFramePr>
            <a:graphicFrameLocks noGrp="1"/>
          </p:cNvGraphicFramePr>
          <p:nvPr/>
        </p:nvGraphicFramePr>
        <p:xfrm>
          <a:off x="487889" y="2100169"/>
          <a:ext cx="3371510" cy="3511490"/>
        </p:xfrm>
        <a:graphic>
          <a:graphicData uri="http://schemas.openxmlformats.org/drawingml/2006/table">
            <a:tbl>
              <a:tblPr firstRow="1" firstCol="1" bandRow="1">
                <a:tableStyleId>{073A0DAA-6AF3-43AB-8588-CEC1D06C72B9}</a:tableStyleId>
              </a:tblPr>
              <a:tblGrid>
                <a:gridCol w="337151">
                  <a:extLst>
                    <a:ext uri="{9D8B030D-6E8A-4147-A177-3AD203B41FA5}">
                      <a16:colId xmlns:a16="http://schemas.microsoft.com/office/drawing/2014/main" val="3274184313"/>
                    </a:ext>
                  </a:extLst>
                </a:gridCol>
                <a:gridCol w="337151">
                  <a:extLst>
                    <a:ext uri="{9D8B030D-6E8A-4147-A177-3AD203B41FA5}">
                      <a16:colId xmlns:a16="http://schemas.microsoft.com/office/drawing/2014/main" val="251482133"/>
                    </a:ext>
                  </a:extLst>
                </a:gridCol>
                <a:gridCol w="337151">
                  <a:extLst>
                    <a:ext uri="{9D8B030D-6E8A-4147-A177-3AD203B41FA5}">
                      <a16:colId xmlns:a16="http://schemas.microsoft.com/office/drawing/2014/main" val="3980045562"/>
                    </a:ext>
                  </a:extLst>
                </a:gridCol>
                <a:gridCol w="337151">
                  <a:extLst>
                    <a:ext uri="{9D8B030D-6E8A-4147-A177-3AD203B41FA5}">
                      <a16:colId xmlns:a16="http://schemas.microsoft.com/office/drawing/2014/main" val="3714807343"/>
                    </a:ext>
                  </a:extLst>
                </a:gridCol>
                <a:gridCol w="337151">
                  <a:extLst>
                    <a:ext uri="{9D8B030D-6E8A-4147-A177-3AD203B41FA5}">
                      <a16:colId xmlns:a16="http://schemas.microsoft.com/office/drawing/2014/main" val="2918112981"/>
                    </a:ext>
                  </a:extLst>
                </a:gridCol>
                <a:gridCol w="349106">
                  <a:extLst>
                    <a:ext uri="{9D8B030D-6E8A-4147-A177-3AD203B41FA5}">
                      <a16:colId xmlns:a16="http://schemas.microsoft.com/office/drawing/2014/main" val="1507154563"/>
                    </a:ext>
                  </a:extLst>
                </a:gridCol>
                <a:gridCol w="325196">
                  <a:extLst>
                    <a:ext uri="{9D8B030D-6E8A-4147-A177-3AD203B41FA5}">
                      <a16:colId xmlns:a16="http://schemas.microsoft.com/office/drawing/2014/main" val="318570225"/>
                    </a:ext>
                  </a:extLst>
                </a:gridCol>
                <a:gridCol w="337151">
                  <a:extLst>
                    <a:ext uri="{9D8B030D-6E8A-4147-A177-3AD203B41FA5}">
                      <a16:colId xmlns:a16="http://schemas.microsoft.com/office/drawing/2014/main" val="3375224724"/>
                    </a:ext>
                  </a:extLst>
                </a:gridCol>
                <a:gridCol w="337151">
                  <a:extLst>
                    <a:ext uri="{9D8B030D-6E8A-4147-A177-3AD203B41FA5}">
                      <a16:colId xmlns:a16="http://schemas.microsoft.com/office/drawing/2014/main" val="2929293289"/>
                    </a:ext>
                  </a:extLst>
                </a:gridCol>
                <a:gridCol w="337151">
                  <a:extLst>
                    <a:ext uri="{9D8B030D-6E8A-4147-A177-3AD203B41FA5}">
                      <a16:colId xmlns:a16="http://schemas.microsoft.com/office/drawing/2014/main" val="3918296220"/>
                    </a:ext>
                  </a:extLst>
                </a:gridCol>
              </a:tblGrid>
              <a:tr h="351149">
                <a:tc>
                  <a:txBody>
                    <a:bodyPr/>
                    <a:lstStyle/>
                    <a:p>
                      <a:endParaRPr lang="es-MX" sz="1400" dirty="0"/>
                    </a:p>
                  </a:txBody>
                  <a:tcPr/>
                </a:tc>
                <a:tc>
                  <a:txBody>
                    <a:bodyPr/>
                    <a:lstStyle/>
                    <a:p>
                      <a:r>
                        <a:rPr lang="es-AR" sz="1400" dirty="0"/>
                        <a:t>0</a:t>
                      </a:r>
                      <a:endParaRPr lang="es-MX" sz="1400" dirty="0"/>
                    </a:p>
                  </a:txBody>
                  <a:tcPr/>
                </a:tc>
                <a:tc>
                  <a:txBody>
                    <a:bodyPr/>
                    <a:lstStyle/>
                    <a:p>
                      <a:r>
                        <a:rPr lang="es-AR" sz="1400" dirty="0"/>
                        <a:t>1</a:t>
                      </a:r>
                      <a:endParaRPr lang="es-MX" sz="1400" dirty="0"/>
                    </a:p>
                  </a:txBody>
                  <a:tcPr/>
                </a:tc>
                <a:tc>
                  <a:txBody>
                    <a:bodyPr/>
                    <a:lstStyle/>
                    <a:p>
                      <a:r>
                        <a:rPr lang="es-AR" sz="1400" dirty="0"/>
                        <a:t>2</a:t>
                      </a:r>
                      <a:endParaRPr lang="es-MX" sz="1400" dirty="0"/>
                    </a:p>
                  </a:txBody>
                  <a:tcPr/>
                </a:tc>
                <a:tc>
                  <a:txBody>
                    <a:bodyPr/>
                    <a:lstStyle/>
                    <a:p>
                      <a:r>
                        <a:rPr lang="es-AR" sz="1400" dirty="0"/>
                        <a:t>3</a:t>
                      </a:r>
                      <a:endParaRPr lang="es-MX" sz="1400" dirty="0"/>
                    </a:p>
                  </a:txBody>
                  <a:tcPr/>
                </a:tc>
                <a:tc>
                  <a:txBody>
                    <a:bodyPr/>
                    <a:lstStyle/>
                    <a:p>
                      <a:r>
                        <a:rPr lang="es-AR" sz="1400" dirty="0"/>
                        <a:t>4</a:t>
                      </a:r>
                      <a:endParaRPr lang="es-MX" sz="1400" dirty="0"/>
                    </a:p>
                  </a:txBody>
                  <a:tcPr/>
                </a:tc>
                <a:tc>
                  <a:txBody>
                    <a:bodyPr/>
                    <a:lstStyle/>
                    <a:p>
                      <a:r>
                        <a:rPr lang="es-AR" sz="1400" dirty="0"/>
                        <a:t>5</a:t>
                      </a:r>
                      <a:endParaRPr lang="es-MX" sz="1400" dirty="0"/>
                    </a:p>
                  </a:txBody>
                  <a:tcPr/>
                </a:tc>
                <a:tc>
                  <a:txBody>
                    <a:bodyPr/>
                    <a:lstStyle/>
                    <a:p>
                      <a:r>
                        <a:rPr lang="es-AR" sz="1400" dirty="0"/>
                        <a:t>6</a:t>
                      </a:r>
                      <a:endParaRPr lang="es-MX" sz="1400" dirty="0"/>
                    </a:p>
                  </a:txBody>
                  <a:tcPr/>
                </a:tc>
                <a:tc>
                  <a:txBody>
                    <a:bodyPr/>
                    <a:lstStyle/>
                    <a:p>
                      <a:r>
                        <a:rPr lang="es-AR" sz="1400" dirty="0"/>
                        <a:t>7</a:t>
                      </a:r>
                      <a:endParaRPr lang="es-MX" sz="1400" dirty="0"/>
                    </a:p>
                  </a:txBody>
                  <a:tcPr/>
                </a:tc>
                <a:tc>
                  <a:txBody>
                    <a:bodyPr/>
                    <a:lstStyle/>
                    <a:p>
                      <a:r>
                        <a:rPr lang="es-MX" sz="1400" dirty="0"/>
                        <a:t>8</a:t>
                      </a:r>
                    </a:p>
                  </a:txBody>
                  <a:tcPr/>
                </a:tc>
                <a:extLst>
                  <a:ext uri="{0D108BD9-81ED-4DB2-BD59-A6C34878D82A}">
                    <a16:rowId xmlns:a16="http://schemas.microsoft.com/office/drawing/2014/main" val="1465460783"/>
                  </a:ext>
                </a:extLst>
              </a:tr>
              <a:tr h="351149">
                <a:tc>
                  <a:txBody>
                    <a:bodyPr/>
                    <a:lstStyle/>
                    <a:p>
                      <a:r>
                        <a:rPr lang="es-AR" sz="1400" dirty="0"/>
                        <a:t>0</a:t>
                      </a:r>
                      <a:endParaRPr lang="es-MX" sz="1400" dirty="0"/>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solidFill>
                          <a:schemeClr val="tx1"/>
                        </a:solidFill>
                      </a:endParaRPr>
                    </a:p>
                  </a:txBody>
                  <a:tcPr/>
                </a:tc>
                <a:extLst>
                  <a:ext uri="{0D108BD9-81ED-4DB2-BD59-A6C34878D82A}">
                    <a16:rowId xmlns:a16="http://schemas.microsoft.com/office/drawing/2014/main" val="482782424"/>
                  </a:ext>
                </a:extLst>
              </a:tr>
              <a:tr h="351149">
                <a:tc>
                  <a:txBody>
                    <a:bodyPr/>
                    <a:lstStyle/>
                    <a:p>
                      <a:r>
                        <a:rPr lang="es-AR" sz="1400" dirty="0"/>
                        <a:t>1</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extLst>
                  <a:ext uri="{0D108BD9-81ED-4DB2-BD59-A6C34878D82A}">
                    <a16:rowId xmlns:a16="http://schemas.microsoft.com/office/drawing/2014/main" val="3589621162"/>
                  </a:ext>
                </a:extLst>
              </a:tr>
              <a:tr h="351149">
                <a:tc>
                  <a:txBody>
                    <a:bodyPr/>
                    <a:lstStyle/>
                    <a:p>
                      <a:r>
                        <a:rPr lang="es-AR" sz="1400" dirty="0"/>
                        <a:t>2</a:t>
                      </a:r>
                      <a:endParaRPr lang="es-MX" sz="1400" dirty="0"/>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extLst>
                  <a:ext uri="{0D108BD9-81ED-4DB2-BD59-A6C34878D82A}">
                    <a16:rowId xmlns:a16="http://schemas.microsoft.com/office/drawing/2014/main" val="2364359997"/>
                  </a:ext>
                </a:extLst>
              </a:tr>
              <a:tr h="351149">
                <a:tc>
                  <a:txBody>
                    <a:bodyPr/>
                    <a:lstStyle/>
                    <a:p>
                      <a:r>
                        <a:rPr lang="es-AR" sz="1400" dirty="0"/>
                        <a:t>3</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extLst>
                  <a:ext uri="{0D108BD9-81ED-4DB2-BD59-A6C34878D82A}">
                    <a16:rowId xmlns:a16="http://schemas.microsoft.com/office/drawing/2014/main" val="1521135547"/>
                  </a:ext>
                </a:extLst>
              </a:tr>
              <a:tr h="351149">
                <a:tc>
                  <a:txBody>
                    <a:bodyPr/>
                    <a:lstStyle/>
                    <a:p>
                      <a:r>
                        <a:rPr lang="es-AR" sz="1400" dirty="0"/>
                        <a:t>4</a:t>
                      </a:r>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tc>
                  <a:txBody>
                    <a:bodyPr/>
                    <a:lstStyle/>
                    <a:p>
                      <a:endParaRPr lang="es-MX" sz="1400" dirty="0"/>
                    </a:p>
                  </a:txBody>
                  <a:tcPr/>
                </a:tc>
                <a:tc>
                  <a:txBody>
                    <a:bodyPr/>
                    <a:lstStyle/>
                    <a:p>
                      <a:endParaRPr lang="es-MX" sz="1400" dirty="0"/>
                    </a:p>
                  </a:txBody>
                  <a:tcPr/>
                </a:tc>
                <a:extLst>
                  <a:ext uri="{0D108BD9-81ED-4DB2-BD59-A6C34878D82A}">
                    <a16:rowId xmlns:a16="http://schemas.microsoft.com/office/drawing/2014/main" val="421278169"/>
                  </a:ext>
                </a:extLst>
              </a:tr>
              <a:tr h="351149">
                <a:tc>
                  <a:txBody>
                    <a:bodyPr/>
                    <a:lstStyle/>
                    <a:p>
                      <a:r>
                        <a:rPr lang="es-AR" sz="1400" dirty="0"/>
                        <a:t>5</a:t>
                      </a:r>
                      <a:endParaRPr lang="es-MX" sz="1400" dirty="0"/>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endParaRPr lang="es-MX" sz="1400" dirty="0">
                        <a:solidFill>
                          <a:schemeClr val="tx1"/>
                        </a:solidFill>
                      </a:endParaRP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solidFill>
                          <a:schemeClr val="tx1"/>
                        </a:solidFill>
                      </a:endParaRPr>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r>
                        <a:rPr lang="es-MX" sz="1400" dirty="0">
                          <a:solidFill>
                            <a:srgbClr val="FF0000"/>
                          </a:solidFill>
                        </a:rPr>
                        <a:t>T</a:t>
                      </a:r>
                    </a:p>
                  </a:txBody>
                  <a:tcPr/>
                </a:tc>
                <a:extLst>
                  <a:ext uri="{0D108BD9-81ED-4DB2-BD59-A6C34878D82A}">
                    <a16:rowId xmlns:a16="http://schemas.microsoft.com/office/drawing/2014/main" val="2481493183"/>
                  </a:ext>
                </a:extLst>
              </a:tr>
              <a:tr h="351149">
                <a:tc>
                  <a:txBody>
                    <a:bodyPr/>
                    <a:lstStyle/>
                    <a:p>
                      <a:r>
                        <a:rPr lang="es-AR" sz="1400" dirty="0"/>
                        <a:t>6</a:t>
                      </a:r>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solidFill>
                          <a:schemeClr val="tx1"/>
                        </a:solidFill>
                      </a:endParaRPr>
                    </a:p>
                  </a:txBody>
                  <a:tcPr/>
                </a:tc>
                <a:extLst>
                  <a:ext uri="{0D108BD9-81ED-4DB2-BD59-A6C34878D82A}">
                    <a16:rowId xmlns:a16="http://schemas.microsoft.com/office/drawing/2014/main" val="2181052721"/>
                  </a:ext>
                </a:extLst>
              </a:tr>
              <a:tr h="351149">
                <a:tc>
                  <a:txBody>
                    <a:bodyPr/>
                    <a:lstStyle/>
                    <a:p>
                      <a:r>
                        <a:rPr lang="es-AR" sz="1400" dirty="0"/>
                        <a:t>7</a:t>
                      </a:r>
                      <a:endParaRPr lang="es-MX" sz="1400" dirty="0"/>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endParaRPr lang="es-MX" sz="1400" dirty="0"/>
                    </a:p>
                  </a:txBody>
                  <a:tcPr/>
                </a:tc>
                <a:tc>
                  <a:txBody>
                    <a:bodyPr/>
                    <a:lstStyle/>
                    <a:p>
                      <a:endParaRPr lang="es-MX" sz="1400" dirty="0"/>
                    </a:p>
                  </a:txBody>
                  <a:tcPr/>
                </a:tc>
                <a:extLst>
                  <a:ext uri="{0D108BD9-81ED-4DB2-BD59-A6C34878D82A}">
                    <a16:rowId xmlns:a16="http://schemas.microsoft.com/office/drawing/2014/main" val="2332051454"/>
                  </a:ext>
                </a:extLst>
              </a:tr>
              <a:tr h="351149">
                <a:tc>
                  <a:txBody>
                    <a:bodyPr/>
                    <a:lstStyle/>
                    <a:p>
                      <a:r>
                        <a:rPr lang="es-MX" sz="1400" dirty="0"/>
                        <a:t>8</a:t>
                      </a:r>
                    </a:p>
                  </a:txBody>
                  <a:tcPr/>
                </a:tc>
                <a:tc>
                  <a:txBody>
                    <a:bodyPr/>
                    <a:lstStyle/>
                    <a:p>
                      <a:endParaRPr lang="es-MX" sz="1400" dirty="0"/>
                    </a:p>
                  </a:txBody>
                  <a:tcPr/>
                </a:tc>
                <a:tc>
                  <a:txBody>
                    <a:bodyPr/>
                    <a:lstStyle/>
                    <a:p>
                      <a:endParaRPr lang="es-MX" sz="1400" dirty="0">
                        <a:solidFill>
                          <a:schemeClr val="tx1"/>
                        </a:solidFill>
                      </a:endParaRPr>
                    </a:p>
                  </a:txBody>
                  <a:tcPr/>
                </a:tc>
                <a:tc>
                  <a:txBody>
                    <a:bodyPr/>
                    <a:lstStyle/>
                    <a:p>
                      <a:endParaRPr lang="es-MX" sz="1400" dirty="0"/>
                    </a:p>
                  </a:txBody>
                  <a:tcPr/>
                </a:tc>
                <a:tc>
                  <a:txBody>
                    <a:bodyPr/>
                    <a:lstStyle/>
                    <a:p>
                      <a:endParaRPr lang="es-MX" sz="1400" dirty="0"/>
                    </a:p>
                  </a:txBody>
                  <a:tcPr/>
                </a:tc>
                <a:tc>
                  <a:txBody>
                    <a:bodyPr/>
                    <a:lstStyle/>
                    <a:p>
                      <a:endParaRPr lang="es-MX" sz="1400" dirty="0"/>
                    </a:p>
                  </a:txBody>
                  <a:tcPr/>
                </a:tc>
                <a:tc>
                  <a:txBody>
                    <a:bodyPr/>
                    <a:lstStyle/>
                    <a:p>
                      <a:r>
                        <a:rPr lang="es-MX" sz="1400" dirty="0">
                          <a:solidFill>
                            <a:srgbClr val="FF0000"/>
                          </a:solidFill>
                        </a:rPr>
                        <a:t>T</a:t>
                      </a:r>
                    </a:p>
                  </a:txBody>
                  <a:tcPr/>
                </a:tc>
                <a:tc>
                  <a:txBody>
                    <a:bodyPr/>
                    <a:lstStyle/>
                    <a:p>
                      <a:endParaRPr lang="es-MX" sz="1400" dirty="0">
                        <a:solidFill>
                          <a:schemeClr val="tx1"/>
                        </a:solidFill>
                      </a:endParaRPr>
                    </a:p>
                  </a:txBody>
                  <a:tcPr/>
                </a:tc>
                <a:tc>
                  <a:txBody>
                    <a:bodyPr/>
                    <a:lstStyle/>
                    <a:p>
                      <a:endParaRPr lang="es-MX" sz="1400" dirty="0"/>
                    </a:p>
                  </a:txBody>
                  <a:tcPr/>
                </a:tc>
                <a:tc>
                  <a:txBody>
                    <a:bodyPr/>
                    <a:lstStyle/>
                    <a:p>
                      <a:endParaRPr lang="es-MX" sz="1400" dirty="0"/>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87683" y="2499719"/>
          <a:ext cx="349254" cy="2999205"/>
        </p:xfrm>
        <a:graphic>
          <a:graphicData uri="http://schemas.openxmlformats.org/drawingml/2006/table">
            <a:tbl>
              <a:tblPr firstRow="1" bandRow="1">
                <a:tableStyleId>{8799B23B-EC83-4686-B30A-512413B5E67A}</a:tableStyleId>
              </a:tblPr>
              <a:tblGrid>
                <a:gridCol w="349254">
                  <a:extLst>
                    <a:ext uri="{9D8B030D-6E8A-4147-A177-3AD203B41FA5}">
                      <a16:colId xmlns:a16="http://schemas.microsoft.com/office/drawing/2014/main" val="1071081504"/>
                    </a:ext>
                  </a:extLst>
                </a:gridCol>
              </a:tblGrid>
              <a:tr h="333245">
                <a:tc>
                  <a:txBody>
                    <a:bodyPr/>
                    <a:lstStyle/>
                    <a:p>
                      <a:r>
                        <a:rPr lang="es-AR" sz="1400" b="0" dirty="0"/>
                        <a:t>E</a:t>
                      </a:r>
                    </a:p>
                  </a:txBody>
                  <a:tcPr/>
                </a:tc>
                <a:extLst>
                  <a:ext uri="{0D108BD9-81ED-4DB2-BD59-A6C34878D82A}">
                    <a16:rowId xmlns:a16="http://schemas.microsoft.com/office/drawing/2014/main" val="2113528762"/>
                  </a:ext>
                </a:extLst>
              </a:tr>
              <a:tr h="333245">
                <a:tc>
                  <a:txBody>
                    <a:bodyPr/>
                    <a:lstStyle/>
                    <a:p>
                      <a:r>
                        <a:rPr lang="es-AR" sz="1400" dirty="0"/>
                        <a:t>B</a:t>
                      </a:r>
                    </a:p>
                  </a:txBody>
                  <a:tcPr/>
                </a:tc>
                <a:extLst>
                  <a:ext uri="{0D108BD9-81ED-4DB2-BD59-A6C34878D82A}">
                    <a16:rowId xmlns:a16="http://schemas.microsoft.com/office/drawing/2014/main" val="3928382563"/>
                  </a:ext>
                </a:extLst>
              </a:tr>
              <a:tr h="333245">
                <a:tc>
                  <a:txBody>
                    <a:bodyPr/>
                    <a:lstStyle/>
                    <a:p>
                      <a:r>
                        <a:rPr lang="es-AR" sz="1400" dirty="0"/>
                        <a:t>A</a:t>
                      </a:r>
                    </a:p>
                  </a:txBody>
                  <a:tcPr/>
                </a:tc>
                <a:extLst>
                  <a:ext uri="{0D108BD9-81ED-4DB2-BD59-A6C34878D82A}">
                    <a16:rowId xmlns:a16="http://schemas.microsoft.com/office/drawing/2014/main" val="1572937449"/>
                  </a:ext>
                </a:extLst>
              </a:tr>
              <a:tr h="333245">
                <a:tc>
                  <a:txBody>
                    <a:bodyPr/>
                    <a:lstStyle/>
                    <a:p>
                      <a:r>
                        <a:rPr lang="es-AR" sz="1400" dirty="0"/>
                        <a:t>F</a:t>
                      </a:r>
                    </a:p>
                  </a:txBody>
                  <a:tcPr/>
                </a:tc>
                <a:extLst>
                  <a:ext uri="{0D108BD9-81ED-4DB2-BD59-A6C34878D82A}">
                    <a16:rowId xmlns:a16="http://schemas.microsoft.com/office/drawing/2014/main" val="1876931815"/>
                  </a:ext>
                </a:extLst>
              </a:tr>
              <a:tr h="333245">
                <a:tc>
                  <a:txBody>
                    <a:bodyPr/>
                    <a:lstStyle/>
                    <a:p>
                      <a:r>
                        <a:rPr lang="es-AR" sz="1400" dirty="0"/>
                        <a:t>D</a:t>
                      </a:r>
                    </a:p>
                  </a:txBody>
                  <a:tcPr/>
                </a:tc>
                <a:extLst>
                  <a:ext uri="{0D108BD9-81ED-4DB2-BD59-A6C34878D82A}">
                    <a16:rowId xmlns:a16="http://schemas.microsoft.com/office/drawing/2014/main" val="3319163608"/>
                  </a:ext>
                </a:extLst>
              </a:tr>
              <a:tr h="333245">
                <a:tc>
                  <a:txBody>
                    <a:bodyPr/>
                    <a:lstStyle/>
                    <a:p>
                      <a:r>
                        <a:rPr lang="es-AR" sz="1400" dirty="0"/>
                        <a:t>G</a:t>
                      </a:r>
                    </a:p>
                  </a:txBody>
                  <a:tcPr/>
                </a:tc>
                <a:extLst>
                  <a:ext uri="{0D108BD9-81ED-4DB2-BD59-A6C34878D82A}">
                    <a16:rowId xmlns:a16="http://schemas.microsoft.com/office/drawing/2014/main" val="2326642717"/>
                  </a:ext>
                </a:extLst>
              </a:tr>
              <a:tr h="333245">
                <a:tc>
                  <a:txBody>
                    <a:bodyPr/>
                    <a:lstStyle/>
                    <a:p>
                      <a:r>
                        <a:rPr lang="es-AR" sz="1400" dirty="0"/>
                        <a:t>U</a:t>
                      </a:r>
                    </a:p>
                  </a:txBody>
                  <a:tcPr/>
                </a:tc>
                <a:extLst>
                  <a:ext uri="{0D108BD9-81ED-4DB2-BD59-A6C34878D82A}">
                    <a16:rowId xmlns:a16="http://schemas.microsoft.com/office/drawing/2014/main" val="3164948892"/>
                  </a:ext>
                </a:extLst>
              </a:tr>
              <a:tr h="333245">
                <a:tc>
                  <a:txBody>
                    <a:bodyPr/>
                    <a:lstStyle/>
                    <a:p>
                      <a:r>
                        <a:rPr lang="es-AR" sz="1400" dirty="0"/>
                        <a:t>T</a:t>
                      </a:r>
                    </a:p>
                  </a:txBody>
                  <a:tcPr/>
                </a:tc>
                <a:extLst>
                  <a:ext uri="{0D108BD9-81ED-4DB2-BD59-A6C34878D82A}">
                    <a16:rowId xmlns:a16="http://schemas.microsoft.com/office/drawing/2014/main" val="2860087788"/>
                  </a:ext>
                </a:extLst>
              </a:tr>
              <a:tr h="333245">
                <a:tc>
                  <a:txBody>
                    <a:bodyPr/>
                    <a:lstStyle/>
                    <a:p>
                      <a:r>
                        <a:rPr lang="es-AR" sz="1400"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866630" y="5671955"/>
          <a:ext cx="2992770" cy="304800"/>
        </p:xfrm>
        <a:graphic>
          <a:graphicData uri="http://schemas.openxmlformats.org/drawingml/2006/table">
            <a:tbl>
              <a:tblPr firstRow="1" bandRow="1">
                <a:tableStyleId>{8799B23B-EC83-4686-B30A-512413B5E67A}</a:tableStyleId>
              </a:tblPr>
              <a:tblGrid>
                <a:gridCol w="332530">
                  <a:extLst>
                    <a:ext uri="{9D8B030D-6E8A-4147-A177-3AD203B41FA5}">
                      <a16:colId xmlns:a16="http://schemas.microsoft.com/office/drawing/2014/main" val="2990522624"/>
                    </a:ext>
                  </a:extLst>
                </a:gridCol>
                <a:gridCol w="332530">
                  <a:extLst>
                    <a:ext uri="{9D8B030D-6E8A-4147-A177-3AD203B41FA5}">
                      <a16:colId xmlns:a16="http://schemas.microsoft.com/office/drawing/2014/main" val="1539992955"/>
                    </a:ext>
                  </a:extLst>
                </a:gridCol>
                <a:gridCol w="332530">
                  <a:extLst>
                    <a:ext uri="{9D8B030D-6E8A-4147-A177-3AD203B41FA5}">
                      <a16:colId xmlns:a16="http://schemas.microsoft.com/office/drawing/2014/main" val="238646084"/>
                    </a:ext>
                  </a:extLst>
                </a:gridCol>
                <a:gridCol w="332530">
                  <a:extLst>
                    <a:ext uri="{9D8B030D-6E8A-4147-A177-3AD203B41FA5}">
                      <a16:colId xmlns:a16="http://schemas.microsoft.com/office/drawing/2014/main" val="597380372"/>
                    </a:ext>
                  </a:extLst>
                </a:gridCol>
                <a:gridCol w="332530">
                  <a:extLst>
                    <a:ext uri="{9D8B030D-6E8A-4147-A177-3AD203B41FA5}">
                      <a16:colId xmlns:a16="http://schemas.microsoft.com/office/drawing/2014/main" val="2298485154"/>
                    </a:ext>
                  </a:extLst>
                </a:gridCol>
                <a:gridCol w="332530">
                  <a:extLst>
                    <a:ext uri="{9D8B030D-6E8A-4147-A177-3AD203B41FA5}">
                      <a16:colId xmlns:a16="http://schemas.microsoft.com/office/drawing/2014/main" val="728505706"/>
                    </a:ext>
                  </a:extLst>
                </a:gridCol>
                <a:gridCol w="332530">
                  <a:extLst>
                    <a:ext uri="{9D8B030D-6E8A-4147-A177-3AD203B41FA5}">
                      <a16:colId xmlns:a16="http://schemas.microsoft.com/office/drawing/2014/main" val="1358288907"/>
                    </a:ext>
                  </a:extLst>
                </a:gridCol>
                <a:gridCol w="332530">
                  <a:extLst>
                    <a:ext uri="{9D8B030D-6E8A-4147-A177-3AD203B41FA5}">
                      <a16:colId xmlns:a16="http://schemas.microsoft.com/office/drawing/2014/main" val="3965527715"/>
                    </a:ext>
                  </a:extLst>
                </a:gridCol>
                <a:gridCol w="332530">
                  <a:extLst>
                    <a:ext uri="{9D8B030D-6E8A-4147-A177-3AD203B41FA5}">
                      <a16:colId xmlns:a16="http://schemas.microsoft.com/office/drawing/2014/main" val="2515722923"/>
                    </a:ext>
                  </a:extLst>
                </a:gridCol>
              </a:tblGrid>
              <a:tr h="265994">
                <a:tc>
                  <a:txBody>
                    <a:bodyPr/>
                    <a:lstStyle/>
                    <a:p>
                      <a:r>
                        <a:rPr lang="es-AR" sz="1400" dirty="0"/>
                        <a:t>E</a:t>
                      </a:r>
                      <a:endParaRPr lang="es-MX" sz="1400" dirty="0"/>
                    </a:p>
                  </a:txBody>
                  <a:tcPr/>
                </a:tc>
                <a:tc>
                  <a:txBody>
                    <a:bodyPr/>
                    <a:lstStyle/>
                    <a:p>
                      <a:r>
                        <a:rPr lang="es-AR" sz="1400" dirty="0"/>
                        <a:t>B</a:t>
                      </a:r>
                      <a:endParaRPr lang="es-MX" sz="1400" dirty="0"/>
                    </a:p>
                  </a:txBody>
                  <a:tcPr/>
                </a:tc>
                <a:tc>
                  <a:txBody>
                    <a:bodyPr/>
                    <a:lstStyle/>
                    <a:p>
                      <a:r>
                        <a:rPr lang="es-AR" sz="1400" dirty="0"/>
                        <a:t>A</a:t>
                      </a:r>
                      <a:endParaRPr lang="es-MX" sz="1400" dirty="0"/>
                    </a:p>
                  </a:txBody>
                  <a:tcPr/>
                </a:tc>
                <a:tc>
                  <a:txBody>
                    <a:bodyPr/>
                    <a:lstStyle/>
                    <a:p>
                      <a:r>
                        <a:rPr lang="es-AR" sz="1400" dirty="0"/>
                        <a:t>F</a:t>
                      </a:r>
                      <a:endParaRPr lang="es-MX" sz="1400" dirty="0"/>
                    </a:p>
                  </a:txBody>
                  <a:tcPr/>
                </a:tc>
                <a:tc>
                  <a:txBody>
                    <a:bodyPr/>
                    <a:lstStyle/>
                    <a:p>
                      <a:r>
                        <a:rPr lang="es-AR" sz="1400" dirty="0"/>
                        <a:t>D</a:t>
                      </a:r>
                      <a:endParaRPr lang="es-MX" sz="1400" dirty="0"/>
                    </a:p>
                  </a:txBody>
                  <a:tcPr/>
                </a:tc>
                <a:tc>
                  <a:txBody>
                    <a:bodyPr/>
                    <a:lstStyle/>
                    <a:p>
                      <a:r>
                        <a:rPr lang="es-MX" sz="1400" dirty="0"/>
                        <a:t>G</a:t>
                      </a:r>
                    </a:p>
                  </a:txBody>
                  <a:tcPr/>
                </a:tc>
                <a:tc>
                  <a:txBody>
                    <a:bodyPr/>
                    <a:lstStyle/>
                    <a:p>
                      <a:r>
                        <a:rPr lang="es-MX" sz="1400" dirty="0"/>
                        <a:t>U</a:t>
                      </a:r>
                    </a:p>
                  </a:txBody>
                  <a:tcPr/>
                </a:tc>
                <a:tc>
                  <a:txBody>
                    <a:bodyPr/>
                    <a:lstStyle/>
                    <a:p>
                      <a:r>
                        <a:rPr lang="es-MX" sz="1400" dirty="0"/>
                        <a:t>T</a:t>
                      </a:r>
                    </a:p>
                  </a:txBody>
                  <a:tcPr/>
                </a:tc>
                <a:tc>
                  <a:txBody>
                    <a:bodyPr/>
                    <a:lstStyle/>
                    <a:p>
                      <a:r>
                        <a:rPr lang="es-MX" sz="1400" dirty="0"/>
                        <a:t>C</a:t>
                      </a:r>
                    </a:p>
                  </a:txBody>
                  <a:tcPr/>
                </a:tc>
                <a:extLst>
                  <a:ext uri="{0D108BD9-81ED-4DB2-BD59-A6C34878D82A}">
                    <a16:rowId xmlns:a16="http://schemas.microsoft.com/office/drawing/2014/main" val="1146343189"/>
                  </a:ext>
                </a:extLst>
              </a:tr>
            </a:tbl>
          </a:graphicData>
        </a:graphic>
      </p:graphicFrame>
      <p:sp>
        <p:nvSpPr>
          <p:cNvPr id="3" name="Flecha derecha 2"/>
          <p:cNvSpPr/>
          <p:nvPr/>
        </p:nvSpPr>
        <p:spPr>
          <a:xfrm>
            <a:off x="3910351" y="3531939"/>
            <a:ext cx="388306" cy="901874"/>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44" name="Tabla 43"/>
          <p:cNvGraphicFramePr>
            <a:graphicFrameLocks noGrp="1"/>
          </p:cNvGraphicFramePr>
          <p:nvPr/>
        </p:nvGraphicFramePr>
        <p:xfrm>
          <a:off x="4298657" y="2441718"/>
          <a:ext cx="385605" cy="3337560"/>
        </p:xfrm>
        <a:graphic>
          <a:graphicData uri="http://schemas.openxmlformats.org/drawingml/2006/table">
            <a:tbl>
              <a:tblPr firstRow="1" bandRow="1">
                <a:tableStyleId>{8799B23B-EC83-4686-B30A-512413B5E67A}</a:tableStyleId>
              </a:tblPr>
              <a:tblGrid>
                <a:gridCol w="385605">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46" name="Tabla 45"/>
          <p:cNvGraphicFramePr>
            <a:graphicFrameLocks noGrp="1"/>
          </p:cNvGraphicFramePr>
          <p:nvPr/>
        </p:nvGraphicFramePr>
        <p:xfrm>
          <a:off x="5101170" y="244171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48" name="Conector recto de flecha 47"/>
          <p:cNvCxnSpPr/>
          <p:nvPr/>
        </p:nvCxnSpPr>
        <p:spPr>
          <a:xfrm>
            <a:off x="4659695" y="261531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Tabla 49"/>
          <p:cNvGraphicFramePr>
            <a:graphicFrameLocks noGrp="1"/>
          </p:cNvGraphicFramePr>
          <p:nvPr/>
        </p:nvGraphicFramePr>
        <p:xfrm>
          <a:off x="6144454" y="24241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1" name="Conector recto de flecha 50"/>
          <p:cNvCxnSpPr/>
          <p:nvPr/>
        </p:nvCxnSpPr>
        <p:spPr>
          <a:xfrm>
            <a:off x="5900283" y="25765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a 51"/>
          <p:cNvGraphicFramePr>
            <a:graphicFrameLocks noGrp="1"/>
          </p:cNvGraphicFramePr>
          <p:nvPr/>
        </p:nvGraphicFramePr>
        <p:xfrm>
          <a:off x="5114571" y="277683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3" name="Conector recto de flecha 52"/>
          <p:cNvCxnSpPr/>
          <p:nvPr/>
        </p:nvCxnSpPr>
        <p:spPr>
          <a:xfrm>
            <a:off x="4673096" y="2950433"/>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Tabla 53"/>
          <p:cNvGraphicFramePr>
            <a:graphicFrameLocks noGrp="1"/>
          </p:cNvGraphicFramePr>
          <p:nvPr/>
        </p:nvGraphicFramePr>
        <p:xfrm>
          <a:off x="6157855" y="275928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5" name="Conector recto de flecha 54"/>
          <p:cNvCxnSpPr/>
          <p:nvPr/>
        </p:nvCxnSpPr>
        <p:spPr>
          <a:xfrm>
            <a:off x="5913684" y="2911683"/>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a 55"/>
          <p:cNvGraphicFramePr>
            <a:graphicFrameLocks noGrp="1"/>
          </p:cNvGraphicFramePr>
          <p:nvPr/>
        </p:nvGraphicFramePr>
        <p:xfrm>
          <a:off x="7160936" y="2727890"/>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7" name="Conector recto de flecha 56"/>
          <p:cNvCxnSpPr/>
          <p:nvPr/>
        </p:nvCxnSpPr>
        <p:spPr>
          <a:xfrm>
            <a:off x="6930166" y="28813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a 57"/>
          <p:cNvGraphicFramePr>
            <a:graphicFrameLocks noGrp="1"/>
          </p:cNvGraphicFramePr>
          <p:nvPr/>
        </p:nvGraphicFramePr>
        <p:xfrm>
          <a:off x="5114571" y="314496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59" name="Tabla 58"/>
          <p:cNvGraphicFramePr>
            <a:graphicFrameLocks noGrp="1"/>
          </p:cNvGraphicFramePr>
          <p:nvPr/>
        </p:nvGraphicFramePr>
        <p:xfrm>
          <a:off x="6157855" y="312740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0" name="Conector recto de flecha 59"/>
          <p:cNvCxnSpPr/>
          <p:nvPr/>
        </p:nvCxnSpPr>
        <p:spPr>
          <a:xfrm>
            <a:off x="5913684" y="3279809"/>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4687365" y="332986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4" name="Tabla 63"/>
          <p:cNvGraphicFramePr>
            <a:graphicFrameLocks noGrp="1"/>
          </p:cNvGraphicFramePr>
          <p:nvPr/>
        </p:nvGraphicFramePr>
        <p:xfrm>
          <a:off x="5138670" y="353193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5" name="Conector recto de flecha 64"/>
          <p:cNvCxnSpPr/>
          <p:nvPr/>
        </p:nvCxnSpPr>
        <p:spPr>
          <a:xfrm>
            <a:off x="4697195" y="3705533"/>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Tabla 65"/>
          <p:cNvGraphicFramePr>
            <a:graphicFrameLocks noGrp="1"/>
          </p:cNvGraphicFramePr>
          <p:nvPr/>
        </p:nvGraphicFramePr>
        <p:xfrm>
          <a:off x="6181954" y="351438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7" name="Conector recto de flecha 66"/>
          <p:cNvCxnSpPr/>
          <p:nvPr/>
        </p:nvCxnSpPr>
        <p:spPr>
          <a:xfrm>
            <a:off x="5937783" y="3666783"/>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Tabla 67"/>
          <p:cNvGraphicFramePr>
            <a:graphicFrameLocks noGrp="1"/>
          </p:cNvGraphicFramePr>
          <p:nvPr/>
        </p:nvGraphicFramePr>
        <p:xfrm>
          <a:off x="7185035" y="3482990"/>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9" name="Conector recto de flecha 68"/>
          <p:cNvCxnSpPr/>
          <p:nvPr/>
        </p:nvCxnSpPr>
        <p:spPr>
          <a:xfrm>
            <a:off x="6954265" y="36364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a 69"/>
          <p:cNvGraphicFramePr>
            <a:graphicFrameLocks noGrp="1"/>
          </p:cNvGraphicFramePr>
          <p:nvPr/>
        </p:nvGraphicFramePr>
        <p:xfrm>
          <a:off x="8177418" y="343220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1" name="Conector recto de flecha 70"/>
          <p:cNvCxnSpPr/>
          <p:nvPr/>
        </p:nvCxnSpPr>
        <p:spPr>
          <a:xfrm>
            <a:off x="7946648" y="3585681"/>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nvGraphicFramePr>
        <p:xfrm>
          <a:off x="5129185" y="425699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5" name="Conector recto de flecha 74"/>
          <p:cNvCxnSpPr/>
          <p:nvPr/>
        </p:nvCxnSpPr>
        <p:spPr>
          <a:xfrm>
            <a:off x="4687710" y="4430589"/>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6" name="Tabla 75"/>
          <p:cNvGraphicFramePr>
            <a:graphicFrameLocks noGrp="1"/>
          </p:cNvGraphicFramePr>
          <p:nvPr/>
        </p:nvGraphicFramePr>
        <p:xfrm>
          <a:off x="6172469" y="423943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7" name="Conector recto de flecha 76"/>
          <p:cNvCxnSpPr/>
          <p:nvPr/>
        </p:nvCxnSpPr>
        <p:spPr>
          <a:xfrm>
            <a:off x="5928298" y="4391839"/>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8" name="Tabla 77"/>
          <p:cNvGraphicFramePr>
            <a:graphicFrameLocks noGrp="1"/>
          </p:cNvGraphicFramePr>
          <p:nvPr/>
        </p:nvGraphicFramePr>
        <p:xfrm>
          <a:off x="7175550" y="4208046"/>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C</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9" name="Conector recto de flecha 78"/>
          <p:cNvCxnSpPr/>
          <p:nvPr/>
        </p:nvCxnSpPr>
        <p:spPr>
          <a:xfrm>
            <a:off x="6944780" y="4361518"/>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0" name="Tabla 79"/>
          <p:cNvGraphicFramePr>
            <a:graphicFrameLocks noGrp="1"/>
          </p:cNvGraphicFramePr>
          <p:nvPr/>
        </p:nvGraphicFramePr>
        <p:xfrm>
          <a:off x="5101170" y="467074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1" name="Conector recto de flecha 80"/>
          <p:cNvCxnSpPr/>
          <p:nvPr/>
        </p:nvCxnSpPr>
        <p:spPr>
          <a:xfrm>
            <a:off x="4659695" y="484434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2" name="Tabla 81"/>
          <p:cNvGraphicFramePr>
            <a:graphicFrameLocks noGrp="1"/>
          </p:cNvGraphicFramePr>
          <p:nvPr/>
        </p:nvGraphicFramePr>
        <p:xfrm>
          <a:off x="6144454" y="465319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T</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3" name="Conector recto de flecha 82"/>
          <p:cNvCxnSpPr/>
          <p:nvPr/>
        </p:nvCxnSpPr>
        <p:spPr>
          <a:xfrm>
            <a:off x="5900283" y="480559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4" name="Tabla 83"/>
          <p:cNvGraphicFramePr>
            <a:graphicFrameLocks noGrp="1"/>
          </p:cNvGraphicFramePr>
          <p:nvPr/>
        </p:nvGraphicFramePr>
        <p:xfrm>
          <a:off x="5152071" y="510569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5" name="Conector recto de flecha 84"/>
          <p:cNvCxnSpPr/>
          <p:nvPr/>
        </p:nvCxnSpPr>
        <p:spPr>
          <a:xfrm>
            <a:off x="4710596" y="5279289"/>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Tabla 85"/>
          <p:cNvGraphicFramePr>
            <a:graphicFrameLocks noGrp="1"/>
          </p:cNvGraphicFramePr>
          <p:nvPr/>
        </p:nvGraphicFramePr>
        <p:xfrm>
          <a:off x="5138670" y="545925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7" name="Conector recto de flecha 86"/>
          <p:cNvCxnSpPr/>
          <p:nvPr/>
        </p:nvCxnSpPr>
        <p:spPr>
          <a:xfrm>
            <a:off x="4697195" y="5632853"/>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08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22" presetClass="exit" presetSubtype="4" fill="hold" grpId="0" nodeType="withEffect">
                                  <p:stCondLst>
                                    <p:cond delay="0"/>
                                  </p:stCondLst>
                                  <p:childTnLst>
                                    <p:animEffect transition="out" filter="wipe(down)">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20"/>
                                        </p:tgtEl>
                                      </p:cBhvr>
                                    </p:animEffect>
                                    <p:set>
                                      <p:cBhvr>
                                        <p:cTn id="16"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2.2) Para los ejes: “lista de adyacencia” si es muy esparcida</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447</a:t>
            </a:fld>
            <a:endParaRPr lang="en-US"/>
          </a:p>
        </p:txBody>
      </p:sp>
      <p:graphicFrame>
        <p:nvGraphicFramePr>
          <p:cNvPr id="44" name="Tabla 43"/>
          <p:cNvGraphicFramePr>
            <a:graphicFrameLocks noGrp="1"/>
          </p:cNvGraphicFramePr>
          <p:nvPr/>
        </p:nvGraphicFramePr>
        <p:xfrm>
          <a:off x="4298657" y="2441718"/>
          <a:ext cx="385605" cy="3337560"/>
        </p:xfrm>
        <a:graphic>
          <a:graphicData uri="http://schemas.openxmlformats.org/drawingml/2006/table">
            <a:tbl>
              <a:tblPr firstRow="1" bandRow="1">
                <a:tableStyleId>{8799B23B-EC83-4686-B30A-512413B5E67A}</a:tableStyleId>
              </a:tblPr>
              <a:tblGrid>
                <a:gridCol w="385605">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46" name="Tabla 45"/>
          <p:cNvGraphicFramePr>
            <a:graphicFrameLocks noGrp="1"/>
          </p:cNvGraphicFramePr>
          <p:nvPr/>
        </p:nvGraphicFramePr>
        <p:xfrm>
          <a:off x="5101170" y="244171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48" name="Conector recto de flecha 47"/>
          <p:cNvCxnSpPr/>
          <p:nvPr/>
        </p:nvCxnSpPr>
        <p:spPr>
          <a:xfrm>
            <a:off x="4659695" y="261531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Tabla 49"/>
          <p:cNvGraphicFramePr>
            <a:graphicFrameLocks noGrp="1"/>
          </p:cNvGraphicFramePr>
          <p:nvPr/>
        </p:nvGraphicFramePr>
        <p:xfrm>
          <a:off x="6144454" y="24241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1" name="Conector recto de flecha 50"/>
          <p:cNvCxnSpPr/>
          <p:nvPr/>
        </p:nvCxnSpPr>
        <p:spPr>
          <a:xfrm>
            <a:off x="5900283" y="25765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a 51"/>
          <p:cNvGraphicFramePr>
            <a:graphicFrameLocks noGrp="1"/>
          </p:cNvGraphicFramePr>
          <p:nvPr/>
        </p:nvGraphicFramePr>
        <p:xfrm>
          <a:off x="5114571" y="277683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3" name="Conector recto de flecha 52"/>
          <p:cNvCxnSpPr/>
          <p:nvPr/>
        </p:nvCxnSpPr>
        <p:spPr>
          <a:xfrm>
            <a:off x="4673096" y="2950433"/>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Tabla 53"/>
          <p:cNvGraphicFramePr>
            <a:graphicFrameLocks noGrp="1"/>
          </p:cNvGraphicFramePr>
          <p:nvPr/>
        </p:nvGraphicFramePr>
        <p:xfrm>
          <a:off x="6157855" y="275928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5" name="Conector recto de flecha 54"/>
          <p:cNvCxnSpPr/>
          <p:nvPr/>
        </p:nvCxnSpPr>
        <p:spPr>
          <a:xfrm>
            <a:off x="5913684" y="2911683"/>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a 55"/>
          <p:cNvGraphicFramePr>
            <a:graphicFrameLocks noGrp="1"/>
          </p:cNvGraphicFramePr>
          <p:nvPr/>
        </p:nvGraphicFramePr>
        <p:xfrm>
          <a:off x="7160936" y="2727890"/>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7" name="Conector recto de flecha 56"/>
          <p:cNvCxnSpPr/>
          <p:nvPr/>
        </p:nvCxnSpPr>
        <p:spPr>
          <a:xfrm>
            <a:off x="6930166" y="28813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a 57"/>
          <p:cNvGraphicFramePr>
            <a:graphicFrameLocks noGrp="1"/>
          </p:cNvGraphicFramePr>
          <p:nvPr/>
        </p:nvGraphicFramePr>
        <p:xfrm>
          <a:off x="5114571" y="314496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59" name="Tabla 58"/>
          <p:cNvGraphicFramePr>
            <a:graphicFrameLocks noGrp="1"/>
          </p:cNvGraphicFramePr>
          <p:nvPr/>
        </p:nvGraphicFramePr>
        <p:xfrm>
          <a:off x="6157855" y="312740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0" name="Conector recto de flecha 59"/>
          <p:cNvCxnSpPr/>
          <p:nvPr/>
        </p:nvCxnSpPr>
        <p:spPr>
          <a:xfrm>
            <a:off x="5913684" y="3279809"/>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4687365" y="332986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4" name="Tabla 63"/>
          <p:cNvGraphicFramePr>
            <a:graphicFrameLocks noGrp="1"/>
          </p:cNvGraphicFramePr>
          <p:nvPr/>
        </p:nvGraphicFramePr>
        <p:xfrm>
          <a:off x="5138670" y="353193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5" name="Conector recto de flecha 64"/>
          <p:cNvCxnSpPr/>
          <p:nvPr/>
        </p:nvCxnSpPr>
        <p:spPr>
          <a:xfrm>
            <a:off x="4697195" y="3705533"/>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Tabla 65"/>
          <p:cNvGraphicFramePr>
            <a:graphicFrameLocks noGrp="1"/>
          </p:cNvGraphicFramePr>
          <p:nvPr/>
        </p:nvGraphicFramePr>
        <p:xfrm>
          <a:off x="6181954" y="351438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7" name="Conector recto de flecha 66"/>
          <p:cNvCxnSpPr/>
          <p:nvPr/>
        </p:nvCxnSpPr>
        <p:spPr>
          <a:xfrm>
            <a:off x="5937783" y="3666783"/>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Tabla 67"/>
          <p:cNvGraphicFramePr>
            <a:graphicFrameLocks noGrp="1"/>
          </p:cNvGraphicFramePr>
          <p:nvPr/>
        </p:nvGraphicFramePr>
        <p:xfrm>
          <a:off x="7185035" y="3482990"/>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9" name="Conector recto de flecha 68"/>
          <p:cNvCxnSpPr/>
          <p:nvPr/>
        </p:nvCxnSpPr>
        <p:spPr>
          <a:xfrm>
            <a:off x="6954265" y="36364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a 69"/>
          <p:cNvGraphicFramePr>
            <a:graphicFrameLocks noGrp="1"/>
          </p:cNvGraphicFramePr>
          <p:nvPr/>
        </p:nvGraphicFramePr>
        <p:xfrm>
          <a:off x="8177418" y="343220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1" name="Conector recto de flecha 70"/>
          <p:cNvCxnSpPr/>
          <p:nvPr/>
        </p:nvCxnSpPr>
        <p:spPr>
          <a:xfrm>
            <a:off x="7946648" y="3585681"/>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nvGraphicFramePr>
        <p:xfrm>
          <a:off x="5129185" y="425699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5" name="Conector recto de flecha 74"/>
          <p:cNvCxnSpPr/>
          <p:nvPr/>
        </p:nvCxnSpPr>
        <p:spPr>
          <a:xfrm>
            <a:off x="4687710" y="4430589"/>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6" name="Tabla 75"/>
          <p:cNvGraphicFramePr>
            <a:graphicFrameLocks noGrp="1"/>
          </p:cNvGraphicFramePr>
          <p:nvPr/>
        </p:nvGraphicFramePr>
        <p:xfrm>
          <a:off x="6172469" y="423943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7" name="Conector recto de flecha 76"/>
          <p:cNvCxnSpPr/>
          <p:nvPr/>
        </p:nvCxnSpPr>
        <p:spPr>
          <a:xfrm>
            <a:off x="5928298" y="4391839"/>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8" name="Tabla 77"/>
          <p:cNvGraphicFramePr>
            <a:graphicFrameLocks noGrp="1"/>
          </p:cNvGraphicFramePr>
          <p:nvPr/>
        </p:nvGraphicFramePr>
        <p:xfrm>
          <a:off x="7175550" y="4208046"/>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C</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9" name="Conector recto de flecha 78"/>
          <p:cNvCxnSpPr/>
          <p:nvPr/>
        </p:nvCxnSpPr>
        <p:spPr>
          <a:xfrm>
            <a:off x="6944780" y="4361518"/>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0" name="Tabla 79"/>
          <p:cNvGraphicFramePr>
            <a:graphicFrameLocks noGrp="1"/>
          </p:cNvGraphicFramePr>
          <p:nvPr/>
        </p:nvGraphicFramePr>
        <p:xfrm>
          <a:off x="5101170" y="467074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1" name="Conector recto de flecha 80"/>
          <p:cNvCxnSpPr/>
          <p:nvPr/>
        </p:nvCxnSpPr>
        <p:spPr>
          <a:xfrm>
            <a:off x="4659695" y="484434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2" name="Tabla 81"/>
          <p:cNvGraphicFramePr>
            <a:graphicFrameLocks noGrp="1"/>
          </p:cNvGraphicFramePr>
          <p:nvPr/>
        </p:nvGraphicFramePr>
        <p:xfrm>
          <a:off x="6144454" y="465319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T</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3" name="Conector recto de flecha 82"/>
          <p:cNvCxnSpPr/>
          <p:nvPr/>
        </p:nvCxnSpPr>
        <p:spPr>
          <a:xfrm>
            <a:off x="5900283" y="480559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4" name="Tabla 83"/>
          <p:cNvGraphicFramePr>
            <a:graphicFrameLocks noGrp="1"/>
          </p:cNvGraphicFramePr>
          <p:nvPr/>
        </p:nvGraphicFramePr>
        <p:xfrm>
          <a:off x="5152071" y="510569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5" name="Conector recto de flecha 84"/>
          <p:cNvCxnSpPr/>
          <p:nvPr/>
        </p:nvCxnSpPr>
        <p:spPr>
          <a:xfrm>
            <a:off x="4710596" y="5279289"/>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Tabla 85"/>
          <p:cNvGraphicFramePr>
            <a:graphicFrameLocks noGrp="1"/>
          </p:cNvGraphicFramePr>
          <p:nvPr/>
        </p:nvGraphicFramePr>
        <p:xfrm>
          <a:off x="5138670" y="545925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7" name="Conector recto de flecha 86"/>
          <p:cNvCxnSpPr/>
          <p:nvPr/>
        </p:nvCxnSpPr>
        <p:spPr>
          <a:xfrm>
            <a:off x="4697195" y="5632853"/>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5" name="Grupo 44"/>
          <p:cNvGrpSpPr/>
          <p:nvPr/>
        </p:nvGrpSpPr>
        <p:grpSpPr>
          <a:xfrm>
            <a:off x="657492" y="2485406"/>
            <a:ext cx="2891305" cy="3250184"/>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Tree>
    <p:extLst>
      <p:ext uri="{BB962C8B-B14F-4D97-AF65-F5344CB8AC3E}">
        <p14:creationId xmlns:p14="http://schemas.microsoft.com/office/powerpoint/2010/main" val="1250008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2.3) Para los ejes: “matriz de incidencia”. Se colocan vértices y ejes en filas y columnas</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448</a:t>
            </a:fld>
            <a:endParaRPr lang="en-US"/>
          </a:p>
        </p:txBody>
      </p:sp>
      <p:grpSp>
        <p:nvGrpSpPr>
          <p:cNvPr id="21" name="Grupo 20"/>
          <p:cNvGrpSpPr/>
          <p:nvPr/>
        </p:nvGrpSpPr>
        <p:grpSpPr>
          <a:xfrm>
            <a:off x="5994690" y="2100168"/>
            <a:ext cx="2891305" cy="3250184"/>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graphicFrame>
        <p:nvGraphicFramePr>
          <p:cNvPr id="43" name="Tabla 42"/>
          <p:cNvGraphicFramePr>
            <a:graphicFrameLocks noGrp="1"/>
          </p:cNvGraphicFramePr>
          <p:nvPr/>
        </p:nvGraphicFramePr>
        <p:xfrm>
          <a:off x="487890" y="2100169"/>
          <a:ext cx="4834481" cy="3511490"/>
        </p:xfrm>
        <a:graphic>
          <a:graphicData uri="http://schemas.openxmlformats.org/drawingml/2006/table">
            <a:tbl>
              <a:tblPr firstRow="1" firstCol="1" bandRow="1">
                <a:tableStyleId>{073A0DAA-6AF3-43AB-8588-CEC1D06C72B9}</a:tableStyleId>
              </a:tblPr>
              <a:tblGrid>
                <a:gridCol w="483448">
                  <a:extLst>
                    <a:ext uri="{9D8B030D-6E8A-4147-A177-3AD203B41FA5}">
                      <a16:colId xmlns:a16="http://schemas.microsoft.com/office/drawing/2014/main" val="3274184313"/>
                    </a:ext>
                  </a:extLst>
                </a:gridCol>
                <a:gridCol w="483448">
                  <a:extLst>
                    <a:ext uri="{9D8B030D-6E8A-4147-A177-3AD203B41FA5}">
                      <a16:colId xmlns:a16="http://schemas.microsoft.com/office/drawing/2014/main" val="251482133"/>
                    </a:ext>
                  </a:extLst>
                </a:gridCol>
                <a:gridCol w="483448">
                  <a:extLst>
                    <a:ext uri="{9D8B030D-6E8A-4147-A177-3AD203B41FA5}">
                      <a16:colId xmlns:a16="http://schemas.microsoft.com/office/drawing/2014/main" val="3980045562"/>
                    </a:ext>
                  </a:extLst>
                </a:gridCol>
                <a:gridCol w="483448">
                  <a:extLst>
                    <a:ext uri="{9D8B030D-6E8A-4147-A177-3AD203B41FA5}">
                      <a16:colId xmlns:a16="http://schemas.microsoft.com/office/drawing/2014/main" val="3714807343"/>
                    </a:ext>
                  </a:extLst>
                </a:gridCol>
                <a:gridCol w="483448">
                  <a:extLst>
                    <a:ext uri="{9D8B030D-6E8A-4147-A177-3AD203B41FA5}">
                      <a16:colId xmlns:a16="http://schemas.microsoft.com/office/drawing/2014/main" val="2918112981"/>
                    </a:ext>
                  </a:extLst>
                </a:gridCol>
                <a:gridCol w="500591">
                  <a:extLst>
                    <a:ext uri="{9D8B030D-6E8A-4147-A177-3AD203B41FA5}">
                      <a16:colId xmlns:a16="http://schemas.microsoft.com/office/drawing/2014/main" val="1507154563"/>
                    </a:ext>
                  </a:extLst>
                </a:gridCol>
                <a:gridCol w="466306">
                  <a:extLst>
                    <a:ext uri="{9D8B030D-6E8A-4147-A177-3AD203B41FA5}">
                      <a16:colId xmlns:a16="http://schemas.microsoft.com/office/drawing/2014/main" val="318570225"/>
                    </a:ext>
                  </a:extLst>
                </a:gridCol>
                <a:gridCol w="483448">
                  <a:extLst>
                    <a:ext uri="{9D8B030D-6E8A-4147-A177-3AD203B41FA5}">
                      <a16:colId xmlns:a16="http://schemas.microsoft.com/office/drawing/2014/main" val="3375224724"/>
                    </a:ext>
                  </a:extLst>
                </a:gridCol>
                <a:gridCol w="483448">
                  <a:extLst>
                    <a:ext uri="{9D8B030D-6E8A-4147-A177-3AD203B41FA5}">
                      <a16:colId xmlns:a16="http://schemas.microsoft.com/office/drawing/2014/main" val="2929293289"/>
                    </a:ext>
                  </a:extLst>
                </a:gridCol>
                <a:gridCol w="483448">
                  <a:extLst>
                    <a:ext uri="{9D8B030D-6E8A-4147-A177-3AD203B41FA5}">
                      <a16:colId xmlns:a16="http://schemas.microsoft.com/office/drawing/2014/main" val="3918296220"/>
                    </a:ext>
                  </a:extLst>
                </a:gridCol>
              </a:tblGrid>
              <a:tr h="351149">
                <a:tc>
                  <a:txBody>
                    <a:bodyPr/>
                    <a:lstStyle/>
                    <a:p>
                      <a:endParaRPr lang="es-MX" sz="1400" dirty="0"/>
                    </a:p>
                  </a:txBody>
                  <a:tcPr/>
                </a:tc>
                <a:tc>
                  <a:txBody>
                    <a:bodyPr/>
                    <a:lstStyle/>
                    <a:p>
                      <a:r>
                        <a:rPr lang="es-MX" sz="1400" dirty="0"/>
                        <a:t>0</a:t>
                      </a:r>
                    </a:p>
                  </a:txBody>
                  <a:tcPr/>
                </a:tc>
                <a:tc>
                  <a:txBody>
                    <a:bodyPr/>
                    <a:lstStyle/>
                    <a:p>
                      <a:r>
                        <a:rPr lang="es-AR" sz="1400" dirty="0"/>
                        <a:t>1</a:t>
                      </a:r>
                      <a:endParaRPr lang="es-MX" sz="1400" dirty="0"/>
                    </a:p>
                  </a:txBody>
                  <a:tcPr/>
                </a:tc>
                <a:tc>
                  <a:txBody>
                    <a:bodyPr/>
                    <a:lstStyle/>
                    <a:p>
                      <a:r>
                        <a:rPr lang="es-AR" sz="1400" dirty="0"/>
                        <a:t>2</a:t>
                      </a:r>
                      <a:endParaRPr lang="es-MX" sz="1400" dirty="0"/>
                    </a:p>
                  </a:txBody>
                  <a:tcPr/>
                </a:tc>
                <a:tc>
                  <a:txBody>
                    <a:bodyPr/>
                    <a:lstStyle/>
                    <a:p>
                      <a:r>
                        <a:rPr lang="es-AR" sz="1400" dirty="0"/>
                        <a:t>3</a:t>
                      </a:r>
                      <a:endParaRPr lang="es-MX" sz="1400" dirty="0"/>
                    </a:p>
                  </a:txBody>
                  <a:tcPr/>
                </a:tc>
                <a:tc>
                  <a:txBody>
                    <a:bodyPr/>
                    <a:lstStyle/>
                    <a:p>
                      <a:r>
                        <a:rPr lang="es-AR" sz="1400" dirty="0"/>
                        <a:t>4</a:t>
                      </a:r>
                      <a:endParaRPr lang="es-MX" sz="1400" dirty="0"/>
                    </a:p>
                  </a:txBody>
                  <a:tcPr/>
                </a:tc>
                <a:tc>
                  <a:txBody>
                    <a:bodyPr/>
                    <a:lstStyle/>
                    <a:p>
                      <a:r>
                        <a:rPr lang="es-AR" sz="1400" dirty="0"/>
                        <a:t>5</a:t>
                      </a:r>
                      <a:endParaRPr lang="es-MX" sz="1400" dirty="0"/>
                    </a:p>
                  </a:txBody>
                  <a:tcPr/>
                </a:tc>
                <a:tc>
                  <a:txBody>
                    <a:bodyPr/>
                    <a:lstStyle/>
                    <a:p>
                      <a:r>
                        <a:rPr lang="es-AR" sz="1400" dirty="0"/>
                        <a:t>6</a:t>
                      </a:r>
                      <a:endParaRPr lang="es-MX" sz="1400" dirty="0"/>
                    </a:p>
                  </a:txBody>
                  <a:tcPr/>
                </a:tc>
                <a:tc>
                  <a:txBody>
                    <a:bodyPr/>
                    <a:lstStyle/>
                    <a:p>
                      <a:r>
                        <a:rPr lang="es-AR" sz="1400" dirty="0"/>
                        <a:t>7</a:t>
                      </a:r>
                      <a:endParaRPr lang="es-MX" sz="1400" dirty="0"/>
                    </a:p>
                  </a:txBody>
                  <a:tcPr/>
                </a:tc>
                <a:tc>
                  <a:txBody>
                    <a:bodyPr/>
                    <a:lstStyle/>
                    <a:p>
                      <a:r>
                        <a:rPr lang="es-MX" sz="1400" dirty="0"/>
                        <a:t>8</a:t>
                      </a:r>
                    </a:p>
                  </a:txBody>
                  <a:tcPr/>
                </a:tc>
                <a:extLst>
                  <a:ext uri="{0D108BD9-81ED-4DB2-BD59-A6C34878D82A}">
                    <a16:rowId xmlns:a16="http://schemas.microsoft.com/office/drawing/2014/main" val="1465460783"/>
                  </a:ext>
                </a:extLst>
              </a:tr>
              <a:tr h="351149">
                <a:tc>
                  <a:txBody>
                    <a:bodyPr/>
                    <a:lstStyle/>
                    <a:p>
                      <a:r>
                        <a:rPr lang="es-AR" sz="1400" dirty="0"/>
                        <a:t>0</a:t>
                      </a:r>
                      <a:endParaRPr lang="es-MX" sz="1400" dirty="0"/>
                    </a:p>
                  </a:txBody>
                  <a:tcPr/>
                </a:tc>
                <a:tc>
                  <a:txBody>
                    <a:bodyPr/>
                    <a:lstStyle/>
                    <a:p>
                      <a:r>
                        <a:rPr lang="es-MX" sz="1400" dirty="0">
                          <a:solidFill>
                            <a:srgbClr val="FF0000"/>
                          </a:solidFill>
                        </a:rPr>
                        <a:t>T</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solidFill>
                            <a:schemeClr val="tx1"/>
                          </a:solidFill>
                        </a:rPr>
                        <a:t>F</a:t>
                      </a: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482782424"/>
                  </a:ext>
                </a:extLst>
              </a:tr>
              <a:tr h="351149">
                <a:tc>
                  <a:txBody>
                    <a:bodyPr/>
                    <a:lstStyle/>
                    <a:p>
                      <a:r>
                        <a:rPr lang="es-AR" sz="1400" dirty="0"/>
                        <a:t>1</a:t>
                      </a:r>
                      <a:endParaRPr lang="es-MX" sz="1400" dirty="0"/>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rgbClr val="FF0000"/>
                          </a:solidFill>
                        </a:rPr>
                        <a:t>T</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rgbClr val="FF0000"/>
                          </a:solidFill>
                        </a:rPr>
                        <a:t>T</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3589621162"/>
                  </a:ext>
                </a:extLst>
              </a:tr>
              <a:tr h="351149">
                <a:tc>
                  <a:txBody>
                    <a:bodyPr/>
                    <a:lstStyle/>
                    <a:p>
                      <a:r>
                        <a:rPr lang="es-AR" sz="1400" dirty="0"/>
                        <a:t>2</a:t>
                      </a:r>
                      <a:endParaRPr lang="es-MX" sz="1400" dirty="0"/>
                    </a:p>
                  </a:txBody>
                  <a:tcPr/>
                </a:tc>
                <a:tc>
                  <a:txBody>
                    <a:bodyPr/>
                    <a:lstStyle/>
                    <a:p>
                      <a:r>
                        <a:rPr lang="es-MX" sz="1400" dirty="0"/>
                        <a:t>F</a:t>
                      </a: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rgbClr val="FF0000"/>
                          </a:solidFill>
                        </a:rPr>
                        <a:t>T</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2364359997"/>
                  </a:ext>
                </a:extLst>
              </a:tr>
              <a:tr h="351149">
                <a:tc>
                  <a:txBody>
                    <a:bodyPr/>
                    <a:lstStyle/>
                    <a:p>
                      <a:r>
                        <a:rPr lang="es-AR" sz="1400" dirty="0"/>
                        <a:t>3</a:t>
                      </a:r>
                      <a:endParaRPr lang="es-MX" sz="1400" dirty="0"/>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rgbClr val="FF0000"/>
                          </a:solidFill>
                        </a:rPr>
                        <a:t>T</a:t>
                      </a:r>
                    </a:p>
                  </a:txBody>
                  <a:tcPr/>
                </a:tc>
                <a:tc>
                  <a:txBody>
                    <a:bodyPr/>
                    <a:lstStyle/>
                    <a:p>
                      <a:r>
                        <a:rPr lang="es-MX" sz="1400" dirty="0">
                          <a:solidFill>
                            <a:srgbClr val="FF0000"/>
                          </a:solidFill>
                        </a:rPr>
                        <a:t>T</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1521135547"/>
                  </a:ext>
                </a:extLst>
              </a:tr>
              <a:tr h="351149">
                <a:tc>
                  <a:txBody>
                    <a:bodyPr/>
                    <a:lstStyle/>
                    <a:p>
                      <a:r>
                        <a:rPr lang="es-AR" sz="1400" dirty="0"/>
                        <a:t>4</a:t>
                      </a:r>
                      <a:endParaRPr lang="es-MX" sz="1400" dirty="0"/>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extLst>
                  <a:ext uri="{0D108BD9-81ED-4DB2-BD59-A6C34878D82A}">
                    <a16:rowId xmlns:a16="http://schemas.microsoft.com/office/drawing/2014/main" val="421278169"/>
                  </a:ext>
                </a:extLst>
              </a:tr>
              <a:tr h="351149">
                <a:tc>
                  <a:txBody>
                    <a:bodyPr/>
                    <a:lstStyle/>
                    <a:p>
                      <a:r>
                        <a:rPr lang="es-AR" sz="1400" dirty="0"/>
                        <a:t>5</a:t>
                      </a:r>
                      <a:endParaRPr lang="es-MX" sz="1400" dirty="0"/>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chemeClr val="tx1"/>
                          </a:solidFill>
                        </a:rPr>
                        <a:t>F</a:t>
                      </a:r>
                    </a:p>
                  </a:txBody>
                  <a:tcPr/>
                </a:tc>
                <a:tc>
                  <a:txBody>
                    <a:bodyPr/>
                    <a:lstStyle/>
                    <a:p>
                      <a:r>
                        <a:rPr lang="es-MX" sz="1400" dirty="0">
                          <a:solidFill>
                            <a:srgbClr val="FF0000"/>
                          </a:solidFill>
                        </a:rPr>
                        <a:t>T</a:t>
                      </a:r>
                    </a:p>
                  </a:txBody>
                  <a:tcPr/>
                </a:tc>
                <a:tc>
                  <a:txBody>
                    <a:bodyPr/>
                    <a:lstStyle/>
                    <a:p>
                      <a:r>
                        <a:rPr lang="es-AR" sz="1400" dirty="0">
                          <a:solidFill>
                            <a:srgbClr val="FF0000"/>
                          </a:solidFill>
                        </a:rPr>
                        <a:t>T</a:t>
                      </a:r>
                      <a:endParaRPr lang="es-MX" sz="1400" dirty="0">
                        <a:solidFill>
                          <a:srgbClr val="FF0000"/>
                        </a:solidFill>
                      </a:endParaRPr>
                    </a:p>
                  </a:txBody>
                  <a:tcPr/>
                </a:tc>
                <a:tc>
                  <a:txBody>
                    <a:bodyPr/>
                    <a:lstStyle/>
                    <a:p>
                      <a:r>
                        <a:rPr lang="es-MX" sz="1400" dirty="0">
                          <a:solidFill>
                            <a:srgbClr val="FF0000"/>
                          </a:solidFill>
                        </a:rPr>
                        <a:t>T</a:t>
                      </a:r>
                    </a:p>
                  </a:txBody>
                  <a:tcPr/>
                </a:tc>
                <a:tc>
                  <a:txBody>
                    <a:bodyPr/>
                    <a:lstStyle/>
                    <a:p>
                      <a:r>
                        <a:rPr lang="es-MX" sz="1400" dirty="0">
                          <a:solidFill>
                            <a:schemeClr val="tx1"/>
                          </a:solidFill>
                        </a:rPr>
                        <a:t>F</a:t>
                      </a:r>
                    </a:p>
                  </a:txBody>
                  <a:tcPr/>
                </a:tc>
                <a:extLst>
                  <a:ext uri="{0D108BD9-81ED-4DB2-BD59-A6C34878D82A}">
                    <a16:rowId xmlns:a16="http://schemas.microsoft.com/office/drawing/2014/main" val="2481493183"/>
                  </a:ext>
                </a:extLst>
              </a:tr>
              <a:tr h="351149">
                <a:tc>
                  <a:txBody>
                    <a:bodyPr/>
                    <a:lstStyle/>
                    <a:p>
                      <a:r>
                        <a:rPr lang="es-AR" sz="1400" dirty="0"/>
                        <a:t>6</a:t>
                      </a:r>
                      <a:endParaRPr lang="es-MX" sz="1400" dirty="0"/>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rgbClr val="FF0000"/>
                          </a:solidFill>
                        </a:rPr>
                        <a:t>T</a:t>
                      </a: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solidFill>
                            <a:srgbClr val="FF0000"/>
                          </a:solidFill>
                        </a:rPr>
                        <a:t>T</a:t>
                      </a:r>
                    </a:p>
                  </a:txBody>
                  <a:tcPr/>
                </a:tc>
                <a:extLst>
                  <a:ext uri="{0D108BD9-81ED-4DB2-BD59-A6C34878D82A}">
                    <a16:rowId xmlns:a16="http://schemas.microsoft.com/office/drawing/2014/main" val="2181052721"/>
                  </a:ext>
                </a:extLst>
              </a:tr>
              <a:tr h="351149">
                <a:tc>
                  <a:txBody>
                    <a:bodyPr/>
                    <a:lstStyle/>
                    <a:p>
                      <a:r>
                        <a:rPr lang="es-AR" sz="1400" dirty="0"/>
                        <a:t>7</a:t>
                      </a:r>
                      <a:endParaRPr lang="es-MX" sz="1400" dirty="0"/>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AR" sz="1400" dirty="0">
                          <a:solidFill>
                            <a:schemeClr val="tx1"/>
                          </a:solidFill>
                        </a:rPr>
                        <a:t>F</a:t>
                      </a:r>
                      <a:endParaRPr lang="es-MX" sz="1400" dirty="0">
                        <a:solidFill>
                          <a:schemeClr val="tx1"/>
                        </a:solidFill>
                      </a:endParaRPr>
                    </a:p>
                  </a:txBody>
                  <a:tcPr/>
                </a:tc>
                <a:tc>
                  <a:txBody>
                    <a:bodyPr/>
                    <a:lstStyle/>
                    <a:p>
                      <a:r>
                        <a:rPr lang="es-MX" sz="1400" dirty="0"/>
                        <a:t>F</a:t>
                      </a:r>
                    </a:p>
                  </a:txBody>
                  <a:tcPr/>
                </a:tc>
                <a:tc>
                  <a:txBody>
                    <a:bodyPr/>
                    <a:lstStyle/>
                    <a:p>
                      <a:r>
                        <a:rPr lang="es-MX" sz="1400" dirty="0">
                          <a:solidFill>
                            <a:srgbClr val="FF0000"/>
                          </a:solidFill>
                        </a:rPr>
                        <a:t>T</a:t>
                      </a:r>
                    </a:p>
                  </a:txBody>
                  <a:tcPr/>
                </a:tc>
                <a:extLst>
                  <a:ext uri="{0D108BD9-81ED-4DB2-BD59-A6C34878D82A}">
                    <a16:rowId xmlns:a16="http://schemas.microsoft.com/office/drawing/2014/main" val="2332051454"/>
                  </a:ext>
                </a:extLst>
              </a:tr>
              <a:tr h="351149">
                <a:tc>
                  <a:txBody>
                    <a:bodyPr/>
                    <a:lstStyle/>
                    <a:p>
                      <a:r>
                        <a:rPr lang="es-MX" sz="1400" dirty="0"/>
                        <a:t>8</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t>F</a:t>
                      </a:r>
                    </a:p>
                  </a:txBody>
                  <a:tcPr/>
                </a:tc>
                <a:tc>
                  <a:txBody>
                    <a:bodyPr/>
                    <a:lstStyle/>
                    <a:p>
                      <a:r>
                        <a:rPr lang="es-MX" sz="1400" dirty="0">
                          <a:solidFill>
                            <a:schemeClr val="tx1"/>
                          </a:solidFill>
                        </a:rPr>
                        <a:t>F</a:t>
                      </a:r>
                    </a:p>
                  </a:txBody>
                  <a:tcPr/>
                </a:tc>
                <a:tc>
                  <a:txBody>
                    <a:bodyPr/>
                    <a:lstStyle/>
                    <a:p>
                      <a:r>
                        <a:rPr lang="es-MX" sz="1400" dirty="0">
                          <a:solidFill>
                            <a:schemeClr val="tx1"/>
                          </a:solidFill>
                        </a:rPr>
                        <a:t>F</a:t>
                      </a:r>
                    </a:p>
                  </a:txBody>
                  <a:tcPr/>
                </a:tc>
                <a:tc>
                  <a:txBody>
                    <a:bodyPr/>
                    <a:lstStyle/>
                    <a:p>
                      <a:r>
                        <a:rPr lang="es-MX" sz="1400" dirty="0">
                          <a:solidFill>
                            <a:srgbClr val="FF0000"/>
                          </a:solidFill>
                        </a:rPr>
                        <a:t>T</a:t>
                      </a:r>
                    </a:p>
                  </a:txBody>
                  <a:tcPr/>
                </a:tc>
                <a:tc>
                  <a:txBody>
                    <a:bodyPr/>
                    <a:lstStyle/>
                    <a:p>
                      <a:r>
                        <a:rPr lang="es-MX" sz="1400" dirty="0"/>
                        <a:t>F</a:t>
                      </a:r>
                    </a:p>
                  </a:txBody>
                  <a:tcPr/>
                </a:tc>
                <a:extLst>
                  <a:ext uri="{0D108BD9-81ED-4DB2-BD59-A6C34878D82A}">
                    <a16:rowId xmlns:a16="http://schemas.microsoft.com/office/drawing/2014/main" val="3229813954"/>
                  </a:ext>
                </a:extLst>
              </a:tr>
            </a:tbl>
          </a:graphicData>
        </a:graphic>
      </p:graphicFrame>
      <p:graphicFrame>
        <p:nvGraphicFramePr>
          <p:cNvPr id="44" name="Tabla 43"/>
          <p:cNvGraphicFramePr>
            <a:graphicFrameLocks noGrp="1"/>
          </p:cNvGraphicFramePr>
          <p:nvPr/>
        </p:nvGraphicFramePr>
        <p:xfrm>
          <a:off x="87683" y="2499719"/>
          <a:ext cx="349254" cy="2999205"/>
        </p:xfrm>
        <a:graphic>
          <a:graphicData uri="http://schemas.openxmlformats.org/drawingml/2006/table">
            <a:tbl>
              <a:tblPr firstRow="1" bandRow="1">
                <a:tableStyleId>{8799B23B-EC83-4686-B30A-512413B5E67A}</a:tableStyleId>
              </a:tblPr>
              <a:tblGrid>
                <a:gridCol w="349254">
                  <a:extLst>
                    <a:ext uri="{9D8B030D-6E8A-4147-A177-3AD203B41FA5}">
                      <a16:colId xmlns:a16="http://schemas.microsoft.com/office/drawing/2014/main" val="1071081504"/>
                    </a:ext>
                  </a:extLst>
                </a:gridCol>
              </a:tblGrid>
              <a:tr h="333245">
                <a:tc>
                  <a:txBody>
                    <a:bodyPr/>
                    <a:lstStyle/>
                    <a:p>
                      <a:r>
                        <a:rPr lang="es-AR" sz="1400" b="0" dirty="0"/>
                        <a:t>E</a:t>
                      </a:r>
                    </a:p>
                  </a:txBody>
                  <a:tcPr/>
                </a:tc>
                <a:extLst>
                  <a:ext uri="{0D108BD9-81ED-4DB2-BD59-A6C34878D82A}">
                    <a16:rowId xmlns:a16="http://schemas.microsoft.com/office/drawing/2014/main" val="2113528762"/>
                  </a:ext>
                </a:extLst>
              </a:tr>
              <a:tr h="333245">
                <a:tc>
                  <a:txBody>
                    <a:bodyPr/>
                    <a:lstStyle/>
                    <a:p>
                      <a:r>
                        <a:rPr lang="es-AR" sz="1400" dirty="0"/>
                        <a:t>B</a:t>
                      </a:r>
                    </a:p>
                  </a:txBody>
                  <a:tcPr/>
                </a:tc>
                <a:extLst>
                  <a:ext uri="{0D108BD9-81ED-4DB2-BD59-A6C34878D82A}">
                    <a16:rowId xmlns:a16="http://schemas.microsoft.com/office/drawing/2014/main" val="3928382563"/>
                  </a:ext>
                </a:extLst>
              </a:tr>
              <a:tr h="333245">
                <a:tc>
                  <a:txBody>
                    <a:bodyPr/>
                    <a:lstStyle/>
                    <a:p>
                      <a:r>
                        <a:rPr lang="es-AR" sz="1400" dirty="0"/>
                        <a:t>A</a:t>
                      </a:r>
                    </a:p>
                  </a:txBody>
                  <a:tcPr/>
                </a:tc>
                <a:extLst>
                  <a:ext uri="{0D108BD9-81ED-4DB2-BD59-A6C34878D82A}">
                    <a16:rowId xmlns:a16="http://schemas.microsoft.com/office/drawing/2014/main" val="1572937449"/>
                  </a:ext>
                </a:extLst>
              </a:tr>
              <a:tr h="333245">
                <a:tc>
                  <a:txBody>
                    <a:bodyPr/>
                    <a:lstStyle/>
                    <a:p>
                      <a:r>
                        <a:rPr lang="es-AR" sz="1400" dirty="0"/>
                        <a:t>F</a:t>
                      </a:r>
                    </a:p>
                  </a:txBody>
                  <a:tcPr/>
                </a:tc>
                <a:extLst>
                  <a:ext uri="{0D108BD9-81ED-4DB2-BD59-A6C34878D82A}">
                    <a16:rowId xmlns:a16="http://schemas.microsoft.com/office/drawing/2014/main" val="1876931815"/>
                  </a:ext>
                </a:extLst>
              </a:tr>
              <a:tr h="333245">
                <a:tc>
                  <a:txBody>
                    <a:bodyPr/>
                    <a:lstStyle/>
                    <a:p>
                      <a:r>
                        <a:rPr lang="es-AR" sz="1400" dirty="0"/>
                        <a:t>D</a:t>
                      </a:r>
                    </a:p>
                  </a:txBody>
                  <a:tcPr/>
                </a:tc>
                <a:extLst>
                  <a:ext uri="{0D108BD9-81ED-4DB2-BD59-A6C34878D82A}">
                    <a16:rowId xmlns:a16="http://schemas.microsoft.com/office/drawing/2014/main" val="3319163608"/>
                  </a:ext>
                </a:extLst>
              </a:tr>
              <a:tr h="333245">
                <a:tc>
                  <a:txBody>
                    <a:bodyPr/>
                    <a:lstStyle/>
                    <a:p>
                      <a:r>
                        <a:rPr lang="es-AR" sz="1400" dirty="0"/>
                        <a:t>G</a:t>
                      </a:r>
                    </a:p>
                  </a:txBody>
                  <a:tcPr/>
                </a:tc>
                <a:extLst>
                  <a:ext uri="{0D108BD9-81ED-4DB2-BD59-A6C34878D82A}">
                    <a16:rowId xmlns:a16="http://schemas.microsoft.com/office/drawing/2014/main" val="2326642717"/>
                  </a:ext>
                </a:extLst>
              </a:tr>
              <a:tr h="333245">
                <a:tc>
                  <a:txBody>
                    <a:bodyPr/>
                    <a:lstStyle/>
                    <a:p>
                      <a:r>
                        <a:rPr lang="es-AR" sz="1400" dirty="0"/>
                        <a:t>U</a:t>
                      </a:r>
                    </a:p>
                  </a:txBody>
                  <a:tcPr/>
                </a:tc>
                <a:extLst>
                  <a:ext uri="{0D108BD9-81ED-4DB2-BD59-A6C34878D82A}">
                    <a16:rowId xmlns:a16="http://schemas.microsoft.com/office/drawing/2014/main" val="3164948892"/>
                  </a:ext>
                </a:extLst>
              </a:tr>
              <a:tr h="333245">
                <a:tc>
                  <a:txBody>
                    <a:bodyPr/>
                    <a:lstStyle/>
                    <a:p>
                      <a:r>
                        <a:rPr lang="es-AR" sz="1400" dirty="0"/>
                        <a:t>T</a:t>
                      </a:r>
                    </a:p>
                  </a:txBody>
                  <a:tcPr/>
                </a:tc>
                <a:extLst>
                  <a:ext uri="{0D108BD9-81ED-4DB2-BD59-A6C34878D82A}">
                    <a16:rowId xmlns:a16="http://schemas.microsoft.com/office/drawing/2014/main" val="2860087788"/>
                  </a:ext>
                </a:extLst>
              </a:tr>
              <a:tr h="333245">
                <a:tc>
                  <a:txBody>
                    <a:bodyPr/>
                    <a:lstStyle/>
                    <a:p>
                      <a:r>
                        <a:rPr lang="es-AR" sz="1400" dirty="0"/>
                        <a:t>C</a:t>
                      </a:r>
                    </a:p>
                  </a:txBody>
                  <a:tcPr/>
                </a:tc>
                <a:extLst>
                  <a:ext uri="{0D108BD9-81ED-4DB2-BD59-A6C34878D82A}">
                    <a16:rowId xmlns:a16="http://schemas.microsoft.com/office/drawing/2014/main" val="1047115897"/>
                  </a:ext>
                </a:extLst>
              </a:tr>
            </a:tbl>
          </a:graphicData>
        </a:graphic>
      </p:graphicFrame>
      <p:graphicFrame>
        <p:nvGraphicFramePr>
          <p:cNvPr id="45" name="Tabla 44"/>
          <p:cNvGraphicFramePr>
            <a:graphicFrameLocks noGrp="1"/>
          </p:cNvGraphicFramePr>
          <p:nvPr/>
        </p:nvGraphicFramePr>
        <p:xfrm>
          <a:off x="976919" y="5712340"/>
          <a:ext cx="4345452" cy="304800"/>
        </p:xfrm>
        <a:graphic>
          <a:graphicData uri="http://schemas.openxmlformats.org/drawingml/2006/table">
            <a:tbl>
              <a:tblPr firstRow="1" bandRow="1">
                <a:tableStyleId>{8799B23B-EC83-4686-B30A-512413B5E67A}</a:tableStyleId>
              </a:tblPr>
              <a:tblGrid>
                <a:gridCol w="482828">
                  <a:extLst>
                    <a:ext uri="{9D8B030D-6E8A-4147-A177-3AD203B41FA5}">
                      <a16:colId xmlns:a16="http://schemas.microsoft.com/office/drawing/2014/main" val="2990522624"/>
                    </a:ext>
                  </a:extLst>
                </a:gridCol>
                <a:gridCol w="482828">
                  <a:extLst>
                    <a:ext uri="{9D8B030D-6E8A-4147-A177-3AD203B41FA5}">
                      <a16:colId xmlns:a16="http://schemas.microsoft.com/office/drawing/2014/main" val="1539992955"/>
                    </a:ext>
                  </a:extLst>
                </a:gridCol>
                <a:gridCol w="482828">
                  <a:extLst>
                    <a:ext uri="{9D8B030D-6E8A-4147-A177-3AD203B41FA5}">
                      <a16:colId xmlns:a16="http://schemas.microsoft.com/office/drawing/2014/main" val="238646084"/>
                    </a:ext>
                  </a:extLst>
                </a:gridCol>
                <a:gridCol w="482828">
                  <a:extLst>
                    <a:ext uri="{9D8B030D-6E8A-4147-A177-3AD203B41FA5}">
                      <a16:colId xmlns:a16="http://schemas.microsoft.com/office/drawing/2014/main" val="597380372"/>
                    </a:ext>
                  </a:extLst>
                </a:gridCol>
                <a:gridCol w="482828">
                  <a:extLst>
                    <a:ext uri="{9D8B030D-6E8A-4147-A177-3AD203B41FA5}">
                      <a16:colId xmlns:a16="http://schemas.microsoft.com/office/drawing/2014/main" val="2298485154"/>
                    </a:ext>
                  </a:extLst>
                </a:gridCol>
                <a:gridCol w="482828">
                  <a:extLst>
                    <a:ext uri="{9D8B030D-6E8A-4147-A177-3AD203B41FA5}">
                      <a16:colId xmlns:a16="http://schemas.microsoft.com/office/drawing/2014/main" val="728505706"/>
                    </a:ext>
                  </a:extLst>
                </a:gridCol>
                <a:gridCol w="482828">
                  <a:extLst>
                    <a:ext uri="{9D8B030D-6E8A-4147-A177-3AD203B41FA5}">
                      <a16:colId xmlns:a16="http://schemas.microsoft.com/office/drawing/2014/main" val="1358288907"/>
                    </a:ext>
                  </a:extLst>
                </a:gridCol>
                <a:gridCol w="482828">
                  <a:extLst>
                    <a:ext uri="{9D8B030D-6E8A-4147-A177-3AD203B41FA5}">
                      <a16:colId xmlns:a16="http://schemas.microsoft.com/office/drawing/2014/main" val="3965527715"/>
                    </a:ext>
                  </a:extLst>
                </a:gridCol>
                <a:gridCol w="482828">
                  <a:extLst>
                    <a:ext uri="{9D8B030D-6E8A-4147-A177-3AD203B41FA5}">
                      <a16:colId xmlns:a16="http://schemas.microsoft.com/office/drawing/2014/main" val="2515722923"/>
                    </a:ext>
                  </a:extLst>
                </a:gridCol>
              </a:tblGrid>
              <a:tr h="265994">
                <a:tc>
                  <a:txBody>
                    <a:bodyPr/>
                    <a:lstStyle/>
                    <a:p>
                      <a:r>
                        <a:rPr lang="es-AR" sz="1400" dirty="0"/>
                        <a:t>e1</a:t>
                      </a:r>
                      <a:endParaRPr lang="es-MX" sz="1400" dirty="0"/>
                    </a:p>
                  </a:txBody>
                  <a:tcPr/>
                </a:tc>
                <a:tc>
                  <a:txBody>
                    <a:bodyPr/>
                    <a:lstStyle/>
                    <a:p>
                      <a:r>
                        <a:rPr lang="es-AR" sz="1400" dirty="0"/>
                        <a:t>e2</a:t>
                      </a:r>
                      <a:endParaRPr lang="es-MX" sz="1400" dirty="0"/>
                    </a:p>
                  </a:txBody>
                  <a:tcPr/>
                </a:tc>
                <a:tc>
                  <a:txBody>
                    <a:bodyPr/>
                    <a:lstStyle/>
                    <a:p>
                      <a:r>
                        <a:rPr lang="es-AR" sz="1400" dirty="0"/>
                        <a:t>e3</a:t>
                      </a:r>
                      <a:endParaRPr lang="es-MX" sz="1400" dirty="0"/>
                    </a:p>
                  </a:txBody>
                  <a:tcPr/>
                </a:tc>
                <a:tc>
                  <a:txBody>
                    <a:bodyPr/>
                    <a:lstStyle/>
                    <a:p>
                      <a:r>
                        <a:rPr lang="es-AR" sz="1400" dirty="0"/>
                        <a:t>e4</a:t>
                      </a:r>
                      <a:endParaRPr lang="es-MX" sz="1400" dirty="0"/>
                    </a:p>
                  </a:txBody>
                  <a:tcPr/>
                </a:tc>
                <a:tc>
                  <a:txBody>
                    <a:bodyPr/>
                    <a:lstStyle/>
                    <a:p>
                      <a:r>
                        <a:rPr lang="es-AR" sz="1400" dirty="0"/>
                        <a:t>e5</a:t>
                      </a:r>
                      <a:endParaRPr lang="es-MX" sz="1400" dirty="0"/>
                    </a:p>
                  </a:txBody>
                  <a:tcPr/>
                </a:tc>
                <a:tc>
                  <a:txBody>
                    <a:bodyPr/>
                    <a:lstStyle/>
                    <a:p>
                      <a:r>
                        <a:rPr lang="es-MX" sz="1400" dirty="0"/>
                        <a:t>e6</a:t>
                      </a:r>
                    </a:p>
                  </a:txBody>
                  <a:tcPr/>
                </a:tc>
                <a:tc>
                  <a:txBody>
                    <a:bodyPr/>
                    <a:lstStyle/>
                    <a:p>
                      <a:r>
                        <a:rPr lang="es-MX" sz="1400" dirty="0"/>
                        <a:t>e7</a:t>
                      </a:r>
                    </a:p>
                  </a:txBody>
                  <a:tcPr/>
                </a:tc>
                <a:tc>
                  <a:txBody>
                    <a:bodyPr/>
                    <a:lstStyle/>
                    <a:p>
                      <a:r>
                        <a:rPr lang="es-MX" sz="1400" dirty="0"/>
                        <a:t>e8</a:t>
                      </a:r>
                    </a:p>
                  </a:txBody>
                  <a:tcPr/>
                </a:tc>
                <a:tc>
                  <a:txBody>
                    <a:bodyPr/>
                    <a:lstStyle/>
                    <a:p>
                      <a:r>
                        <a:rPr lang="es-MX" sz="1400" dirty="0"/>
                        <a:t>e9</a:t>
                      </a:r>
                    </a:p>
                  </a:txBody>
                  <a:tcPr/>
                </a:tc>
                <a:extLst>
                  <a:ext uri="{0D108BD9-81ED-4DB2-BD59-A6C34878D82A}">
                    <a16:rowId xmlns:a16="http://schemas.microsoft.com/office/drawing/2014/main" val="1146343189"/>
                  </a:ext>
                </a:extLst>
              </a:tr>
            </a:tbl>
          </a:graphicData>
        </a:graphic>
      </p:graphicFrame>
      <p:sp>
        <p:nvSpPr>
          <p:cNvPr id="3" name="CuadroTexto 2"/>
          <p:cNvSpPr txBox="1"/>
          <p:nvPr/>
        </p:nvSpPr>
        <p:spPr>
          <a:xfrm>
            <a:off x="7609858" y="2097345"/>
            <a:ext cx="410690" cy="369332"/>
          </a:xfrm>
          <a:prstGeom prst="rect">
            <a:avLst/>
          </a:prstGeom>
          <a:noFill/>
          <a:ln>
            <a:solidFill>
              <a:schemeClr val="bg2"/>
            </a:solidFill>
          </a:ln>
        </p:spPr>
        <p:txBody>
          <a:bodyPr wrap="none" rtlCol="0">
            <a:spAutoFit/>
          </a:bodyPr>
          <a:lstStyle/>
          <a:p>
            <a:r>
              <a:rPr lang="es-AR" dirty="0"/>
              <a:t>e2</a:t>
            </a:r>
          </a:p>
        </p:txBody>
      </p:sp>
      <p:sp>
        <p:nvSpPr>
          <p:cNvPr id="67" name="CuadroTexto 66"/>
          <p:cNvSpPr txBox="1"/>
          <p:nvPr/>
        </p:nvSpPr>
        <p:spPr>
          <a:xfrm>
            <a:off x="6355463" y="2443677"/>
            <a:ext cx="410690" cy="369332"/>
          </a:xfrm>
          <a:prstGeom prst="rect">
            <a:avLst/>
          </a:prstGeom>
          <a:noFill/>
          <a:ln>
            <a:solidFill>
              <a:schemeClr val="bg2"/>
            </a:solidFill>
          </a:ln>
        </p:spPr>
        <p:txBody>
          <a:bodyPr wrap="none" rtlCol="0">
            <a:spAutoFit/>
          </a:bodyPr>
          <a:lstStyle/>
          <a:p>
            <a:r>
              <a:rPr lang="es-AR" dirty="0"/>
              <a:t>e1</a:t>
            </a:r>
          </a:p>
        </p:txBody>
      </p:sp>
      <p:sp>
        <p:nvSpPr>
          <p:cNvPr id="68" name="CuadroTexto 67"/>
          <p:cNvSpPr txBox="1"/>
          <p:nvPr/>
        </p:nvSpPr>
        <p:spPr>
          <a:xfrm>
            <a:off x="7888974" y="3189293"/>
            <a:ext cx="410690" cy="369332"/>
          </a:xfrm>
          <a:prstGeom prst="rect">
            <a:avLst/>
          </a:prstGeom>
          <a:noFill/>
          <a:ln>
            <a:solidFill>
              <a:schemeClr val="bg2"/>
            </a:solidFill>
          </a:ln>
        </p:spPr>
        <p:txBody>
          <a:bodyPr wrap="none" rtlCol="0">
            <a:spAutoFit/>
          </a:bodyPr>
          <a:lstStyle/>
          <a:p>
            <a:r>
              <a:rPr lang="es-AR" dirty="0"/>
              <a:t>e3</a:t>
            </a:r>
          </a:p>
        </p:txBody>
      </p:sp>
      <p:sp>
        <p:nvSpPr>
          <p:cNvPr id="69" name="CuadroTexto 68"/>
          <p:cNvSpPr txBox="1"/>
          <p:nvPr/>
        </p:nvSpPr>
        <p:spPr>
          <a:xfrm>
            <a:off x="6820614" y="3176989"/>
            <a:ext cx="410690" cy="369332"/>
          </a:xfrm>
          <a:prstGeom prst="rect">
            <a:avLst/>
          </a:prstGeom>
          <a:noFill/>
          <a:ln>
            <a:solidFill>
              <a:schemeClr val="bg2"/>
            </a:solidFill>
          </a:ln>
        </p:spPr>
        <p:txBody>
          <a:bodyPr wrap="none" rtlCol="0">
            <a:spAutoFit/>
          </a:bodyPr>
          <a:lstStyle/>
          <a:p>
            <a:r>
              <a:rPr lang="es-AR" dirty="0"/>
              <a:t>e4</a:t>
            </a:r>
          </a:p>
        </p:txBody>
      </p:sp>
      <p:sp>
        <p:nvSpPr>
          <p:cNvPr id="70" name="CuadroTexto 69"/>
          <p:cNvSpPr txBox="1"/>
          <p:nvPr/>
        </p:nvSpPr>
        <p:spPr>
          <a:xfrm>
            <a:off x="7058435" y="2641398"/>
            <a:ext cx="410690" cy="369332"/>
          </a:xfrm>
          <a:prstGeom prst="rect">
            <a:avLst/>
          </a:prstGeom>
          <a:noFill/>
          <a:ln>
            <a:solidFill>
              <a:schemeClr val="bg2"/>
            </a:solidFill>
          </a:ln>
        </p:spPr>
        <p:txBody>
          <a:bodyPr wrap="none" rtlCol="0">
            <a:spAutoFit/>
          </a:bodyPr>
          <a:lstStyle/>
          <a:p>
            <a:r>
              <a:rPr lang="es-AR" dirty="0"/>
              <a:t>e5</a:t>
            </a:r>
          </a:p>
        </p:txBody>
      </p:sp>
      <p:sp>
        <p:nvSpPr>
          <p:cNvPr id="71" name="CuadroTexto 70"/>
          <p:cNvSpPr txBox="1"/>
          <p:nvPr/>
        </p:nvSpPr>
        <p:spPr>
          <a:xfrm>
            <a:off x="5826818" y="3495210"/>
            <a:ext cx="410690" cy="369332"/>
          </a:xfrm>
          <a:prstGeom prst="rect">
            <a:avLst/>
          </a:prstGeom>
          <a:noFill/>
          <a:ln>
            <a:solidFill>
              <a:schemeClr val="bg2"/>
            </a:solidFill>
          </a:ln>
        </p:spPr>
        <p:txBody>
          <a:bodyPr wrap="none" rtlCol="0">
            <a:spAutoFit/>
          </a:bodyPr>
          <a:lstStyle/>
          <a:p>
            <a:r>
              <a:rPr lang="es-AR" dirty="0"/>
              <a:t>e6</a:t>
            </a:r>
          </a:p>
        </p:txBody>
      </p:sp>
      <p:sp>
        <p:nvSpPr>
          <p:cNvPr id="72" name="CuadroTexto 71"/>
          <p:cNvSpPr txBox="1"/>
          <p:nvPr/>
        </p:nvSpPr>
        <p:spPr>
          <a:xfrm>
            <a:off x="6763850" y="3871064"/>
            <a:ext cx="410690" cy="369332"/>
          </a:xfrm>
          <a:prstGeom prst="rect">
            <a:avLst/>
          </a:prstGeom>
          <a:noFill/>
          <a:ln>
            <a:solidFill>
              <a:schemeClr val="bg2"/>
            </a:solidFill>
          </a:ln>
        </p:spPr>
        <p:txBody>
          <a:bodyPr wrap="none" rtlCol="0">
            <a:spAutoFit/>
          </a:bodyPr>
          <a:lstStyle/>
          <a:p>
            <a:r>
              <a:rPr lang="es-AR" dirty="0"/>
              <a:t>e7</a:t>
            </a:r>
          </a:p>
        </p:txBody>
      </p:sp>
      <p:sp>
        <p:nvSpPr>
          <p:cNvPr id="73" name="CuadroTexto 72"/>
          <p:cNvSpPr txBox="1"/>
          <p:nvPr/>
        </p:nvSpPr>
        <p:spPr>
          <a:xfrm>
            <a:off x="6435084" y="4559705"/>
            <a:ext cx="410690" cy="369332"/>
          </a:xfrm>
          <a:prstGeom prst="rect">
            <a:avLst/>
          </a:prstGeom>
          <a:noFill/>
          <a:ln>
            <a:solidFill>
              <a:schemeClr val="bg2"/>
            </a:solidFill>
          </a:ln>
        </p:spPr>
        <p:txBody>
          <a:bodyPr wrap="none" rtlCol="0">
            <a:spAutoFit/>
          </a:bodyPr>
          <a:lstStyle/>
          <a:p>
            <a:r>
              <a:rPr lang="es-AR" dirty="0"/>
              <a:t>e8</a:t>
            </a:r>
          </a:p>
        </p:txBody>
      </p:sp>
      <p:sp>
        <p:nvSpPr>
          <p:cNvPr id="74" name="CuadroTexto 73"/>
          <p:cNvSpPr txBox="1"/>
          <p:nvPr/>
        </p:nvSpPr>
        <p:spPr>
          <a:xfrm>
            <a:off x="8183296" y="4486034"/>
            <a:ext cx="410690" cy="369332"/>
          </a:xfrm>
          <a:prstGeom prst="rect">
            <a:avLst/>
          </a:prstGeom>
          <a:noFill/>
          <a:ln>
            <a:solidFill>
              <a:schemeClr val="bg2"/>
            </a:solidFill>
          </a:ln>
        </p:spPr>
        <p:txBody>
          <a:bodyPr wrap="none" rtlCol="0">
            <a:spAutoFit/>
          </a:bodyPr>
          <a:lstStyle/>
          <a:p>
            <a:r>
              <a:rPr lang="es-AR" dirty="0"/>
              <a:t>e9</a:t>
            </a:r>
          </a:p>
        </p:txBody>
      </p:sp>
    </p:spTree>
    <p:extLst>
      <p:ext uri="{BB962C8B-B14F-4D97-AF65-F5344CB8AC3E}">
        <p14:creationId xmlns:p14="http://schemas.microsoft.com/office/powerpoint/2010/main" val="2564597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2.4) Para los ejes: “lista de incidencia”. </a:t>
            </a:r>
            <a:r>
              <a:rPr lang="es-MX" sz="2800" dirty="0" err="1"/>
              <a:t>Idem</a:t>
            </a:r>
            <a:r>
              <a:rPr lang="es-MX" sz="2800" dirty="0"/>
              <a:t>. Se representa una lista asociada que compacta</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449</a:t>
            </a:fld>
            <a:endParaRPr lang="en-US"/>
          </a:p>
        </p:txBody>
      </p:sp>
    </p:spTree>
    <p:extLst>
      <p:ext uri="{BB962C8B-B14F-4D97-AF65-F5344CB8AC3E}">
        <p14:creationId xmlns:p14="http://schemas.microsoft.com/office/powerpoint/2010/main" val="3972919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45</a:t>
            </a:fld>
            <a:endParaRPr lang="en-US"/>
          </a:p>
        </p:txBody>
      </p:sp>
      <p:cxnSp>
        <p:nvCxnSpPr>
          <p:cNvPr id="7" name="Straight Arrow Connector 6"/>
          <p:cNvCxnSpPr/>
          <p:nvPr/>
        </p:nvCxnSpPr>
        <p:spPr>
          <a:xfrm flipV="1">
            <a:off x="146957" y="5146766"/>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5" name="Rectangle 14"/>
          <p:cNvSpPr/>
          <p:nvPr/>
        </p:nvSpPr>
        <p:spPr>
          <a:xfrm>
            <a:off x="5443945" y="127065"/>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843560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lnSpcReduction="10000"/>
          </a:bodyPr>
          <a:lstStyle/>
          <a:p>
            <a:pPr marL="0" indent="0" algn="just">
              <a:buNone/>
            </a:pPr>
            <a:r>
              <a:rPr lang="es-AR" dirty="0"/>
              <a:t>Queremos que el usuario </a:t>
            </a:r>
            <a:r>
              <a:rPr lang="es-AR"/>
              <a:t>genere varios </a:t>
            </a:r>
            <a:r>
              <a:rPr lang="es-AR" dirty="0"/>
              <a:t>tipos de grafos posibles * 2 (por el peso en los ejes) * 4 (por las implementaciones posibles), pero no vamos a esperar que el usuario conozca el nombre de un montón de clases, para los casos.</a:t>
            </a:r>
          </a:p>
          <a:p>
            <a:pPr marL="0" indent="0">
              <a:buNone/>
            </a:pPr>
            <a:endParaRPr lang="es-AR" dirty="0"/>
          </a:p>
          <a:p>
            <a:pPr marL="0" indent="0">
              <a:buNone/>
            </a:pPr>
            <a:r>
              <a:rPr lang="es-AR" dirty="0"/>
              <a:t>Buena idea: escribir un Factory.</a:t>
            </a:r>
          </a:p>
          <a:p>
            <a:pPr marL="0" indent="0">
              <a:buNone/>
            </a:pPr>
            <a:endParaRPr lang="es-AR" dirty="0"/>
          </a:p>
          <a:p>
            <a:pPr marL="0" indent="0" algn="just">
              <a:buNone/>
            </a:pPr>
            <a:r>
              <a:rPr lang="es-AR" dirty="0"/>
              <a:t>Esta idea es la que implementa la clase </a:t>
            </a:r>
            <a:r>
              <a:rPr lang="es-AR" dirty="0" err="1"/>
              <a:t>JGraphT</a:t>
            </a:r>
            <a:r>
              <a:rPr lang="es-AR" dirty="0"/>
              <a:t>, una biblioteca de código abierto sobre grafos muy importante.</a:t>
            </a:r>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450</a:t>
            </a:fld>
            <a:endParaRPr lang="en-US"/>
          </a:p>
        </p:txBody>
      </p:sp>
    </p:spTree>
    <p:extLst>
      <p:ext uri="{BB962C8B-B14F-4D97-AF65-F5344CB8AC3E}">
        <p14:creationId xmlns:p14="http://schemas.microsoft.com/office/powerpoint/2010/main" val="1249581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a:bodyPr>
          <a:lstStyle/>
          <a:p>
            <a:pPr marL="0" indent="0">
              <a:buNone/>
            </a:pPr>
            <a:r>
              <a:rPr lang="es-AR" dirty="0"/>
              <a:t>Modo de uso:</a:t>
            </a:r>
          </a:p>
          <a:p>
            <a:pPr marL="0" indent="0">
              <a:buNone/>
            </a:pPr>
            <a:r>
              <a:rPr lang="es-AR" sz="1600" b="1" dirty="0" err="1">
                <a:solidFill>
                  <a:srgbClr val="002060"/>
                </a:solidFill>
              </a:rPr>
              <a:t>GraphService</a:t>
            </a:r>
            <a:r>
              <a:rPr lang="es-AR" sz="1600" b="1" dirty="0"/>
              <a:t>&lt;</a:t>
            </a:r>
            <a:r>
              <a:rPr lang="es-AR" sz="1600" b="1" dirty="0" err="1"/>
              <a:t>Character,EmptyEdgeProp</a:t>
            </a:r>
            <a:r>
              <a:rPr lang="es-AR" sz="1600" b="1" dirty="0"/>
              <a:t>&gt;</a:t>
            </a:r>
            <a:r>
              <a:rPr lang="es-AR" sz="1600" dirty="0"/>
              <a:t> g = </a:t>
            </a:r>
          </a:p>
          <a:p>
            <a:pPr marL="0" indent="0">
              <a:buNone/>
            </a:pPr>
            <a:r>
              <a:rPr lang="es-AR" sz="1600" dirty="0"/>
              <a:t>      </a:t>
            </a:r>
            <a:r>
              <a:rPr lang="es-AR" sz="1600" b="1" dirty="0" err="1">
                <a:solidFill>
                  <a:srgbClr val="00B050"/>
                </a:solidFill>
              </a:rPr>
              <a:t>GraphFactory.</a:t>
            </a:r>
            <a:r>
              <a:rPr lang="es-AR" sz="1600" b="1" i="1" dirty="0" err="1">
                <a:solidFill>
                  <a:srgbClr val="00B050"/>
                </a:solidFill>
              </a:rPr>
              <a:t>create</a:t>
            </a:r>
            <a:r>
              <a:rPr lang="es-AR" sz="1600" i="1" dirty="0"/>
              <a:t>(</a:t>
            </a: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NO</a:t>
            </a:r>
            <a:r>
              <a:rPr lang="es-AR" sz="1600" b="1" i="1" dirty="0"/>
              <a:t>,</a:t>
            </a:r>
          </a:p>
          <a:p>
            <a:pPr marL="0" indent="0">
              <a:buNone/>
            </a:pPr>
            <a:r>
              <a:rPr lang="es-AR" sz="1600" dirty="0"/>
              <a:t>                                          </a:t>
            </a:r>
            <a:r>
              <a:rPr lang="es-AR" sz="1600" dirty="0" err="1"/>
              <a:t>Storage.</a:t>
            </a:r>
            <a:r>
              <a:rPr lang="es-AR" sz="1600" b="1" i="1" dirty="0" err="1"/>
              <a:t>SPARSE</a:t>
            </a:r>
            <a:r>
              <a:rPr lang="es-AR" sz="1600" b="1" i="1" dirty="0"/>
              <a:t>);</a:t>
            </a:r>
            <a:endParaRPr lang="es-AR" sz="1600" dirty="0"/>
          </a:p>
          <a:p>
            <a:pPr marL="0" indent="0">
              <a:buNone/>
            </a:pPr>
            <a:endParaRPr lang="es-AR" sz="1600" b="1" i="1" dirty="0"/>
          </a:p>
          <a:p>
            <a:pPr marL="0" indent="0">
              <a:buNone/>
            </a:pPr>
            <a:endParaRPr lang="es-AR" sz="1600" b="1" i="1"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451</a:t>
            </a:fld>
            <a:endParaRPr lang="en-US"/>
          </a:p>
        </p:txBody>
      </p:sp>
      <p:grpSp>
        <p:nvGrpSpPr>
          <p:cNvPr id="7" name="Grupo 6"/>
          <p:cNvGrpSpPr/>
          <p:nvPr/>
        </p:nvGrpSpPr>
        <p:grpSpPr>
          <a:xfrm>
            <a:off x="5447211" y="2704012"/>
            <a:ext cx="3148149" cy="1580605"/>
            <a:chOff x="5447211" y="2638697"/>
            <a:chExt cx="3148149" cy="1580605"/>
          </a:xfrm>
        </p:grpSpPr>
        <p:sp>
          <p:nvSpPr>
            <p:cNvPr id="5" name="Cerrar llave 4"/>
            <p:cNvSpPr/>
            <p:nvPr/>
          </p:nvSpPr>
          <p:spPr>
            <a:xfrm>
              <a:off x="5447211" y="2638697"/>
              <a:ext cx="496389" cy="1580605"/>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6" name="CuadroTexto 5"/>
            <p:cNvSpPr txBox="1"/>
            <p:nvPr/>
          </p:nvSpPr>
          <p:spPr>
            <a:xfrm>
              <a:off x="6230983" y="2711270"/>
              <a:ext cx="2364377" cy="1200329"/>
            </a:xfrm>
            <a:prstGeom prst="rect">
              <a:avLst/>
            </a:prstGeom>
            <a:noFill/>
            <a:ln>
              <a:solidFill>
                <a:schemeClr val="bg2"/>
              </a:solidFill>
            </a:ln>
          </p:spPr>
          <p:txBody>
            <a:bodyPr wrap="square" rtlCol="0">
              <a:spAutoFit/>
            </a:bodyPr>
            <a:lstStyle/>
            <a:p>
              <a:pPr algn="just"/>
              <a:r>
                <a:rPr lang="es-AR" dirty="0">
                  <a:solidFill>
                    <a:schemeClr val="accent1"/>
                  </a:solidFill>
                </a:rPr>
                <a:t>Características del tipo de grafo  y del tipo de almacenamiento</a:t>
              </a:r>
            </a:p>
          </p:txBody>
        </p:sp>
      </p:grpSp>
      <p:grpSp>
        <p:nvGrpSpPr>
          <p:cNvPr id="15" name="Grupo 14"/>
          <p:cNvGrpSpPr/>
          <p:nvPr/>
        </p:nvGrpSpPr>
        <p:grpSpPr>
          <a:xfrm>
            <a:off x="548641" y="624255"/>
            <a:ext cx="8399417" cy="1761022"/>
            <a:chOff x="548641" y="624255"/>
            <a:chExt cx="8399417" cy="1761022"/>
          </a:xfrm>
        </p:grpSpPr>
        <p:sp>
          <p:nvSpPr>
            <p:cNvPr id="10" name="CuadroTexto 9"/>
            <p:cNvSpPr txBox="1"/>
            <p:nvPr/>
          </p:nvSpPr>
          <p:spPr>
            <a:xfrm>
              <a:off x="548641" y="624255"/>
              <a:ext cx="8399417" cy="923330"/>
            </a:xfrm>
            <a:prstGeom prst="rect">
              <a:avLst/>
            </a:prstGeom>
            <a:noFill/>
            <a:ln>
              <a:solidFill>
                <a:schemeClr val="bg2"/>
              </a:solidFill>
            </a:ln>
          </p:spPr>
          <p:txBody>
            <a:bodyPr wrap="square" rtlCol="0">
              <a:spAutoFit/>
            </a:bodyPr>
            <a:lstStyle/>
            <a:p>
              <a:pPr algn="just"/>
              <a:r>
                <a:rPr lang="es-AR" dirty="0">
                  <a:solidFill>
                    <a:srgbClr val="002060"/>
                  </a:solidFill>
                </a:rPr>
                <a:t>La clase </a:t>
              </a:r>
              <a:r>
                <a:rPr lang="es-AR" dirty="0" err="1">
                  <a:solidFill>
                    <a:srgbClr val="002060"/>
                  </a:solidFill>
                </a:rPr>
                <a:t>GraphFractory</a:t>
              </a:r>
              <a:r>
                <a:rPr lang="es-AR" dirty="0">
                  <a:solidFill>
                    <a:srgbClr val="002060"/>
                  </a:solidFill>
                </a:rPr>
                <a:t> es abstracta. </a:t>
              </a:r>
              <a:r>
                <a:rPr lang="es-AR" dirty="0" err="1">
                  <a:solidFill>
                    <a:srgbClr val="002060"/>
                  </a:solidFill>
                </a:rPr>
                <a:t>Create</a:t>
              </a:r>
              <a:r>
                <a:rPr lang="es-AR" dirty="0">
                  <a:solidFill>
                    <a:srgbClr val="002060"/>
                  </a:solidFill>
                </a:rPr>
                <a:t> es método </a:t>
              </a:r>
              <a:r>
                <a:rPr lang="es-AR" dirty="0" err="1">
                  <a:solidFill>
                    <a:srgbClr val="002060"/>
                  </a:solidFill>
                </a:rPr>
                <a:t>static</a:t>
              </a:r>
              <a:r>
                <a:rPr lang="es-AR" dirty="0">
                  <a:solidFill>
                    <a:srgbClr val="002060"/>
                  </a:solidFill>
                </a:rPr>
                <a:t>. No me de una instancia de </a:t>
              </a:r>
              <a:r>
                <a:rPr lang="es-AR" dirty="0" err="1">
                  <a:solidFill>
                    <a:srgbClr val="002060"/>
                  </a:solidFill>
                </a:rPr>
                <a:t>GraphFactory</a:t>
              </a:r>
              <a:r>
                <a:rPr lang="es-AR" dirty="0">
                  <a:solidFill>
                    <a:srgbClr val="002060"/>
                  </a:solidFill>
                </a:rPr>
                <a:t>. Me da una instancia de la clase que corresponda a través de un servicio</a:t>
              </a:r>
            </a:p>
          </p:txBody>
        </p:sp>
        <p:cxnSp>
          <p:nvCxnSpPr>
            <p:cNvPr id="12" name="Conector recto de flecha 11"/>
            <p:cNvCxnSpPr/>
            <p:nvPr/>
          </p:nvCxnSpPr>
          <p:spPr>
            <a:xfrm flipV="1">
              <a:off x="1031966" y="1541417"/>
              <a:ext cx="1071154" cy="84386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upo 20"/>
          <p:cNvGrpSpPr/>
          <p:nvPr/>
        </p:nvGrpSpPr>
        <p:grpSpPr>
          <a:xfrm>
            <a:off x="1907177" y="1479150"/>
            <a:ext cx="7040881" cy="1159548"/>
            <a:chOff x="1907177" y="1479150"/>
            <a:chExt cx="7040881" cy="1159548"/>
          </a:xfrm>
        </p:grpSpPr>
        <p:sp>
          <p:nvSpPr>
            <p:cNvPr id="16" name="Rectángulo redondeado 15"/>
            <p:cNvSpPr/>
            <p:nvPr/>
          </p:nvSpPr>
          <p:spPr>
            <a:xfrm>
              <a:off x="1907177" y="2259874"/>
              <a:ext cx="2586446" cy="378824"/>
            </a:xfrm>
            <a:prstGeom prst="round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7" name="CuadroTexto 16"/>
            <p:cNvSpPr txBox="1"/>
            <p:nvPr/>
          </p:nvSpPr>
          <p:spPr>
            <a:xfrm>
              <a:off x="2586445" y="1479150"/>
              <a:ext cx="6361613" cy="646331"/>
            </a:xfrm>
            <a:prstGeom prst="rect">
              <a:avLst/>
            </a:prstGeom>
            <a:noFill/>
            <a:ln>
              <a:solidFill>
                <a:schemeClr val="bg2"/>
              </a:solidFill>
            </a:ln>
          </p:spPr>
          <p:txBody>
            <a:bodyPr wrap="square" rtlCol="0">
              <a:spAutoFit/>
            </a:bodyPr>
            <a:lstStyle/>
            <a:p>
              <a:pPr algn="just"/>
              <a:r>
                <a:rPr lang="es-AR" dirty="0">
                  <a:solidFill>
                    <a:srgbClr val="FF0000"/>
                  </a:solidFill>
                </a:rPr>
                <a:t>Se parametrizan las clases que representan las propiedades de los vértices y las propiedades de los ejes</a:t>
              </a:r>
            </a:p>
          </p:txBody>
        </p:sp>
        <p:cxnSp>
          <p:nvCxnSpPr>
            <p:cNvPr id="18" name="Conector recto de flecha 17"/>
            <p:cNvCxnSpPr/>
            <p:nvPr/>
          </p:nvCxnSpPr>
          <p:spPr>
            <a:xfrm flipV="1">
              <a:off x="4493623" y="2099267"/>
              <a:ext cx="483325" cy="1606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301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arn(inVertical)">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barn(inVertical)">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lnSpcReduction="10000"/>
          </a:bodyPr>
          <a:lstStyle/>
          <a:p>
            <a:pPr marL="0" indent="0">
              <a:buNone/>
            </a:pPr>
            <a:r>
              <a:rPr lang="es-AR" dirty="0"/>
              <a:t>Modo de uso:</a:t>
            </a:r>
          </a:p>
          <a:p>
            <a:pPr marL="0" indent="0">
              <a:buNone/>
            </a:pPr>
            <a:r>
              <a:rPr lang="es-AR" sz="1600" b="1" dirty="0" err="1">
                <a:solidFill>
                  <a:srgbClr val="002060"/>
                </a:solidFill>
              </a:rPr>
              <a:t>GraphService</a:t>
            </a:r>
            <a:r>
              <a:rPr lang="es-AR" sz="1600" b="1" dirty="0"/>
              <a:t>&lt;</a:t>
            </a:r>
            <a:r>
              <a:rPr lang="es-AR" sz="1600" b="1" dirty="0" err="1"/>
              <a:t>Character,EmptyEdgeProp</a:t>
            </a:r>
            <a:r>
              <a:rPr lang="es-AR" sz="1600" b="1" dirty="0"/>
              <a:t>&gt;</a:t>
            </a:r>
            <a:r>
              <a:rPr lang="es-AR" sz="1600" dirty="0"/>
              <a:t> g = </a:t>
            </a:r>
          </a:p>
          <a:p>
            <a:pPr marL="0" indent="0">
              <a:buNone/>
            </a:pPr>
            <a:r>
              <a:rPr lang="es-AR" sz="1600" dirty="0"/>
              <a:t>      </a:t>
            </a:r>
            <a:r>
              <a:rPr lang="es-AR" sz="1600" b="1" dirty="0" err="1">
                <a:solidFill>
                  <a:srgbClr val="00B050"/>
                </a:solidFill>
              </a:rPr>
              <a:t>GraphFactory.</a:t>
            </a:r>
            <a:r>
              <a:rPr lang="es-AR" sz="1600" b="1" i="1" dirty="0" err="1">
                <a:solidFill>
                  <a:srgbClr val="00B050"/>
                </a:solidFill>
              </a:rPr>
              <a:t>create</a:t>
            </a:r>
            <a:r>
              <a:rPr lang="es-AR" sz="1600" i="1" dirty="0"/>
              <a:t>(</a:t>
            </a: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NO</a:t>
            </a:r>
            <a:r>
              <a:rPr lang="es-AR" sz="1600" b="1" i="1" dirty="0"/>
              <a:t>,</a:t>
            </a:r>
          </a:p>
          <a:p>
            <a:pPr marL="0" indent="0">
              <a:buNone/>
            </a:pPr>
            <a:r>
              <a:rPr lang="es-AR" sz="1600" dirty="0"/>
              <a:t>                                          </a:t>
            </a:r>
            <a:r>
              <a:rPr lang="es-AR" sz="1600" dirty="0" err="1"/>
              <a:t>Storage.</a:t>
            </a:r>
            <a:r>
              <a:rPr lang="es-AR" sz="1600" b="1" i="1" dirty="0" err="1"/>
              <a:t>SPARSE</a:t>
            </a:r>
            <a:r>
              <a:rPr lang="es-AR" sz="1600" b="1" i="1" dirty="0"/>
              <a:t>);</a:t>
            </a:r>
            <a:endParaRPr lang="es-AR" sz="1600" dirty="0"/>
          </a:p>
          <a:p>
            <a:pPr marL="0" indent="0">
              <a:buNone/>
            </a:pPr>
            <a:endParaRPr lang="es-AR" sz="1600" b="1" i="1" dirty="0"/>
          </a:p>
          <a:p>
            <a:pPr marL="0" indent="0">
              <a:buNone/>
            </a:pPr>
            <a:endParaRPr lang="es-AR" sz="1600" b="1" i="1" dirty="0"/>
          </a:p>
          <a:p>
            <a:pPr marL="0" indent="0">
              <a:buNone/>
            </a:pPr>
            <a:r>
              <a:rPr lang="es-AR" sz="1600" b="1" dirty="0" err="1">
                <a:solidFill>
                  <a:srgbClr val="002060"/>
                </a:solidFill>
              </a:rPr>
              <a:t>GraphService</a:t>
            </a:r>
            <a:r>
              <a:rPr lang="es-AR" sz="1600" b="1" dirty="0"/>
              <a:t>&lt;</a:t>
            </a:r>
            <a:r>
              <a:rPr lang="es-AR" sz="1600" b="1" dirty="0" err="1"/>
              <a:t>Flight,WeightedEdgeProp</a:t>
            </a:r>
            <a:r>
              <a:rPr lang="es-AR" sz="1600" b="1" dirty="0"/>
              <a:t>&gt;</a:t>
            </a:r>
            <a:r>
              <a:rPr lang="es-AR" sz="1600" dirty="0"/>
              <a:t> g = </a:t>
            </a:r>
          </a:p>
          <a:p>
            <a:pPr marL="0" indent="0">
              <a:buNone/>
            </a:pPr>
            <a:r>
              <a:rPr lang="es-AR" sz="1600" dirty="0"/>
              <a:t>      </a:t>
            </a:r>
            <a:r>
              <a:rPr lang="es-AR" sz="1600" b="1" dirty="0" err="1">
                <a:solidFill>
                  <a:srgbClr val="00B050"/>
                </a:solidFill>
              </a:rPr>
              <a:t>GraphFactory.</a:t>
            </a:r>
            <a:r>
              <a:rPr lang="es-AR" sz="1600" b="1" i="1" dirty="0" err="1">
                <a:solidFill>
                  <a:srgbClr val="00B050"/>
                </a:solidFill>
              </a:rPr>
              <a:t>create</a:t>
            </a:r>
            <a:r>
              <a:rPr lang="es-AR" sz="1600" i="1" dirty="0"/>
              <a:t>(</a:t>
            </a:r>
            <a:r>
              <a:rPr lang="es-AR" sz="1600" i="1" dirty="0" err="1"/>
              <a:t>Multiplicity.</a:t>
            </a:r>
            <a:r>
              <a:rPr lang="es-AR" sz="1600" b="1" i="1" dirty="0" err="1"/>
              <a:t>MULTI</a:t>
            </a:r>
            <a:r>
              <a:rPr lang="es-AR" sz="1600" b="1" i="1" dirty="0"/>
              <a:t>, </a:t>
            </a:r>
          </a:p>
          <a:p>
            <a:pPr marL="0" indent="0">
              <a:buNone/>
            </a:pPr>
            <a:r>
              <a:rPr lang="es-AR" sz="1600" dirty="0"/>
              <a:t>                                          </a:t>
            </a:r>
            <a:r>
              <a:rPr lang="es-AR" sz="1600" dirty="0" err="1"/>
              <a:t>EdgeMode.</a:t>
            </a:r>
            <a:r>
              <a:rPr lang="es-AR" sz="1600" b="1" i="1" dirty="0" err="1"/>
              <a:t>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YES</a:t>
            </a:r>
            <a:r>
              <a:rPr lang="es-AR" sz="1600" b="1" i="1" dirty="0"/>
              <a:t>,</a:t>
            </a:r>
          </a:p>
          <a:p>
            <a:pPr marL="0" indent="0">
              <a:buNone/>
            </a:pPr>
            <a:r>
              <a:rPr lang="es-AR" sz="1600" dirty="0"/>
              <a:t>                                          </a:t>
            </a:r>
            <a:r>
              <a:rPr lang="es-AR" sz="1600" dirty="0" err="1"/>
              <a:t>Storage.</a:t>
            </a:r>
            <a:r>
              <a:rPr lang="es-AR" sz="1600" b="1" i="1" dirty="0" err="1"/>
              <a:t>SPARSE</a:t>
            </a:r>
            <a:r>
              <a:rPr lang="es-AR" sz="1600" b="1" i="1" dirty="0"/>
              <a:t>);</a:t>
            </a:r>
            <a:endParaRPr lang="es-AR" sz="1600"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452</a:t>
            </a:fld>
            <a:endParaRPr lang="en-US"/>
          </a:p>
        </p:txBody>
      </p:sp>
      <p:grpSp>
        <p:nvGrpSpPr>
          <p:cNvPr id="19" name="Grupo 18"/>
          <p:cNvGrpSpPr/>
          <p:nvPr/>
        </p:nvGrpSpPr>
        <p:grpSpPr>
          <a:xfrm>
            <a:off x="5447211" y="4743995"/>
            <a:ext cx="3148149" cy="1580605"/>
            <a:chOff x="5447211" y="2638697"/>
            <a:chExt cx="3148149" cy="1580605"/>
          </a:xfrm>
        </p:grpSpPr>
        <p:sp>
          <p:nvSpPr>
            <p:cNvPr id="20" name="Cerrar llave 19"/>
            <p:cNvSpPr/>
            <p:nvPr/>
          </p:nvSpPr>
          <p:spPr>
            <a:xfrm>
              <a:off x="5447211" y="2638697"/>
              <a:ext cx="496389" cy="1580605"/>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22" name="CuadroTexto 21"/>
            <p:cNvSpPr txBox="1"/>
            <p:nvPr/>
          </p:nvSpPr>
          <p:spPr>
            <a:xfrm>
              <a:off x="6230983" y="2711270"/>
              <a:ext cx="2364377" cy="1200329"/>
            </a:xfrm>
            <a:prstGeom prst="rect">
              <a:avLst/>
            </a:prstGeom>
            <a:noFill/>
            <a:ln>
              <a:solidFill>
                <a:schemeClr val="bg2"/>
              </a:solidFill>
            </a:ln>
          </p:spPr>
          <p:txBody>
            <a:bodyPr wrap="square" rtlCol="0">
              <a:spAutoFit/>
            </a:bodyPr>
            <a:lstStyle/>
            <a:p>
              <a:pPr algn="just"/>
              <a:r>
                <a:rPr lang="es-AR" dirty="0">
                  <a:solidFill>
                    <a:schemeClr val="accent1"/>
                  </a:solidFill>
                </a:rPr>
                <a:t>Características del tipo de grafo  y del tipo de almacenamiento</a:t>
              </a:r>
            </a:p>
          </p:txBody>
        </p:sp>
      </p:grpSp>
      <p:grpSp>
        <p:nvGrpSpPr>
          <p:cNvPr id="23" name="Grupo 22"/>
          <p:cNvGrpSpPr/>
          <p:nvPr/>
        </p:nvGrpSpPr>
        <p:grpSpPr>
          <a:xfrm>
            <a:off x="796834" y="889654"/>
            <a:ext cx="8399417" cy="3737502"/>
            <a:chOff x="548641" y="624255"/>
            <a:chExt cx="8399417" cy="3737502"/>
          </a:xfrm>
        </p:grpSpPr>
        <p:sp>
          <p:nvSpPr>
            <p:cNvPr id="24" name="CuadroTexto 23"/>
            <p:cNvSpPr txBox="1"/>
            <p:nvPr/>
          </p:nvSpPr>
          <p:spPr>
            <a:xfrm>
              <a:off x="548641" y="624255"/>
              <a:ext cx="8399417" cy="923330"/>
            </a:xfrm>
            <a:prstGeom prst="rect">
              <a:avLst/>
            </a:prstGeom>
            <a:noFill/>
            <a:ln>
              <a:solidFill>
                <a:schemeClr val="bg2"/>
              </a:solidFill>
            </a:ln>
          </p:spPr>
          <p:txBody>
            <a:bodyPr wrap="square" rtlCol="0">
              <a:spAutoFit/>
            </a:bodyPr>
            <a:lstStyle/>
            <a:p>
              <a:pPr algn="just"/>
              <a:r>
                <a:rPr lang="es-AR" dirty="0">
                  <a:solidFill>
                    <a:srgbClr val="002060"/>
                  </a:solidFill>
                </a:rPr>
                <a:t>La clase </a:t>
              </a:r>
              <a:r>
                <a:rPr lang="es-AR" dirty="0" err="1">
                  <a:solidFill>
                    <a:srgbClr val="002060"/>
                  </a:solidFill>
                </a:rPr>
                <a:t>GraphFractory</a:t>
              </a:r>
              <a:r>
                <a:rPr lang="es-AR" dirty="0">
                  <a:solidFill>
                    <a:srgbClr val="002060"/>
                  </a:solidFill>
                </a:rPr>
                <a:t> es abstracta. </a:t>
              </a:r>
              <a:r>
                <a:rPr lang="es-AR" dirty="0" err="1">
                  <a:solidFill>
                    <a:srgbClr val="002060"/>
                  </a:solidFill>
                </a:rPr>
                <a:t>Create</a:t>
              </a:r>
              <a:r>
                <a:rPr lang="es-AR" dirty="0">
                  <a:solidFill>
                    <a:srgbClr val="002060"/>
                  </a:solidFill>
                </a:rPr>
                <a:t> es método </a:t>
              </a:r>
              <a:r>
                <a:rPr lang="es-AR" dirty="0" err="1">
                  <a:solidFill>
                    <a:srgbClr val="002060"/>
                  </a:solidFill>
                </a:rPr>
                <a:t>static</a:t>
              </a:r>
              <a:r>
                <a:rPr lang="es-AR" dirty="0">
                  <a:solidFill>
                    <a:srgbClr val="002060"/>
                  </a:solidFill>
                </a:rPr>
                <a:t>. No me de una instancia de </a:t>
              </a:r>
              <a:r>
                <a:rPr lang="es-AR" dirty="0" err="1">
                  <a:solidFill>
                    <a:srgbClr val="002060"/>
                  </a:solidFill>
                </a:rPr>
                <a:t>GraphFactory</a:t>
              </a:r>
              <a:r>
                <a:rPr lang="es-AR" dirty="0">
                  <a:solidFill>
                    <a:srgbClr val="002060"/>
                  </a:solidFill>
                </a:rPr>
                <a:t>. Me da una instancia de la clase que corresponda a través de un servicio</a:t>
              </a:r>
            </a:p>
          </p:txBody>
        </p:sp>
        <p:cxnSp>
          <p:nvCxnSpPr>
            <p:cNvPr id="25" name="Conector recto de flecha 24"/>
            <p:cNvCxnSpPr/>
            <p:nvPr/>
          </p:nvCxnSpPr>
          <p:spPr>
            <a:xfrm flipV="1">
              <a:off x="854466" y="1541417"/>
              <a:ext cx="1248654" cy="282034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 name="Grupo 25"/>
          <p:cNvGrpSpPr/>
          <p:nvPr/>
        </p:nvGrpSpPr>
        <p:grpSpPr>
          <a:xfrm>
            <a:off x="1907177" y="3322055"/>
            <a:ext cx="7085448" cy="1494513"/>
            <a:chOff x="1907177" y="1144185"/>
            <a:chExt cx="7085448" cy="1494513"/>
          </a:xfrm>
        </p:grpSpPr>
        <p:sp>
          <p:nvSpPr>
            <p:cNvPr id="27" name="Rectángulo redondeado 26"/>
            <p:cNvSpPr/>
            <p:nvPr/>
          </p:nvSpPr>
          <p:spPr>
            <a:xfrm>
              <a:off x="1907177" y="2259874"/>
              <a:ext cx="2586446" cy="378824"/>
            </a:xfrm>
            <a:prstGeom prst="roundRect">
              <a:avLst/>
            </a:prstGeom>
            <a:noFill/>
            <a:ln w="38100">
              <a:solidFill>
                <a:srgbClr val="FF000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8" name="CuadroTexto 27"/>
            <p:cNvSpPr txBox="1"/>
            <p:nvPr/>
          </p:nvSpPr>
          <p:spPr>
            <a:xfrm>
              <a:off x="4347626" y="1144185"/>
              <a:ext cx="4644999" cy="923330"/>
            </a:xfrm>
            <a:prstGeom prst="rect">
              <a:avLst/>
            </a:prstGeom>
            <a:noFill/>
            <a:ln>
              <a:solidFill>
                <a:schemeClr val="bg2"/>
              </a:solidFill>
            </a:ln>
          </p:spPr>
          <p:txBody>
            <a:bodyPr wrap="square" rtlCol="0">
              <a:spAutoFit/>
            </a:bodyPr>
            <a:lstStyle/>
            <a:p>
              <a:pPr algn="just"/>
              <a:r>
                <a:rPr lang="es-AR" dirty="0">
                  <a:solidFill>
                    <a:srgbClr val="FF0000"/>
                  </a:solidFill>
                </a:rPr>
                <a:t>Se parametrizan las clases que representan las propiedades de los vértices y las propiedades de los ejes</a:t>
              </a:r>
            </a:p>
          </p:txBody>
        </p:sp>
        <p:cxnSp>
          <p:nvCxnSpPr>
            <p:cNvPr id="29" name="Conector recto de flecha 28"/>
            <p:cNvCxnSpPr/>
            <p:nvPr/>
          </p:nvCxnSpPr>
          <p:spPr>
            <a:xfrm flipV="1">
              <a:off x="4493623" y="2099267"/>
              <a:ext cx="483325" cy="16060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01455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arn(inVertic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barn(inVertical)">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2"/>
          <a:stretch>
            <a:fillRect/>
          </a:stretch>
        </p:blipFill>
        <p:spPr>
          <a:xfrm>
            <a:off x="542349" y="1847088"/>
            <a:ext cx="7385444" cy="3874654"/>
          </a:xfrm>
          <a:prstGeom prst="rect">
            <a:avLst/>
          </a:prstGeom>
        </p:spPr>
      </p:pic>
      <p:sp>
        <p:nvSpPr>
          <p:cNvPr id="2" name="Título 1"/>
          <p:cNvSpPr>
            <a:spLocks noGrp="1"/>
          </p:cNvSpPr>
          <p:nvPr>
            <p:ph type="title"/>
          </p:nvPr>
        </p:nvSpPr>
        <p:spPr/>
        <p:txBody>
          <a:bodyPr/>
          <a:lstStyle/>
          <a:p>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453</a:t>
            </a:fld>
            <a:endParaRPr lang="en-US"/>
          </a:p>
        </p:txBody>
      </p:sp>
      <p:sp>
        <p:nvSpPr>
          <p:cNvPr id="8" name="Rectángulo redondeado 7"/>
          <p:cNvSpPr/>
          <p:nvPr/>
        </p:nvSpPr>
        <p:spPr>
          <a:xfrm>
            <a:off x="542349" y="1672036"/>
            <a:ext cx="7382451" cy="954468"/>
          </a:xfrm>
          <a:prstGeom prst="roundRect">
            <a:avLst/>
          </a:prstGeom>
          <a:noFill/>
          <a:ln w="28575">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9" name="Rectángulo redondeado 8"/>
          <p:cNvSpPr/>
          <p:nvPr/>
        </p:nvSpPr>
        <p:spPr>
          <a:xfrm>
            <a:off x="1621732" y="2930347"/>
            <a:ext cx="4337018" cy="427449"/>
          </a:xfrm>
          <a:prstGeom prst="roundRect">
            <a:avLst/>
          </a:prstGeom>
          <a:noFill/>
          <a:ln w="38100">
            <a:solidFill>
              <a:srgbClr val="0070C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solidFill>
                <a:srgbClr val="0070C0"/>
              </a:solidFill>
            </a:endParaRPr>
          </a:p>
        </p:txBody>
      </p:sp>
      <p:sp>
        <p:nvSpPr>
          <p:cNvPr id="10" name="Rectángulo redondeado 9"/>
          <p:cNvSpPr/>
          <p:nvPr/>
        </p:nvSpPr>
        <p:spPr>
          <a:xfrm>
            <a:off x="1654872" y="3429967"/>
            <a:ext cx="4303878" cy="536750"/>
          </a:xfrm>
          <a:prstGeom prst="roundRect">
            <a:avLst/>
          </a:prstGeom>
          <a:noFill/>
          <a:ln w="38100">
            <a:solidFill>
              <a:srgbClr val="0070C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cxnSp>
        <p:nvCxnSpPr>
          <p:cNvPr id="12" name="Conector recto de flecha 11"/>
          <p:cNvCxnSpPr/>
          <p:nvPr/>
        </p:nvCxnSpPr>
        <p:spPr>
          <a:xfrm>
            <a:off x="5958750" y="3096696"/>
            <a:ext cx="444137"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recto de flecha 12"/>
          <p:cNvCxnSpPr/>
          <p:nvPr/>
        </p:nvCxnSpPr>
        <p:spPr>
          <a:xfrm>
            <a:off x="5958750" y="3697643"/>
            <a:ext cx="444137"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6536267" y="2768786"/>
            <a:ext cx="2420164" cy="2554545"/>
          </a:xfrm>
          <a:prstGeom prst="rect">
            <a:avLst/>
          </a:prstGeom>
          <a:noFill/>
          <a:ln>
            <a:solidFill>
              <a:schemeClr val="bg2"/>
            </a:solidFill>
          </a:ln>
        </p:spPr>
        <p:txBody>
          <a:bodyPr wrap="square" rtlCol="0">
            <a:spAutoFit/>
          </a:bodyPr>
          <a:lstStyle/>
          <a:p>
            <a:pPr algn="just"/>
            <a:r>
              <a:rPr lang="es-AR" sz="1600" dirty="0"/>
              <a:t>Instanciamos una clase u otra. Ambas implementan el </a:t>
            </a:r>
            <a:r>
              <a:rPr lang="es-AR" sz="1600" dirty="0" err="1"/>
              <a:t>GraphService</a:t>
            </a:r>
            <a:r>
              <a:rPr lang="es-AR" sz="1600" dirty="0"/>
              <a:t> (</a:t>
            </a:r>
            <a:r>
              <a:rPr lang="es-AR" sz="1600" dirty="0" err="1"/>
              <a:t>sparse</a:t>
            </a:r>
            <a:r>
              <a:rPr lang="es-AR" sz="1600" dirty="0"/>
              <a:t>).</a:t>
            </a:r>
          </a:p>
          <a:p>
            <a:endParaRPr lang="es-AR" sz="1600" dirty="0"/>
          </a:p>
          <a:p>
            <a:pPr algn="just"/>
            <a:r>
              <a:rPr lang="es-AR" sz="1600" dirty="0"/>
              <a:t>Si es </a:t>
            </a:r>
            <a:r>
              <a:rPr lang="es-AR" sz="1600" dirty="0" err="1"/>
              <a:t>SimpleOrDefault</a:t>
            </a:r>
            <a:r>
              <a:rPr lang="es-AR" sz="1600" dirty="0"/>
              <a:t> sabemos que tiene  máximo un eje entre 2 nodos.</a:t>
            </a:r>
          </a:p>
          <a:p>
            <a:pPr algn="just"/>
            <a:endParaRPr lang="es-AR" sz="1600" dirty="0"/>
          </a:p>
        </p:txBody>
      </p:sp>
      <p:sp>
        <p:nvSpPr>
          <p:cNvPr id="15" name="Rectángulo redondeado 14"/>
          <p:cNvSpPr/>
          <p:nvPr/>
        </p:nvSpPr>
        <p:spPr>
          <a:xfrm>
            <a:off x="632005" y="5063467"/>
            <a:ext cx="3727269" cy="470194"/>
          </a:xfrm>
          <a:prstGeom prst="roundRect">
            <a:avLst/>
          </a:prstGeom>
          <a:solidFill>
            <a:srgbClr val="FF0000">
              <a:alpha val="20000"/>
            </a:srgbClr>
          </a:solidFill>
          <a:ln w="38100">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solidFill>
                <a:srgbClr val="0070C0"/>
              </a:solidFill>
            </a:endParaRPr>
          </a:p>
        </p:txBody>
      </p:sp>
    </p:spTree>
    <p:extLst>
      <p:ext uri="{BB962C8B-B14F-4D97-AF65-F5344CB8AC3E}">
        <p14:creationId xmlns:p14="http://schemas.microsoft.com/office/powerpoint/2010/main" val="35482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arn(inVertical)">
                                      <p:cBhvr>
                                        <p:cTn id="18" dur="500"/>
                                        <p:tgtEl>
                                          <p:spTgt spid="12"/>
                                        </p:tgtEl>
                                      </p:cBhvr>
                                    </p:animEffect>
                                  </p:childTnLst>
                                </p:cTn>
                              </p:par>
                              <p:par>
                                <p:cTn id="19" presetID="16" presetClass="entr" presetSubtype="21"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arn(inVertical)">
                                      <p:cBhvr>
                                        <p:cTn id="21" dur="500"/>
                                        <p:tgtEl>
                                          <p:spTgt spid="1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arn(inVertical)">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4" grpId="0" animBg="1"/>
    </p:bldLst>
  </p:timing>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fontScale="92500" lnSpcReduction="10000"/>
          </a:bodyPr>
          <a:lstStyle/>
          <a:p>
            <a:pPr marL="0" indent="0">
              <a:buNone/>
            </a:pPr>
            <a:r>
              <a:rPr lang="es-AR" dirty="0"/>
              <a:t>Un Factory expone el orden de los parámetros en forma fija: </a:t>
            </a:r>
          </a:p>
          <a:p>
            <a:pPr marL="0" indent="0">
              <a:buNone/>
            </a:pPr>
            <a:r>
              <a:rPr lang="en-US" sz="1800" dirty="0"/>
              <a:t>public static &lt;V, E&gt; </a:t>
            </a:r>
            <a:r>
              <a:rPr lang="en-US" sz="1800" dirty="0" err="1"/>
              <a:t>GraphService</a:t>
            </a:r>
            <a:r>
              <a:rPr lang="en-US" sz="1800" dirty="0"/>
              <a:t>&lt;V, E&gt; create(</a:t>
            </a:r>
          </a:p>
          <a:p>
            <a:pPr marL="0" indent="0">
              <a:buNone/>
            </a:pPr>
            <a:r>
              <a:rPr lang="en-US" sz="1800" dirty="0"/>
              <a:t>Multiplicity </a:t>
            </a:r>
            <a:r>
              <a:rPr lang="en-US" sz="1800" dirty="0" err="1"/>
              <a:t>edgeMultiplicity</a:t>
            </a:r>
            <a:r>
              <a:rPr lang="en-US" sz="1800" dirty="0"/>
              <a:t>, </a:t>
            </a:r>
          </a:p>
          <a:p>
            <a:pPr marL="0" indent="0">
              <a:buNone/>
            </a:pPr>
            <a:r>
              <a:rPr lang="en-US" sz="1800" dirty="0" err="1"/>
              <a:t>EdgeMode</a:t>
            </a:r>
            <a:r>
              <a:rPr lang="en-US" sz="1800" dirty="0"/>
              <a:t> </a:t>
            </a:r>
            <a:r>
              <a:rPr lang="en-US" sz="1800" dirty="0" err="1"/>
              <a:t>theEdgeMode</a:t>
            </a:r>
            <a:r>
              <a:rPr lang="en-US" sz="1800" dirty="0"/>
              <a:t>, </a:t>
            </a:r>
          </a:p>
          <a:p>
            <a:pPr marL="0" indent="0">
              <a:buNone/>
            </a:pPr>
            <a:r>
              <a:rPr lang="en-US" sz="1800" dirty="0" err="1"/>
              <a:t>SelfLoop</a:t>
            </a:r>
            <a:r>
              <a:rPr lang="en-US" sz="1800" dirty="0"/>
              <a:t> </a:t>
            </a:r>
            <a:r>
              <a:rPr lang="en-US" sz="1800" dirty="0" err="1"/>
              <a:t>acceptSelfLoops</a:t>
            </a:r>
            <a:r>
              <a:rPr lang="en-US" sz="1800" dirty="0"/>
              <a:t>, </a:t>
            </a:r>
          </a:p>
          <a:p>
            <a:pPr marL="0" indent="0">
              <a:buNone/>
            </a:pPr>
            <a:r>
              <a:rPr lang="en-US" sz="1800" dirty="0"/>
              <a:t>Weight </a:t>
            </a:r>
            <a:r>
              <a:rPr lang="en-US" sz="1800" dirty="0" err="1"/>
              <a:t>hasWeight</a:t>
            </a:r>
            <a:r>
              <a:rPr lang="en-US" sz="1800" dirty="0"/>
              <a:t>, Storage </a:t>
            </a:r>
            <a:r>
              <a:rPr lang="en-US" sz="1800" dirty="0" err="1"/>
              <a:t>theStorage</a:t>
            </a:r>
            <a:r>
              <a:rPr lang="en-US" sz="1800" dirty="0"/>
              <a:t>) </a:t>
            </a:r>
            <a:endParaRPr lang="es-AR" sz="1800" dirty="0"/>
          </a:p>
          <a:p>
            <a:pPr marL="0" indent="0">
              <a:buNone/>
            </a:pPr>
            <a:endParaRPr lang="es-AR" dirty="0"/>
          </a:p>
          <a:p>
            <a:pPr marL="0" indent="0" algn="just">
              <a:buNone/>
            </a:pPr>
            <a:r>
              <a:rPr lang="es-AR" dirty="0"/>
              <a:t>Otra buena idea es ofrecer una clase </a:t>
            </a:r>
            <a:r>
              <a:rPr lang="es-AR" dirty="0" err="1"/>
              <a:t>Builder</a:t>
            </a:r>
            <a:r>
              <a:rPr lang="es-AR" dirty="0"/>
              <a:t> que permita que en cualquier orden se pasen parámetros en forma aislada  (si no se proporcionan asumen algún default) y cuando lo decida invoque </a:t>
            </a:r>
            <a:r>
              <a:rPr lang="es-AR" dirty="0" err="1"/>
              <a:t>build</a:t>
            </a:r>
            <a:r>
              <a:rPr lang="es-AR" dirty="0"/>
              <a:t>() que finalmente invoca al </a:t>
            </a:r>
            <a:r>
              <a:rPr lang="es-AR" dirty="0" err="1"/>
              <a:t>GraphFactory</a:t>
            </a:r>
            <a:r>
              <a:rPr lang="es-AR" dirty="0"/>
              <a:t>. Es un caso de postergación.</a:t>
            </a:r>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454</a:t>
            </a:fld>
            <a:endParaRPr lang="en-US"/>
          </a:p>
        </p:txBody>
      </p:sp>
    </p:spTree>
    <p:extLst>
      <p:ext uri="{BB962C8B-B14F-4D97-AF65-F5344CB8AC3E}">
        <p14:creationId xmlns:p14="http://schemas.microsoft.com/office/powerpoint/2010/main" val="4169820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p:txBody>
          <a:bodyPr>
            <a:normAutofit/>
          </a:bodyPr>
          <a:lstStyle/>
          <a:p>
            <a:pPr marL="0" indent="0">
              <a:buNone/>
            </a:pPr>
            <a:r>
              <a:rPr lang="es-AR" dirty="0"/>
              <a:t>El usuario también podría crear grafos de diferentes formas:</a:t>
            </a:r>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455</a:t>
            </a:fld>
            <a:endParaRPr lang="en-US"/>
          </a:p>
        </p:txBody>
      </p:sp>
      <p:sp>
        <p:nvSpPr>
          <p:cNvPr id="5" name="CuadroTexto 4"/>
          <p:cNvSpPr txBox="1"/>
          <p:nvPr/>
        </p:nvSpPr>
        <p:spPr>
          <a:xfrm>
            <a:off x="160405" y="2807402"/>
            <a:ext cx="4246099" cy="1815882"/>
          </a:xfrm>
          <a:prstGeom prst="rect">
            <a:avLst/>
          </a:prstGeom>
          <a:solidFill>
            <a:schemeClr val="accent1">
              <a:lumMod val="20000"/>
              <a:lumOff val="80000"/>
            </a:schemeClr>
          </a:solidFill>
          <a:ln>
            <a:solidFill>
              <a:schemeClr val="accent1">
                <a:lumMod val="20000"/>
                <a:lumOff val="80000"/>
              </a:schemeClr>
            </a:solidFill>
          </a:ln>
        </p:spPr>
        <p:txBody>
          <a:bodyPr wrap="none" rtlCol="0">
            <a:spAutoFit/>
          </a:bodyPr>
          <a:lstStyle/>
          <a:p>
            <a:r>
              <a:rPr lang="en-US" sz="1400" b="1" dirty="0" err="1">
                <a:solidFill>
                  <a:srgbClr val="002060"/>
                </a:solidFill>
              </a:rPr>
              <a:t>GraphService</a:t>
            </a:r>
            <a:r>
              <a:rPr lang="es-AR" sz="1400" b="1" dirty="0">
                <a:solidFill>
                  <a:srgbClr val="002060"/>
                </a:solidFill>
              </a:rPr>
              <a:t> &lt;</a:t>
            </a:r>
            <a:r>
              <a:rPr lang="es-AR" sz="1400" b="1" dirty="0" err="1">
                <a:solidFill>
                  <a:srgbClr val="002060"/>
                </a:solidFill>
              </a:rPr>
              <a:t>Character,EmptyEdgeProp</a:t>
            </a:r>
            <a:r>
              <a:rPr lang="es-AR" sz="1400" b="1" dirty="0">
                <a:solidFill>
                  <a:srgbClr val="002060"/>
                </a:solidFill>
              </a:rPr>
              <a:t>&gt;</a:t>
            </a:r>
            <a:r>
              <a:rPr lang="en-US" sz="1400" b="1" dirty="0">
                <a:solidFill>
                  <a:srgbClr val="002060"/>
                </a:solidFill>
              </a:rPr>
              <a:t> g = </a:t>
            </a:r>
          </a:p>
          <a:p>
            <a:r>
              <a:rPr lang="en-US" sz="1400" b="1" dirty="0"/>
              <a:t>new </a:t>
            </a:r>
            <a:r>
              <a:rPr lang="en-US" sz="1400" b="1" dirty="0" err="1"/>
              <a:t>GraphBuilder</a:t>
            </a:r>
            <a:r>
              <a:rPr lang="es-AR" sz="1400" dirty="0"/>
              <a:t>&lt;</a:t>
            </a:r>
            <a:r>
              <a:rPr lang="es-AR" sz="1400" dirty="0" err="1"/>
              <a:t>Character,EmptyEdgeProp</a:t>
            </a:r>
            <a:r>
              <a:rPr lang="es-AR" sz="1400" dirty="0"/>
              <a:t>&gt; </a:t>
            </a:r>
            <a:r>
              <a:rPr lang="en-US" sz="1400" b="1" dirty="0"/>
              <a:t>().</a:t>
            </a:r>
          </a:p>
          <a:p>
            <a:r>
              <a:rPr lang="en-US" sz="1400" dirty="0" err="1"/>
              <a:t>withMultiplicity</a:t>
            </a:r>
            <a:r>
              <a:rPr lang="en-US" sz="1400" dirty="0"/>
              <a:t>(</a:t>
            </a:r>
            <a:r>
              <a:rPr lang="en-US" sz="1400" dirty="0" err="1"/>
              <a:t>Multiplicity.SIMPLE</a:t>
            </a:r>
            <a:r>
              <a:rPr lang="en-US" sz="1400" dirty="0"/>
              <a:t>).</a:t>
            </a:r>
          </a:p>
          <a:p>
            <a:r>
              <a:rPr lang="es-AR" sz="1400" dirty="0" err="1"/>
              <a:t>withDirected</a:t>
            </a:r>
            <a:r>
              <a:rPr lang="es-AR" sz="1400" dirty="0"/>
              <a:t>(</a:t>
            </a:r>
            <a:r>
              <a:rPr lang="es-AR" sz="1400" dirty="0" err="1"/>
              <a:t>EdgeMode.UNDIRECTED</a:t>
            </a:r>
            <a:r>
              <a:rPr lang="es-AR" sz="1400" dirty="0"/>
              <a:t>).</a:t>
            </a:r>
          </a:p>
          <a:p>
            <a:r>
              <a:rPr lang="es-AR" sz="1400" dirty="0" err="1"/>
              <a:t>withAcceptSelfLoop</a:t>
            </a:r>
            <a:r>
              <a:rPr lang="es-AR" sz="1400" dirty="0"/>
              <a:t>(</a:t>
            </a:r>
            <a:r>
              <a:rPr lang="es-AR" sz="1400" dirty="0" err="1"/>
              <a:t>SelfLoop.NO</a:t>
            </a:r>
            <a:r>
              <a:rPr lang="es-AR" sz="1400" dirty="0"/>
              <a:t>).</a:t>
            </a:r>
          </a:p>
          <a:p>
            <a:r>
              <a:rPr lang="es-AR" sz="1400" dirty="0" err="1"/>
              <a:t>withAcceptWeight</a:t>
            </a:r>
            <a:r>
              <a:rPr lang="es-AR" sz="1400" dirty="0"/>
              <a:t>(</a:t>
            </a:r>
            <a:r>
              <a:rPr lang="es-AR" sz="1400" dirty="0" err="1"/>
              <a:t>Weight.YES</a:t>
            </a:r>
            <a:r>
              <a:rPr lang="es-AR" sz="1400" dirty="0"/>
              <a:t>).</a:t>
            </a:r>
          </a:p>
          <a:p>
            <a:r>
              <a:rPr lang="es-AR" sz="1400" dirty="0" err="1"/>
              <a:t>withStorage</a:t>
            </a:r>
            <a:r>
              <a:rPr lang="es-AR" sz="1400" dirty="0"/>
              <a:t>(</a:t>
            </a:r>
            <a:r>
              <a:rPr lang="es-AR" sz="1400" dirty="0" err="1"/>
              <a:t>Storage.SPARSE</a:t>
            </a:r>
            <a:r>
              <a:rPr lang="es-AR" sz="1400" dirty="0"/>
              <a:t>).</a:t>
            </a:r>
          </a:p>
          <a:p>
            <a:r>
              <a:rPr lang="es-AR" sz="1400" b="1" dirty="0" err="1"/>
              <a:t>build</a:t>
            </a:r>
            <a:r>
              <a:rPr lang="es-AR" sz="1400" b="1" dirty="0"/>
              <a:t>();</a:t>
            </a:r>
          </a:p>
        </p:txBody>
      </p:sp>
      <p:sp>
        <p:nvSpPr>
          <p:cNvPr id="6" name="CuadroTexto 5"/>
          <p:cNvSpPr txBox="1"/>
          <p:nvPr/>
        </p:nvSpPr>
        <p:spPr>
          <a:xfrm>
            <a:off x="4547440" y="2807402"/>
            <a:ext cx="4246099" cy="1815882"/>
          </a:xfrm>
          <a:prstGeom prst="rect">
            <a:avLst/>
          </a:prstGeom>
          <a:solidFill>
            <a:schemeClr val="accent1">
              <a:lumMod val="20000"/>
              <a:lumOff val="80000"/>
            </a:schemeClr>
          </a:solidFill>
          <a:ln>
            <a:solidFill>
              <a:schemeClr val="bg2"/>
            </a:solidFill>
          </a:ln>
        </p:spPr>
        <p:txBody>
          <a:bodyPr wrap="none" rtlCol="0">
            <a:spAutoFit/>
          </a:bodyPr>
          <a:lstStyle/>
          <a:p>
            <a:r>
              <a:rPr lang="en-US" sz="1400" b="1" dirty="0" err="1">
                <a:solidFill>
                  <a:srgbClr val="002060"/>
                </a:solidFill>
              </a:rPr>
              <a:t>GraphService</a:t>
            </a:r>
            <a:r>
              <a:rPr lang="es-AR" sz="1400" b="1" dirty="0">
                <a:solidFill>
                  <a:srgbClr val="002060"/>
                </a:solidFill>
              </a:rPr>
              <a:t> &lt;</a:t>
            </a:r>
            <a:r>
              <a:rPr lang="es-AR" sz="1400" b="1" dirty="0" err="1">
                <a:solidFill>
                  <a:srgbClr val="002060"/>
                </a:solidFill>
              </a:rPr>
              <a:t>Character,EmptyEdgeProp</a:t>
            </a:r>
            <a:r>
              <a:rPr lang="es-AR" sz="1400" b="1" dirty="0">
                <a:solidFill>
                  <a:srgbClr val="002060"/>
                </a:solidFill>
              </a:rPr>
              <a:t>&gt;</a:t>
            </a:r>
            <a:r>
              <a:rPr lang="en-US" sz="1400" b="1" dirty="0">
                <a:solidFill>
                  <a:srgbClr val="002060"/>
                </a:solidFill>
              </a:rPr>
              <a:t> g = </a:t>
            </a:r>
          </a:p>
          <a:p>
            <a:r>
              <a:rPr lang="en-US" sz="1400" b="1" dirty="0"/>
              <a:t>new </a:t>
            </a:r>
            <a:r>
              <a:rPr lang="en-US" sz="1400" b="1" dirty="0" err="1"/>
              <a:t>GraphBuilder</a:t>
            </a:r>
            <a:r>
              <a:rPr lang="es-AR" sz="1400" dirty="0"/>
              <a:t>&lt;</a:t>
            </a:r>
            <a:r>
              <a:rPr lang="es-AR" sz="1400" dirty="0" err="1"/>
              <a:t>Character,EmptyEdgeProp</a:t>
            </a:r>
            <a:r>
              <a:rPr lang="es-AR" sz="1400" dirty="0"/>
              <a:t>&gt; </a:t>
            </a:r>
            <a:r>
              <a:rPr lang="en-US" sz="1400" b="1" dirty="0"/>
              <a:t>().</a:t>
            </a:r>
          </a:p>
          <a:p>
            <a:r>
              <a:rPr lang="es-AR" sz="1400" dirty="0" err="1"/>
              <a:t>withStorage</a:t>
            </a:r>
            <a:r>
              <a:rPr lang="es-AR" sz="1400" dirty="0"/>
              <a:t>(</a:t>
            </a:r>
            <a:r>
              <a:rPr lang="es-AR" sz="1400" dirty="0" err="1"/>
              <a:t>Storage.SPARSE</a:t>
            </a:r>
            <a:r>
              <a:rPr lang="es-AR" sz="1400" dirty="0"/>
              <a:t>).</a:t>
            </a:r>
            <a:endParaRPr lang="en-US" sz="1400" dirty="0"/>
          </a:p>
          <a:p>
            <a:r>
              <a:rPr lang="es-AR" sz="1400" dirty="0" err="1"/>
              <a:t>withAcceptSelfLoop</a:t>
            </a:r>
            <a:r>
              <a:rPr lang="es-AR" sz="1400" dirty="0"/>
              <a:t>(</a:t>
            </a:r>
            <a:r>
              <a:rPr lang="es-AR" sz="1400" dirty="0" err="1"/>
              <a:t>SelfLoop.NO</a:t>
            </a:r>
            <a:r>
              <a:rPr lang="es-AR" sz="1400" dirty="0"/>
              <a:t>).</a:t>
            </a:r>
          </a:p>
          <a:p>
            <a:r>
              <a:rPr lang="es-AR" sz="1400" dirty="0" err="1"/>
              <a:t>withAcceptWeight</a:t>
            </a:r>
            <a:r>
              <a:rPr lang="es-AR" sz="1400" dirty="0"/>
              <a:t>(</a:t>
            </a:r>
            <a:r>
              <a:rPr lang="es-AR" sz="1400" dirty="0" err="1"/>
              <a:t>Weight.YES</a:t>
            </a:r>
            <a:r>
              <a:rPr lang="es-AR" sz="1400" dirty="0"/>
              <a:t>).</a:t>
            </a:r>
          </a:p>
          <a:p>
            <a:r>
              <a:rPr lang="en-US" sz="1400" dirty="0" err="1"/>
              <a:t>withMultiplicity</a:t>
            </a:r>
            <a:r>
              <a:rPr lang="en-US" sz="1400" dirty="0"/>
              <a:t>(</a:t>
            </a:r>
            <a:r>
              <a:rPr lang="en-US" sz="1400" dirty="0" err="1"/>
              <a:t>Multiplicity.SIMPLE</a:t>
            </a:r>
            <a:r>
              <a:rPr lang="en-US" sz="1400" dirty="0"/>
              <a:t>).</a:t>
            </a:r>
          </a:p>
          <a:p>
            <a:r>
              <a:rPr lang="es-AR" sz="1400" dirty="0" err="1"/>
              <a:t>withDirected</a:t>
            </a:r>
            <a:r>
              <a:rPr lang="es-AR" sz="1400" dirty="0"/>
              <a:t>(</a:t>
            </a:r>
            <a:r>
              <a:rPr lang="es-AR" sz="1400" dirty="0" err="1"/>
              <a:t>EdgeMode.UNDIRECTED</a:t>
            </a:r>
            <a:r>
              <a:rPr lang="es-AR" sz="1400" dirty="0"/>
              <a:t>).</a:t>
            </a:r>
          </a:p>
          <a:p>
            <a:r>
              <a:rPr lang="es-AR" sz="1400" b="1" dirty="0" err="1"/>
              <a:t>build</a:t>
            </a:r>
            <a:r>
              <a:rPr lang="es-AR" sz="1400" b="1" dirty="0"/>
              <a:t>();</a:t>
            </a:r>
          </a:p>
        </p:txBody>
      </p:sp>
      <p:sp>
        <p:nvSpPr>
          <p:cNvPr id="7" name="CuadroTexto 6"/>
          <p:cNvSpPr txBox="1"/>
          <p:nvPr/>
        </p:nvSpPr>
        <p:spPr>
          <a:xfrm>
            <a:off x="1436914" y="4723032"/>
            <a:ext cx="5943600" cy="1815882"/>
          </a:xfrm>
          <a:prstGeom prst="rect">
            <a:avLst/>
          </a:prstGeom>
          <a:solidFill>
            <a:srgbClr val="FFFF99"/>
          </a:solidFill>
          <a:ln>
            <a:solidFill>
              <a:srgbClr val="FFFF99"/>
            </a:solidFill>
          </a:ln>
        </p:spPr>
        <p:txBody>
          <a:bodyPr wrap="square" rtlCol="0">
            <a:spAutoFit/>
          </a:bodyPr>
          <a:lstStyle/>
          <a:p>
            <a:r>
              <a:rPr lang="es-AR" sz="1600" dirty="0"/>
              <a:t>// equivalente a la de orden PREDETERMINADO</a:t>
            </a:r>
          </a:p>
          <a:p>
            <a:r>
              <a:rPr lang="es-AR" sz="1600" b="1" dirty="0" err="1">
                <a:solidFill>
                  <a:srgbClr val="002060"/>
                </a:solidFill>
              </a:rPr>
              <a:t>GraphService</a:t>
            </a:r>
            <a:r>
              <a:rPr lang="es-AR" sz="1600" b="1" dirty="0">
                <a:solidFill>
                  <a:srgbClr val="002060"/>
                </a:solidFill>
              </a:rPr>
              <a:t>&lt;</a:t>
            </a:r>
            <a:r>
              <a:rPr lang="es-AR" sz="1600" b="1" dirty="0" err="1">
                <a:solidFill>
                  <a:srgbClr val="002060"/>
                </a:solidFill>
              </a:rPr>
              <a:t>Character,EmptyEdgeProp</a:t>
            </a:r>
            <a:r>
              <a:rPr lang="es-AR" sz="1600" b="1" dirty="0">
                <a:solidFill>
                  <a:srgbClr val="002060"/>
                </a:solidFill>
              </a:rPr>
              <a:t>&gt; g = </a:t>
            </a:r>
          </a:p>
          <a:p>
            <a:r>
              <a:rPr lang="es-AR" sz="1600" b="1" dirty="0" err="1"/>
              <a:t>GraphFactory.create</a:t>
            </a:r>
            <a:r>
              <a:rPr lang="es-AR" sz="1600" dirty="0"/>
              <a:t>(</a:t>
            </a:r>
            <a:r>
              <a:rPr lang="es-AR" sz="1600" dirty="0" err="1"/>
              <a:t>Multiplicity.SIMPLE</a:t>
            </a:r>
            <a:r>
              <a:rPr lang="es-AR" sz="1600" dirty="0"/>
              <a:t>, </a:t>
            </a:r>
          </a:p>
          <a:p>
            <a:r>
              <a:rPr lang="es-AR" sz="1600" dirty="0"/>
              <a:t>    </a:t>
            </a:r>
            <a:r>
              <a:rPr lang="es-AR" sz="1600" dirty="0" err="1"/>
              <a:t>EdgeMode.UNDIRECTED</a:t>
            </a:r>
            <a:r>
              <a:rPr lang="es-AR" sz="1600" dirty="0"/>
              <a:t>,</a:t>
            </a:r>
          </a:p>
          <a:p>
            <a:r>
              <a:rPr lang="es-AR" sz="1600" dirty="0"/>
              <a:t>    </a:t>
            </a:r>
            <a:r>
              <a:rPr lang="es-AR" sz="1600" dirty="0" err="1"/>
              <a:t>SelfLoop.NO</a:t>
            </a:r>
            <a:r>
              <a:rPr lang="es-AR" sz="1600" dirty="0"/>
              <a:t>,</a:t>
            </a:r>
          </a:p>
          <a:p>
            <a:r>
              <a:rPr lang="es-AR" sz="1600" dirty="0"/>
              <a:t>    </a:t>
            </a:r>
            <a:r>
              <a:rPr lang="es-AR" sz="1600" dirty="0" err="1"/>
              <a:t>Weight.YES</a:t>
            </a:r>
            <a:r>
              <a:rPr lang="es-AR" sz="1600" dirty="0"/>
              <a:t>,</a:t>
            </a:r>
          </a:p>
          <a:p>
            <a:r>
              <a:rPr lang="es-AR" sz="1600" dirty="0"/>
              <a:t>    </a:t>
            </a:r>
            <a:r>
              <a:rPr lang="es-AR" sz="1600" dirty="0" err="1"/>
              <a:t>Storage.SPARSE</a:t>
            </a:r>
            <a:r>
              <a:rPr lang="es-AR" sz="1600" dirty="0"/>
              <a:t>);</a:t>
            </a:r>
          </a:p>
        </p:txBody>
      </p:sp>
      <p:cxnSp>
        <p:nvCxnSpPr>
          <p:cNvPr id="9" name="Conector recto de flecha 8"/>
          <p:cNvCxnSpPr/>
          <p:nvPr/>
        </p:nvCxnSpPr>
        <p:spPr>
          <a:xfrm>
            <a:off x="3315227" y="3382928"/>
            <a:ext cx="1256773" cy="625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ector recto de flecha 9"/>
          <p:cNvCxnSpPr/>
          <p:nvPr/>
        </p:nvCxnSpPr>
        <p:spPr>
          <a:xfrm>
            <a:off x="3472889" y="3620995"/>
            <a:ext cx="1130993" cy="5843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flipV="1">
            <a:off x="2674718" y="3382928"/>
            <a:ext cx="1872722" cy="872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recto de flecha 13"/>
          <p:cNvCxnSpPr/>
          <p:nvPr/>
        </p:nvCxnSpPr>
        <p:spPr>
          <a:xfrm flipV="1">
            <a:off x="3069132" y="3589243"/>
            <a:ext cx="1534750" cy="2757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p:nvPr/>
        </p:nvCxnSpPr>
        <p:spPr>
          <a:xfrm flipV="1">
            <a:off x="2784079" y="3865018"/>
            <a:ext cx="1787921" cy="21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echa doblada 25"/>
          <p:cNvSpPr/>
          <p:nvPr/>
        </p:nvSpPr>
        <p:spPr>
          <a:xfrm flipV="1">
            <a:off x="130628" y="4623284"/>
            <a:ext cx="1169770" cy="589166"/>
          </a:xfrm>
          <a:prstGeom prst="bentArrow">
            <a:avLst>
              <a:gd name="adj1" fmla="val 25000"/>
              <a:gd name="adj2" fmla="val 25000"/>
              <a:gd name="adj3" fmla="val 25000"/>
              <a:gd name="adj4" fmla="val 6433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solidFill>
                <a:schemeClr val="tx1"/>
              </a:solidFill>
            </a:endParaRPr>
          </a:p>
        </p:txBody>
      </p:sp>
      <p:sp>
        <p:nvSpPr>
          <p:cNvPr id="27" name="Flecha doblada 26"/>
          <p:cNvSpPr/>
          <p:nvPr/>
        </p:nvSpPr>
        <p:spPr>
          <a:xfrm flipH="1" flipV="1">
            <a:off x="5830228" y="4491318"/>
            <a:ext cx="1550286" cy="769900"/>
          </a:xfrm>
          <a:prstGeom prst="ben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solidFill>
                <a:schemeClr val="tx1"/>
              </a:solidFill>
            </a:endParaRPr>
          </a:p>
        </p:txBody>
      </p:sp>
    </p:spTree>
    <p:extLst>
      <p:ext uri="{BB962C8B-B14F-4D97-AF65-F5344CB8AC3E}">
        <p14:creationId xmlns:p14="http://schemas.microsoft.com/office/powerpoint/2010/main" val="756915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456</a:t>
            </a:fld>
            <a:endParaRPr lang="en-US"/>
          </a:p>
        </p:txBody>
      </p:sp>
      <p:sp>
        <p:nvSpPr>
          <p:cNvPr id="7" name="Marcador de contenido 6"/>
          <p:cNvSpPr>
            <a:spLocks noGrp="1"/>
          </p:cNvSpPr>
          <p:nvPr>
            <p:ph idx="1"/>
          </p:nvPr>
        </p:nvSpPr>
        <p:spPr/>
        <p:txBody>
          <a:bodyPr/>
          <a:lstStyle/>
          <a:p>
            <a:pPr marL="0" indent="0">
              <a:buNone/>
            </a:pPr>
            <a:r>
              <a:rPr lang="es-AR" dirty="0"/>
              <a:t>Es muy fácil implementar esta técnica. </a:t>
            </a:r>
          </a:p>
        </p:txBody>
      </p:sp>
      <p:pic>
        <p:nvPicPr>
          <p:cNvPr id="8" name="Imagen 7"/>
          <p:cNvPicPr>
            <a:picLocks noChangeAspect="1"/>
          </p:cNvPicPr>
          <p:nvPr/>
        </p:nvPicPr>
        <p:blipFill>
          <a:blip r:embed="rId2"/>
          <a:stretch>
            <a:fillRect/>
          </a:stretch>
        </p:blipFill>
        <p:spPr>
          <a:xfrm>
            <a:off x="457200" y="2454277"/>
            <a:ext cx="6810375" cy="4267200"/>
          </a:xfrm>
          <a:prstGeom prst="rect">
            <a:avLst/>
          </a:prstGeom>
        </p:spPr>
      </p:pic>
      <p:sp>
        <p:nvSpPr>
          <p:cNvPr id="9" name="Rectángulo redondeado 8"/>
          <p:cNvSpPr/>
          <p:nvPr/>
        </p:nvSpPr>
        <p:spPr>
          <a:xfrm>
            <a:off x="457200" y="2454277"/>
            <a:ext cx="4352795" cy="954468"/>
          </a:xfrm>
          <a:prstGeom prst="roundRect">
            <a:avLst/>
          </a:prstGeom>
          <a:noFill/>
          <a:ln w="28575">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cxnSp>
        <p:nvCxnSpPr>
          <p:cNvPr id="10" name="Conector recto de flecha 9"/>
          <p:cNvCxnSpPr/>
          <p:nvPr/>
        </p:nvCxnSpPr>
        <p:spPr>
          <a:xfrm>
            <a:off x="4809995" y="2921331"/>
            <a:ext cx="444137" cy="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5310947" y="2365885"/>
            <a:ext cx="3544953" cy="1077218"/>
          </a:xfrm>
          <a:prstGeom prst="rect">
            <a:avLst/>
          </a:prstGeom>
          <a:noFill/>
          <a:ln>
            <a:solidFill>
              <a:schemeClr val="bg2"/>
            </a:solidFill>
          </a:ln>
        </p:spPr>
        <p:txBody>
          <a:bodyPr wrap="square" rtlCol="0">
            <a:spAutoFit/>
          </a:bodyPr>
          <a:lstStyle/>
          <a:p>
            <a:pPr algn="just"/>
            <a:r>
              <a:rPr lang="es-AR" sz="1600" dirty="0" err="1"/>
              <a:t>GraphBuilder</a:t>
            </a:r>
            <a:r>
              <a:rPr lang="es-AR" sz="1600" dirty="0"/>
              <a:t> es una clase </a:t>
            </a:r>
            <a:r>
              <a:rPr lang="es-AR" sz="1600" dirty="0" err="1"/>
              <a:t>instanciable</a:t>
            </a:r>
            <a:r>
              <a:rPr lang="es-AR" sz="1600" dirty="0"/>
              <a:t> y tiene </a:t>
            </a:r>
            <a:r>
              <a:rPr lang="es-AR" sz="1600" dirty="0" err="1"/>
              <a:t>vbles</a:t>
            </a:r>
            <a:r>
              <a:rPr lang="es-AR" sz="1600" dirty="0"/>
              <a:t> de instancia para cada estado posible, con algún default.</a:t>
            </a:r>
          </a:p>
        </p:txBody>
      </p:sp>
      <p:sp>
        <p:nvSpPr>
          <p:cNvPr id="12" name="Rectángulo redondeado 11"/>
          <p:cNvSpPr/>
          <p:nvPr/>
        </p:nvSpPr>
        <p:spPr>
          <a:xfrm>
            <a:off x="493496" y="4160428"/>
            <a:ext cx="4337018" cy="687145"/>
          </a:xfrm>
          <a:prstGeom prst="roundRect">
            <a:avLst/>
          </a:prstGeom>
          <a:noFill/>
          <a:ln w="38100">
            <a:solidFill>
              <a:srgbClr val="0070C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solidFill>
                <a:srgbClr val="0070C0"/>
              </a:solidFill>
            </a:endParaRPr>
          </a:p>
        </p:txBody>
      </p:sp>
      <p:cxnSp>
        <p:nvCxnSpPr>
          <p:cNvPr id="13" name="Conector recto de flecha 12"/>
          <p:cNvCxnSpPr/>
          <p:nvPr/>
        </p:nvCxnSpPr>
        <p:spPr>
          <a:xfrm>
            <a:off x="4866810" y="4428954"/>
            <a:ext cx="444137" cy="0"/>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4" name="CuadroTexto 13"/>
          <p:cNvSpPr txBox="1"/>
          <p:nvPr/>
        </p:nvSpPr>
        <p:spPr>
          <a:xfrm>
            <a:off x="5347244" y="3873508"/>
            <a:ext cx="3565472" cy="1077218"/>
          </a:xfrm>
          <a:prstGeom prst="rect">
            <a:avLst/>
          </a:prstGeom>
          <a:noFill/>
          <a:ln>
            <a:solidFill>
              <a:schemeClr val="bg2"/>
            </a:solidFill>
          </a:ln>
        </p:spPr>
        <p:txBody>
          <a:bodyPr wrap="square" rtlCol="0">
            <a:spAutoFit/>
          </a:bodyPr>
          <a:lstStyle/>
          <a:p>
            <a:pPr algn="just"/>
            <a:r>
              <a:rPr lang="es-AR" sz="1600" dirty="0"/>
              <a:t>Hay un método de instancia por cada propiedad. </a:t>
            </a:r>
            <a:r>
              <a:rPr lang="es-AR" sz="1600" dirty="0" err="1"/>
              <a:t>Setea</a:t>
            </a:r>
            <a:r>
              <a:rPr lang="es-AR" sz="1600" dirty="0"/>
              <a:t> la propiedad y devuelve </a:t>
            </a:r>
            <a:r>
              <a:rPr lang="es-AR" sz="1600" dirty="0" err="1"/>
              <a:t>this</a:t>
            </a:r>
            <a:r>
              <a:rPr lang="es-AR" sz="1600" dirty="0"/>
              <a:t> para poder encadenar   invocaciones.</a:t>
            </a:r>
          </a:p>
        </p:txBody>
      </p:sp>
      <p:sp>
        <p:nvSpPr>
          <p:cNvPr id="16" name="Rectángulo redondeado 15"/>
          <p:cNvSpPr/>
          <p:nvPr/>
        </p:nvSpPr>
        <p:spPr>
          <a:xfrm>
            <a:off x="667120" y="5818261"/>
            <a:ext cx="6810917" cy="506340"/>
          </a:xfrm>
          <a:prstGeom prst="roundRect">
            <a:avLst/>
          </a:prstGeom>
          <a:noFill/>
          <a:ln w="38100">
            <a:solidFill>
              <a:srgbClr val="0070C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solidFill>
                <a:srgbClr val="0070C0"/>
              </a:solidFill>
            </a:endParaRPr>
          </a:p>
        </p:txBody>
      </p:sp>
      <p:cxnSp>
        <p:nvCxnSpPr>
          <p:cNvPr id="17" name="Conector recto de flecha 16"/>
          <p:cNvCxnSpPr/>
          <p:nvPr/>
        </p:nvCxnSpPr>
        <p:spPr>
          <a:xfrm flipV="1">
            <a:off x="2778288" y="5661764"/>
            <a:ext cx="1280145" cy="288099"/>
          </a:xfrm>
          <a:prstGeom prst="straightConnector1">
            <a:avLst/>
          </a:prstGeom>
          <a:ln w="34925">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3344982" y="5157160"/>
            <a:ext cx="5649238" cy="584775"/>
          </a:xfrm>
          <a:prstGeom prst="rect">
            <a:avLst/>
          </a:prstGeom>
          <a:noFill/>
          <a:ln>
            <a:solidFill>
              <a:schemeClr val="bg2"/>
            </a:solidFill>
          </a:ln>
        </p:spPr>
        <p:txBody>
          <a:bodyPr wrap="square" rtlCol="0">
            <a:spAutoFit/>
          </a:bodyPr>
          <a:lstStyle/>
          <a:p>
            <a:pPr algn="just"/>
            <a:r>
              <a:rPr lang="es-AR" sz="1600" dirty="0"/>
              <a:t>El método </a:t>
            </a:r>
            <a:r>
              <a:rPr lang="es-AR" sz="1600" dirty="0" err="1"/>
              <a:t>build</a:t>
            </a:r>
            <a:r>
              <a:rPr lang="es-AR" sz="1600" dirty="0"/>
              <a:t>() no devuelve </a:t>
            </a:r>
            <a:r>
              <a:rPr lang="es-AR" sz="1600" dirty="0" err="1"/>
              <a:t>this</a:t>
            </a:r>
            <a:r>
              <a:rPr lang="es-AR" sz="1600" dirty="0"/>
              <a:t>. Es lo último a invocar. </a:t>
            </a:r>
            <a:r>
              <a:rPr lang="es-AR" sz="1600" dirty="0" err="1"/>
              <a:t>Reusa</a:t>
            </a:r>
            <a:r>
              <a:rPr lang="es-AR" sz="1600" dirty="0"/>
              <a:t> al </a:t>
            </a:r>
            <a:r>
              <a:rPr lang="es-AR" sz="1600" dirty="0" err="1"/>
              <a:t>GraphFactory</a:t>
            </a:r>
            <a:r>
              <a:rPr lang="es-AR" sz="1600" dirty="0"/>
              <a:t> de parámetros ordenados</a:t>
            </a:r>
          </a:p>
        </p:txBody>
      </p:sp>
    </p:spTree>
    <p:extLst>
      <p:ext uri="{BB962C8B-B14F-4D97-AF65-F5344CB8AC3E}">
        <p14:creationId xmlns:p14="http://schemas.microsoft.com/office/powerpoint/2010/main" val="311522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inVertical)">
                                      <p:cBhvr>
                                        <p:cTn id="7" dur="500"/>
                                        <p:tgtEl>
                                          <p:spTgt spid="12"/>
                                        </p:tgtEl>
                                      </p:cBhvr>
                                    </p:animEffect>
                                  </p:childTnLst>
                                </p:cTn>
                              </p:par>
                              <p:par>
                                <p:cTn id="8" presetID="16" presetClass="entr" presetSubtype="21"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barn(inVertical)">
                                      <p:cBhvr>
                                        <p:cTn id="10" dur="500"/>
                                        <p:tgtEl>
                                          <p:spTgt spid="13"/>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barn(inVertical)">
                                      <p:cBhvr>
                                        <p:cTn id="21" dur="500"/>
                                        <p:tgtEl>
                                          <p:spTgt spid="16"/>
                                        </p:tgtEl>
                                      </p:cBhvr>
                                    </p:animEffect>
                                  </p:childTnLst>
                                </p:cTn>
                              </p:par>
                              <p:par>
                                <p:cTn id="22" presetID="16" presetClass="entr" presetSubtype="21" fill="hold"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barn(inVertical)">
                                      <p:cBhvr>
                                        <p:cTn id="24" dur="500"/>
                                        <p:tgtEl>
                                          <p:spTgt spid="17"/>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barn(inVertical)">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14" grpId="0" animBg="1"/>
      <p:bldP spid="16" grpId="0" animBg="1"/>
      <p:bldP spid="18" grpId="0" animBg="1"/>
    </p:bldLst>
  </p:timing>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fontScale="55000" lnSpcReduction="20000"/>
          </a:bodyPr>
          <a:lstStyle/>
          <a:p>
            <a:pPr marL="0" indent="0" algn="just">
              <a:buNone/>
            </a:pPr>
            <a:r>
              <a:rPr lang="es-AR" dirty="0" err="1"/>
              <a:t>GraphFactory</a:t>
            </a:r>
            <a:r>
              <a:rPr lang="es-AR" dirty="0"/>
              <a:t> (sea que lo invoca directamente el usuario o sea que se invoca a partir del </a:t>
            </a:r>
            <a:r>
              <a:rPr lang="es-AR" dirty="0" err="1"/>
              <a:t>GraphBuilder</a:t>
            </a:r>
            <a:r>
              <a:rPr lang="es-AR" dirty="0"/>
              <a:t>) genera una instancia de </a:t>
            </a:r>
            <a:r>
              <a:rPr lang="es-AR" b="1" dirty="0" err="1"/>
              <a:t>SimpleOrDefault</a:t>
            </a:r>
            <a:r>
              <a:rPr lang="es-AR" b="1" dirty="0"/>
              <a:t> y </a:t>
            </a:r>
            <a:r>
              <a:rPr lang="es-AR" b="1" dirty="0" err="1"/>
              <a:t>Multi</a:t>
            </a:r>
            <a:r>
              <a:rPr lang="es-AR" b="1" dirty="0"/>
              <a:t>.</a:t>
            </a:r>
          </a:p>
          <a:p>
            <a:pPr marL="0" indent="0" algn="just">
              <a:buNone/>
            </a:pPr>
            <a:endParaRPr lang="es-AR" dirty="0"/>
          </a:p>
          <a:p>
            <a:pPr marL="0" indent="0" algn="just">
              <a:buNone/>
            </a:pPr>
            <a:r>
              <a:rPr lang="es-AR" dirty="0"/>
              <a:t>Ambas clases tienen </a:t>
            </a:r>
            <a:r>
              <a:rPr lang="es-AR" b="1" dirty="0"/>
              <a:t>mucho en común</a:t>
            </a:r>
            <a:r>
              <a:rPr lang="es-AR" dirty="0"/>
              <a:t>.</a:t>
            </a:r>
          </a:p>
          <a:p>
            <a:pPr marL="0" indent="0">
              <a:buNone/>
            </a:pPr>
            <a:endParaRPr lang="es-AR" dirty="0"/>
          </a:p>
          <a:p>
            <a:pPr marL="0" indent="0">
              <a:buNone/>
            </a:pPr>
            <a:r>
              <a:rPr lang="es-AR" dirty="0"/>
              <a:t>Sin embargo, difieren en algo:  </a:t>
            </a:r>
          </a:p>
          <a:p>
            <a:pPr marL="0" indent="0">
              <a:buNone/>
            </a:pPr>
            <a:endParaRPr lang="es-AR" dirty="0"/>
          </a:p>
          <a:p>
            <a:r>
              <a:rPr lang="es-AR" b="1" dirty="0" err="1"/>
              <a:t>addEdge</a:t>
            </a:r>
            <a:r>
              <a:rPr lang="es-AR" dirty="0"/>
              <a:t>:  en el caso de </a:t>
            </a:r>
            <a:r>
              <a:rPr lang="es-AR" dirty="0" err="1"/>
              <a:t>SimpleOrDefault</a:t>
            </a:r>
            <a:r>
              <a:rPr lang="es-AR" dirty="0"/>
              <a:t>, si se vuelve a crear otro eje entre el mismo par de vértices, se ignora. En </a:t>
            </a:r>
            <a:r>
              <a:rPr lang="es-AR" dirty="0" err="1"/>
              <a:t>Multi</a:t>
            </a:r>
            <a:r>
              <a:rPr lang="es-AR" dirty="0"/>
              <a:t> no se ignora, se crea.</a:t>
            </a:r>
          </a:p>
          <a:p>
            <a:endParaRPr lang="es-AR" dirty="0"/>
          </a:p>
          <a:p>
            <a:pPr algn="just"/>
            <a:r>
              <a:rPr lang="es-AR" b="1" dirty="0" err="1"/>
              <a:t>removeEdge</a:t>
            </a:r>
            <a:r>
              <a:rPr lang="es-AR" dirty="0"/>
              <a:t>: en el caso de </a:t>
            </a:r>
            <a:r>
              <a:rPr lang="es-AR" dirty="0" err="1"/>
              <a:t>SimpleOrDefault</a:t>
            </a:r>
            <a:r>
              <a:rPr lang="es-AR" dirty="0"/>
              <a:t>, si se indica un par de vértices, con sus propiedades y se lo encuentra, se borra el único eje encontrado. En el caso de </a:t>
            </a:r>
            <a:r>
              <a:rPr lang="es-AR" dirty="0" err="1"/>
              <a:t>Multi</a:t>
            </a:r>
            <a:r>
              <a:rPr lang="es-AR" dirty="0"/>
              <a:t> se borran todas las apariciones de ese eje con mismas propiedades entre esos vértices.</a:t>
            </a:r>
          </a:p>
          <a:p>
            <a:endParaRPr lang="es-AR" dirty="0"/>
          </a:p>
          <a:p>
            <a:pPr marL="0" indent="0" algn="just">
              <a:buNone/>
            </a:pPr>
            <a:r>
              <a:rPr lang="es-AR" dirty="0" err="1"/>
              <a:t>Tip</a:t>
            </a:r>
            <a:r>
              <a:rPr lang="es-AR" dirty="0"/>
              <a:t>: si no se especifican </a:t>
            </a:r>
            <a:r>
              <a:rPr lang="es-AR" dirty="0" err="1"/>
              <a:t>properties</a:t>
            </a:r>
            <a:r>
              <a:rPr lang="es-AR" dirty="0"/>
              <a:t> se borra en el caso de </a:t>
            </a:r>
            <a:r>
              <a:rPr lang="es-AR" dirty="0" err="1"/>
              <a:t>SimpleOrDefault</a:t>
            </a:r>
            <a:r>
              <a:rPr lang="es-AR" dirty="0"/>
              <a:t> el único eje que pudiera existir entre dichos vértices. Si es </a:t>
            </a:r>
            <a:r>
              <a:rPr lang="es-AR" dirty="0" err="1"/>
              <a:t>Multi</a:t>
            </a:r>
            <a:r>
              <a:rPr lang="es-AR" dirty="0"/>
              <a:t> lanza </a:t>
            </a:r>
            <a:r>
              <a:rPr lang="es-AR" dirty="0" err="1"/>
              <a:t>exception</a:t>
            </a:r>
            <a:r>
              <a:rPr lang="es-AR" dirty="0"/>
              <a:t> (para evitar ambigüedad)</a:t>
            </a:r>
          </a:p>
          <a:p>
            <a:pPr marL="0" indent="0" algn="just">
              <a:buNone/>
            </a:pPr>
            <a:endParaRPr lang="es-AR" dirty="0"/>
          </a:p>
          <a:p>
            <a:pPr marL="0" indent="0" algn="just">
              <a:buNone/>
            </a:pPr>
            <a:r>
              <a:rPr lang="es-AR" dirty="0"/>
              <a:t>Es responsabilidad del usuario definir </a:t>
            </a:r>
            <a:r>
              <a:rPr lang="es-AR" dirty="0" err="1"/>
              <a:t>equals</a:t>
            </a:r>
            <a:r>
              <a:rPr lang="es-AR" dirty="0"/>
              <a:t>/hash en la clase que represente las propiedades de los vértices y las propiedades de los ejes.</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457</a:t>
            </a:fld>
            <a:endParaRPr lang="en-US"/>
          </a:p>
        </p:txBody>
      </p:sp>
    </p:spTree>
    <p:extLst>
      <p:ext uri="{BB962C8B-B14F-4D97-AF65-F5344CB8AC3E}">
        <p14:creationId xmlns:p14="http://schemas.microsoft.com/office/powerpoint/2010/main" val="18513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sz="2400" dirty="0"/>
              <a:t>Como ambas clases tienen mucho en común, podemos hacerlas especializar de la clase abstracta </a:t>
            </a:r>
            <a:r>
              <a:rPr lang="es-AR" sz="2400" dirty="0" err="1"/>
              <a:t>AdjacencyListGraph</a:t>
            </a:r>
            <a:endParaRPr lang="es-AR" sz="2400" dirty="0"/>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458</a:t>
            </a:fld>
            <a:endParaRPr lang="en-US"/>
          </a:p>
        </p:txBody>
      </p:sp>
      <p:sp>
        <p:nvSpPr>
          <p:cNvPr id="5" name="Rectángulo 4"/>
          <p:cNvSpPr/>
          <p:nvPr/>
        </p:nvSpPr>
        <p:spPr>
          <a:xfrm>
            <a:off x="2404997" y="3419605"/>
            <a:ext cx="4521895" cy="5887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err="1"/>
              <a:t>AdjacencyListGraph</a:t>
            </a:r>
            <a:r>
              <a:rPr lang="es-AR" dirty="0"/>
              <a:t>&lt;</a:t>
            </a:r>
            <a:r>
              <a:rPr lang="es-AR" dirty="0" err="1"/>
              <a:t>Vprops</a:t>
            </a:r>
            <a:r>
              <a:rPr lang="es-AR" dirty="0"/>
              <a:t>, </a:t>
            </a:r>
            <a:r>
              <a:rPr lang="es-AR" dirty="0" err="1"/>
              <a:t>Eprops</a:t>
            </a:r>
            <a:r>
              <a:rPr lang="es-AR" dirty="0"/>
              <a:t>&gt;</a:t>
            </a:r>
          </a:p>
        </p:txBody>
      </p:sp>
      <p:sp>
        <p:nvSpPr>
          <p:cNvPr id="6" name="Rectángulo 5"/>
          <p:cNvSpPr/>
          <p:nvPr/>
        </p:nvSpPr>
        <p:spPr>
          <a:xfrm>
            <a:off x="472859" y="4602793"/>
            <a:ext cx="3956137" cy="5887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err="1"/>
              <a:t>SimpleOrDefault</a:t>
            </a:r>
            <a:r>
              <a:rPr lang="es-AR" dirty="0"/>
              <a:t>&lt;</a:t>
            </a:r>
            <a:r>
              <a:rPr lang="es-AR" dirty="0" err="1"/>
              <a:t>Vprops</a:t>
            </a:r>
            <a:r>
              <a:rPr lang="es-AR" dirty="0"/>
              <a:t>, </a:t>
            </a:r>
            <a:r>
              <a:rPr lang="es-AR" dirty="0" err="1"/>
              <a:t>Eprops</a:t>
            </a:r>
            <a:r>
              <a:rPr lang="es-AR" dirty="0"/>
              <a:t>&gt;</a:t>
            </a:r>
          </a:p>
        </p:txBody>
      </p:sp>
      <p:sp>
        <p:nvSpPr>
          <p:cNvPr id="7" name="Rectángulo 6"/>
          <p:cNvSpPr/>
          <p:nvPr/>
        </p:nvSpPr>
        <p:spPr>
          <a:xfrm>
            <a:off x="4730663" y="4602793"/>
            <a:ext cx="3956137" cy="58872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err="1"/>
              <a:t>Multi</a:t>
            </a:r>
            <a:r>
              <a:rPr lang="es-AR" dirty="0"/>
              <a:t>&lt;</a:t>
            </a:r>
            <a:r>
              <a:rPr lang="es-AR" dirty="0" err="1"/>
              <a:t>Vprops</a:t>
            </a:r>
            <a:r>
              <a:rPr lang="es-AR" dirty="0"/>
              <a:t>, </a:t>
            </a:r>
            <a:r>
              <a:rPr lang="es-AR" dirty="0" err="1"/>
              <a:t>Eprops</a:t>
            </a:r>
            <a:r>
              <a:rPr lang="es-AR" dirty="0"/>
              <a:t>&gt;</a:t>
            </a:r>
          </a:p>
        </p:txBody>
      </p:sp>
      <p:sp>
        <p:nvSpPr>
          <p:cNvPr id="8" name="Flecha arriba 7"/>
          <p:cNvSpPr/>
          <p:nvPr/>
        </p:nvSpPr>
        <p:spPr>
          <a:xfrm>
            <a:off x="3219189" y="4008329"/>
            <a:ext cx="375781" cy="56941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9" name="Flecha arriba 8"/>
          <p:cNvSpPr/>
          <p:nvPr/>
        </p:nvSpPr>
        <p:spPr>
          <a:xfrm>
            <a:off x="5339219" y="4008329"/>
            <a:ext cx="375781" cy="569411"/>
          </a:xfrm>
          <a:prstGeom prst="up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280285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Sea </a:t>
            </a:r>
            <a:r>
              <a:rPr lang="es-AR" dirty="0" err="1"/>
              <a:t>SimpleOrDefault</a:t>
            </a:r>
            <a:r>
              <a:rPr lang="es-AR" dirty="0"/>
              <a:t>  o  </a:t>
            </a:r>
            <a:r>
              <a:rPr lang="es-AR" dirty="0" err="1"/>
              <a:t>Multi</a:t>
            </a:r>
            <a:endParaRPr lang="es-AR" dirty="0"/>
          </a:p>
          <a:p>
            <a:pPr marL="0" indent="0">
              <a:buNone/>
            </a:pPr>
            <a:endParaRPr lang="es-AR" dirty="0"/>
          </a:p>
          <a:p>
            <a:pPr marL="0" indent="0" algn="just">
              <a:buNone/>
            </a:pPr>
            <a:r>
              <a:rPr lang="es-AR" dirty="0"/>
              <a:t>Como cada vértice tiene una lista de adyacencia asociada, podemos armar un </a:t>
            </a:r>
            <a:r>
              <a:rPr lang="es-AR" dirty="0" err="1"/>
              <a:t>Map</a:t>
            </a:r>
            <a:r>
              <a:rPr lang="es-AR" dirty="0"/>
              <a:t> de vértice a su lista de adyacencia.</a:t>
            </a:r>
          </a:p>
          <a:p>
            <a:pPr marL="0" indent="0" algn="just">
              <a:buNone/>
            </a:pPr>
            <a:r>
              <a:rPr lang="es-AR" dirty="0"/>
              <a:t>Claro que esa “lista de adyacencia” será diferente si estamos con un </a:t>
            </a:r>
            <a:r>
              <a:rPr lang="es-AR" dirty="0" err="1"/>
              <a:t>SimpleOrDefault</a:t>
            </a:r>
            <a:r>
              <a:rPr lang="es-AR" dirty="0"/>
              <a:t> o </a:t>
            </a:r>
            <a:r>
              <a:rPr lang="es-AR" dirty="0" err="1"/>
              <a:t>Multi</a:t>
            </a:r>
            <a:r>
              <a:rPr lang="es-AR" dirty="0"/>
              <a:t>.</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459</a:t>
            </a:fld>
            <a:endParaRPr lang="en-US"/>
          </a:p>
        </p:txBody>
      </p:sp>
    </p:spTree>
    <p:extLst>
      <p:ext uri="{BB962C8B-B14F-4D97-AF65-F5344CB8AC3E}">
        <p14:creationId xmlns:p14="http://schemas.microsoft.com/office/powerpoint/2010/main" val="34451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3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46</a:t>
            </a:fld>
            <a:endParaRPr lang="en-US"/>
          </a:p>
        </p:txBody>
      </p:sp>
      <p:cxnSp>
        <p:nvCxnSpPr>
          <p:cNvPr id="7" name="Straight Arrow Connector 6"/>
          <p:cNvCxnSpPr/>
          <p:nvPr/>
        </p:nvCxnSpPr>
        <p:spPr>
          <a:xfrm flipV="1">
            <a:off x="146957" y="5564777"/>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18" name="Rectangle 17"/>
          <p:cNvSpPr/>
          <p:nvPr/>
        </p:nvSpPr>
        <p:spPr>
          <a:xfrm>
            <a:off x="5443945" y="127065"/>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1" name="Rectangle 20"/>
          <p:cNvSpPr/>
          <p:nvPr/>
        </p:nvSpPr>
        <p:spPr>
          <a:xfrm>
            <a:off x="5443945" y="13591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793008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arn(inVertic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Autofit/>
          </a:bodyPr>
          <a:lstStyle/>
          <a:p>
            <a:pPr marL="0" indent="0">
              <a:buNone/>
            </a:pPr>
            <a:r>
              <a:rPr lang="es-AR" sz="1600" b="1" dirty="0" err="1"/>
              <a:t>abstract</a:t>
            </a:r>
            <a:r>
              <a:rPr lang="es-AR" sz="1600" b="1" dirty="0"/>
              <a:t> </a:t>
            </a:r>
            <a:r>
              <a:rPr lang="es-AR" sz="1600" b="1" dirty="0" err="1"/>
              <a:t>public</a:t>
            </a:r>
            <a:r>
              <a:rPr lang="es-AR" sz="1600" b="1" dirty="0"/>
              <a:t> </a:t>
            </a:r>
            <a:r>
              <a:rPr lang="es-AR" sz="1600" b="1" dirty="0" err="1"/>
              <a:t>class</a:t>
            </a:r>
            <a:r>
              <a:rPr lang="es-AR" sz="1600" b="1" dirty="0"/>
              <a:t> </a:t>
            </a:r>
            <a:r>
              <a:rPr lang="es-AR" sz="1600" b="1" dirty="0" err="1"/>
              <a:t>AdjacencyListGraph</a:t>
            </a:r>
            <a:r>
              <a:rPr lang="es-AR" sz="1600" b="1" dirty="0"/>
              <a:t>&lt;V, E&gt; </a:t>
            </a:r>
            <a:r>
              <a:rPr lang="es-AR" sz="1600" b="1" dirty="0" err="1"/>
              <a:t>implements</a:t>
            </a:r>
            <a:r>
              <a:rPr lang="es-AR" sz="1600" b="1" dirty="0"/>
              <a:t> </a:t>
            </a:r>
            <a:r>
              <a:rPr lang="es-AR" sz="1600" b="1" dirty="0" err="1"/>
              <a:t>GraphService</a:t>
            </a:r>
            <a:r>
              <a:rPr lang="es-AR" sz="1600" b="1" dirty="0"/>
              <a:t>&lt;V, E&gt; {</a:t>
            </a:r>
          </a:p>
          <a:p>
            <a:pPr marL="0" indent="0">
              <a:buNone/>
            </a:pPr>
            <a:r>
              <a:rPr lang="es-AR" sz="1600" b="1" dirty="0" err="1"/>
              <a:t>private</a:t>
            </a:r>
            <a:r>
              <a:rPr lang="es-AR" sz="1600" b="1" dirty="0"/>
              <a:t> </a:t>
            </a:r>
            <a:r>
              <a:rPr lang="es-AR" sz="1600" b="1" dirty="0" err="1"/>
              <a:t>boolean</a:t>
            </a:r>
            <a:r>
              <a:rPr lang="es-AR" sz="1600" b="1" dirty="0"/>
              <a:t> </a:t>
            </a:r>
            <a:r>
              <a:rPr lang="es-AR" sz="1600" b="1" dirty="0" err="1"/>
              <a:t>isSimple</a:t>
            </a:r>
            <a:r>
              <a:rPr lang="es-AR" sz="1600" b="1" dirty="0"/>
              <a:t>;</a:t>
            </a:r>
          </a:p>
          <a:p>
            <a:pPr marL="0" indent="0">
              <a:buNone/>
            </a:pPr>
            <a:r>
              <a:rPr lang="es-AR" sz="1600" b="1" dirty="0" err="1"/>
              <a:t>protected</a:t>
            </a:r>
            <a:r>
              <a:rPr lang="es-AR" sz="1600" b="1" dirty="0"/>
              <a:t> </a:t>
            </a:r>
            <a:r>
              <a:rPr lang="es-AR" sz="1600" b="1" dirty="0" err="1"/>
              <a:t>boolean</a:t>
            </a:r>
            <a:r>
              <a:rPr lang="es-AR" sz="1600" b="1" dirty="0"/>
              <a:t> </a:t>
            </a:r>
            <a:r>
              <a:rPr lang="es-AR" sz="1600" b="1" dirty="0" err="1"/>
              <a:t>isDirected</a:t>
            </a:r>
            <a:r>
              <a:rPr lang="es-AR" sz="1600" b="1" dirty="0"/>
              <a:t>;</a:t>
            </a:r>
          </a:p>
          <a:p>
            <a:pPr marL="0" indent="0">
              <a:buNone/>
            </a:pPr>
            <a:r>
              <a:rPr lang="es-AR" sz="1600" b="1" dirty="0" err="1"/>
              <a:t>private</a:t>
            </a:r>
            <a:r>
              <a:rPr lang="es-AR" sz="1600" b="1" dirty="0"/>
              <a:t> </a:t>
            </a:r>
            <a:r>
              <a:rPr lang="es-AR" sz="1600" b="1" dirty="0" err="1"/>
              <a:t>boolean</a:t>
            </a:r>
            <a:r>
              <a:rPr lang="es-AR" sz="1600" b="1" dirty="0"/>
              <a:t> </a:t>
            </a:r>
            <a:r>
              <a:rPr lang="es-AR" sz="1600" b="1" dirty="0" err="1"/>
              <a:t>acceptSelfLoop</a:t>
            </a:r>
            <a:r>
              <a:rPr lang="es-AR" sz="1600" b="1" dirty="0"/>
              <a:t>;</a:t>
            </a:r>
          </a:p>
          <a:p>
            <a:pPr marL="0" indent="0">
              <a:buNone/>
            </a:pPr>
            <a:r>
              <a:rPr lang="es-AR" sz="1600" b="1" dirty="0" err="1"/>
              <a:t>private</a:t>
            </a:r>
            <a:r>
              <a:rPr lang="es-AR" sz="1600" b="1" dirty="0"/>
              <a:t> </a:t>
            </a:r>
            <a:r>
              <a:rPr lang="es-AR" sz="1600" b="1" dirty="0" err="1"/>
              <a:t>boolean</a:t>
            </a:r>
            <a:r>
              <a:rPr lang="es-AR" sz="1600" b="1" dirty="0"/>
              <a:t> </a:t>
            </a:r>
            <a:r>
              <a:rPr lang="es-AR" sz="1600" b="1" dirty="0" err="1"/>
              <a:t>isWeighted</a:t>
            </a:r>
            <a:r>
              <a:rPr lang="es-AR" sz="1600" b="1" dirty="0"/>
              <a:t>;</a:t>
            </a:r>
          </a:p>
          <a:p>
            <a:pPr marL="0" indent="0">
              <a:buNone/>
            </a:pPr>
            <a:r>
              <a:rPr lang="es-AR" sz="1600" b="1" dirty="0" err="1"/>
              <a:t>protected</a:t>
            </a:r>
            <a:r>
              <a:rPr lang="es-AR" sz="1600" b="1" dirty="0"/>
              <a:t> </a:t>
            </a:r>
            <a:r>
              <a:rPr lang="es-AR" sz="1600" b="1" dirty="0" err="1"/>
              <a:t>String</a:t>
            </a:r>
            <a:r>
              <a:rPr lang="es-AR" sz="1600" b="1" dirty="0"/>
              <a:t> </a:t>
            </a:r>
            <a:r>
              <a:rPr lang="es-AR" sz="1600" b="1" dirty="0" err="1"/>
              <a:t>type</a:t>
            </a:r>
            <a:r>
              <a:rPr lang="es-AR" sz="1600" b="1" dirty="0"/>
              <a:t>;</a:t>
            </a:r>
          </a:p>
          <a:p>
            <a:pPr marL="0" indent="0">
              <a:buNone/>
            </a:pPr>
            <a:endParaRPr lang="es-AR" sz="1600" dirty="0"/>
          </a:p>
          <a:p>
            <a:pPr marL="0" indent="0">
              <a:buNone/>
            </a:pPr>
            <a:r>
              <a:rPr lang="es-MX" sz="1600" dirty="0"/>
              <a:t>// </a:t>
            </a:r>
            <a:r>
              <a:rPr lang="es-MX" sz="1600" dirty="0" err="1"/>
              <a:t>HashMap</a:t>
            </a:r>
            <a:r>
              <a:rPr lang="es-MX" sz="1600" dirty="0"/>
              <a:t> no </a:t>
            </a:r>
            <a:r>
              <a:rPr lang="es-MX" sz="1600" u="sng" dirty="0"/>
              <a:t>respeta el orden de </a:t>
            </a:r>
            <a:r>
              <a:rPr lang="es-MX" sz="1600" u="sng" dirty="0" err="1"/>
              <a:t>insercion</a:t>
            </a:r>
            <a:r>
              <a:rPr lang="es-MX" sz="1600" u="sng" dirty="0"/>
              <a:t>. En el </a:t>
            </a:r>
            <a:r>
              <a:rPr lang="es-MX" sz="1600" u="sng" dirty="0" err="1"/>
              <a:t>testing</a:t>
            </a:r>
            <a:r>
              <a:rPr lang="es-MX" sz="1600" u="sng" dirty="0"/>
              <a:t> considerar eso</a:t>
            </a:r>
          </a:p>
          <a:p>
            <a:pPr marL="0" indent="0">
              <a:buNone/>
            </a:pPr>
            <a:r>
              <a:rPr lang="en-US" sz="1600" b="1" dirty="0"/>
              <a:t>private Map&lt;</a:t>
            </a:r>
            <a:r>
              <a:rPr lang="en-US" sz="1600" b="1" dirty="0" err="1"/>
              <a:t>V,Collection</a:t>
            </a:r>
            <a:r>
              <a:rPr lang="en-US" sz="1600" b="1" dirty="0"/>
              <a:t>&lt;</a:t>
            </a:r>
            <a:r>
              <a:rPr lang="en-US" sz="1600" b="1" dirty="0" err="1"/>
              <a:t>InternalEdge</a:t>
            </a:r>
            <a:r>
              <a:rPr lang="en-US" sz="1600" b="1" dirty="0"/>
              <a:t>&gt;&gt; </a:t>
            </a:r>
            <a:r>
              <a:rPr lang="en-US" sz="1600" b="1" dirty="0" err="1"/>
              <a:t>adjacencyList</a:t>
            </a:r>
            <a:r>
              <a:rPr lang="en-US" sz="1600" b="1" dirty="0"/>
              <a:t>= </a:t>
            </a:r>
          </a:p>
          <a:p>
            <a:pPr marL="0" indent="0">
              <a:buNone/>
            </a:pPr>
            <a:r>
              <a:rPr lang="en-US" sz="1600" b="1" dirty="0"/>
              <a:t>                    new </a:t>
            </a:r>
            <a:r>
              <a:rPr lang="en-US" sz="1600" b="1" dirty="0" err="1"/>
              <a:t>HashMap</a:t>
            </a:r>
            <a:r>
              <a:rPr lang="en-US" sz="1600" b="1" dirty="0"/>
              <a:t>&lt;&gt;();</a:t>
            </a:r>
          </a:p>
          <a:p>
            <a:pPr marL="0" indent="0">
              <a:buNone/>
            </a:pPr>
            <a:endParaRPr lang="es-AR" sz="1600" dirty="0"/>
          </a:p>
          <a:p>
            <a:pPr marL="0" indent="0">
              <a:buNone/>
            </a:pPr>
            <a:r>
              <a:rPr lang="es-MX" sz="1600" dirty="0">
                <a:solidFill>
                  <a:srgbClr val="FF0000"/>
                </a:solidFill>
              </a:rPr>
              <a:t>// </a:t>
            </a:r>
            <a:r>
              <a:rPr lang="es-MX" sz="1600" u="sng" dirty="0">
                <a:solidFill>
                  <a:srgbClr val="FF0000"/>
                </a:solidFill>
              </a:rPr>
              <a:t>respeta el orden de llegada y facilita el </a:t>
            </a:r>
            <a:r>
              <a:rPr lang="es-MX" sz="1600" u="sng" dirty="0" err="1">
                <a:solidFill>
                  <a:srgbClr val="FF0000"/>
                </a:solidFill>
              </a:rPr>
              <a:t>testing</a:t>
            </a:r>
            <a:r>
              <a:rPr lang="es-MX" sz="1600" u="sng" dirty="0">
                <a:solidFill>
                  <a:srgbClr val="FF0000"/>
                </a:solidFill>
              </a:rPr>
              <a:t>. Asocia una lista por llegada.</a:t>
            </a:r>
          </a:p>
          <a:p>
            <a:pPr marL="0" indent="0">
              <a:buNone/>
            </a:pPr>
            <a:r>
              <a:rPr lang="en-US" sz="1600" dirty="0">
                <a:solidFill>
                  <a:srgbClr val="FF0000"/>
                </a:solidFill>
              </a:rPr>
              <a:t>//private Map&lt;</a:t>
            </a:r>
            <a:r>
              <a:rPr lang="en-US" sz="1600" dirty="0" err="1">
                <a:solidFill>
                  <a:srgbClr val="FF0000"/>
                </a:solidFill>
              </a:rPr>
              <a:t>V,Collection</a:t>
            </a:r>
            <a:r>
              <a:rPr lang="en-US" sz="1600" dirty="0">
                <a:solidFill>
                  <a:srgbClr val="FF0000"/>
                </a:solidFill>
              </a:rPr>
              <a:t>&lt;</a:t>
            </a:r>
            <a:r>
              <a:rPr lang="en-US" sz="1600" dirty="0" err="1">
                <a:solidFill>
                  <a:srgbClr val="FF0000"/>
                </a:solidFill>
              </a:rPr>
              <a:t>InternalEdge</a:t>
            </a:r>
            <a:r>
              <a:rPr lang="en-US" sz="1600" dirty="0">
                <a:solidFill>
                  <a:srgbClr val="FF0000"/>
                </a:solidFill>
              </a:rPr>
              <a:t>&gt;&gt; </a:t>
            </a:r>
            <a:r>
              <a:rPr lang="en-US" sz="1600" dirty="0" err="1">
                <a:solidFill>
                  <a:srgbClr val="FF0000"/>
                </a:solidFill>
              </a:rPr>
              <a:t>adjacencyList</a:t>
            </a:r>
            <a:r>
              <a:rPr lang="en-US" sz="1600" dirty="0">
                <a:solidFill>
                  <a:srgbClr val="FF0000"/>
                </a:solidFill>
              </a:rPr>
              <a:t>= new </a:t>
            </a:r>
            <a:r>
              <a:rPr lang="en-US" sz="1600" dirty="0" err="1">
                <a:solidFill>
                  <a:srgbClr val="FF0000"/>
                </a:solidFill>
              </a:rPr>
              <a:t>LinkedHashMap</a:t>
            </a:r>
            <a:r>
              <a:rPr lang="en-US" sz="1600" dirty="0">
                <a:solidFill>
                  <a:srgbClr val="FF0000"/>
                </a:solidFill>
              </a:rPr>
              <a:t>&lt;&gt;();</a:t>
            </a:r>
          </a:p>
          <a:p>
            <a:pPr marL="0" indent="0">
              <a:buNone/>
            </a:pPr>
            <a:endParaRPr lang="es-AR" sz="1600" dirty="0">
              <a:solidFill>
                <a:srgbClr val="FF0000"/>
              </a:solidFill>
            </a:endParaRP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460</a:t>
            </a:fld>
            <a:endParaRPr lang="en-US"/>
          </a:p>
        </p:txBody>
      </p:sp>
      <p:grpSp>
        <p:nvGrpSpPr>
          <p:cNvPr id="9" name="Grupo 8"/>
          <p:cNvGrpSpPr/>
          <p:nvPr/>
        </p:nvGrpSpPr>
        <p:grpSpPr>
          <a:xfrm>
            <a:off x="457200" y="2829349"/>
            <a:ext cx="8398700" cy="2080854"/>
            <a:chOff x="457200" y="2829349"/>
            <a:chExt cx="8398700" cy="2080854"/>
          </a:xfrm>
        </p:grpSpPr>
        <p:sp>
          <p:nvSpPr>
            <p:cNvPr id="5" name="Rectángulo redondeado 4"/>
            <p:cNvSpPr/>
            <p:nvPr/>
          </p:nvSpPr>
          <p:spPr>
            <a:xfrm>
              <a:off x="457200" y="4356877"/>
              <a:ext cx="7947764" cy="553326"/>
            </a:xfrm>
            <a:prstGeom prst="roundRect">
              <a:avLst/>
            </a:prstGeom>
            <a:noFill/>
            <a:ln w="28575">
              <a:solidFill>
                <a:schemeClr val="accent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cxnSp>
          <p:nvCxnSpPr>
            <p:cNvPr id="6" name="Conector recto de flecha 5"/>
            <p:cNvCxnSpPr/>
            <p:nvPr/>
          </p:nvCxnSpPr>
          <p:spPr>
            <a:xfrm flipV="1">
              <a:off x="4334005" y="3384795"/>
              <a:ext cx="920127" cy="972082"/>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5310947" y="2829349"/>
              <a:ext cx="3544953" cy="1569660"/>
            </a:xfrm>
            <a:prstGeom prst="rect">
              <a:avLst/>
            </a:prstGeom>
            <a:noFill/>
            <a:ln>
              <a:solidFill>
                <a:schemeClr val="bg2"/>
              </a:solidFill>
            </a:ln>
          </p:spPr>
          <p:txBody>
            <a:bodyPr wrap="square" rtlCol="0">
              <a:spAutoFit/>
            </a:bodyPr>
            <a:lstStyle/>
            <a:p>
              <a:pPr algn="just"/>
              <a:r>
                <a:rPr lang="es-AR" sz="1600" dirty="0">
                  <a:solidFill>
                    <a:srgbClr val="00B050"/>
                  </a:solidFill>
                </a:rPr>
                <a:t>Opción 1 (la que usamos para la discusión): los vértices están en cualquier lado.</a:t>
              </a:r>
            </a:p>
            <a:p>
              <a:pPr algn="just"/>
              <a:r>
                <a:rPr lang="es-AR" sz="1600" dirty="0">
                  <a:solidFill>
                    <a:srgbClr val="00B050"/>
                  </a:solidFill>
                </a:rPr>
                <a:t>No requiere que los vértices implementen Comparable.</a:t>
              </a:r>
            </a:p>
            <a:p>
              <a:pPr algn="just"/>
              <a:endParaRPr lang="es-AR" sz="1600" dirty="0">
                <a:solidFill>
                  <a:srgbClr val="00B050"/>
                </a:solidFill>
              </a:endParaRPr>
            </a:p>
          </p:txBody>
        </p:sp>
      </p:grpSp>
      <p:cxnSp>
        <p:nvCxnSpPr>
          <p:cNvPr id="10" name="Conector recto de flecha 9"/>
          <p:cNvCxnSpPr/>
          <p:nvPr/>
        </p:nvCxnSpPr>
        <p:spPr>
          <a:xfrm flipH="1">
            <a:off x="4891414" y="5742025"/>
            <a:ext cx="1396651" cy="140260"/>
          </a:xfrm>
          <a:prstGeom prst="straightConnector1">
            <a:avLst/>
          </a:prstGeom>
          <a:ln w="3492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1" name="CuadroTexto 10"/>
          <p:cNvSpPr txBox="1"/>
          <p:nvPr/>
        </p:nvSpPr>
        <p:spPr>
          <a:xfrm>
            <a:off x="407096" y="5756255"/>
            <a:ext cx="8329808" cy="830997"/>
          </a:xfrm>
          <a:prstGeom prst="rect">
            <a:avLst/>
          </a:prstGeom>
          <a:noFill/>
          <a:ln>
            <a:solidFill>
              <a:schemeClr val="bg2"/>
            </a:solidFill>
          </a:ln>
        </p:spPr>
        <p:txBody>
          <a:bodyPr wrap="square" rtlCol="0">
            <a:spAutoFit/>
          </a:bodyPr>
          <a:lstStyle/>
          <a:p>
            <a:pPr algn="just"/>
            <a:r>
              <a:rPr lang="es-AR" sz="1600" dirty="0">
                <a:solidFill>
                  <a:srgbClr val="FF0000"/>
                </a:solidFill>
              </a:rPr>
              <a:t>Opción 2: además del arreglo interno para el hash, cada slot indica quien llegó antes y quien después armando  una lista doblemente encadenada. No requiere que los vértices implementen Comparable. Ocupa mucho espacio.</a:t>
            </a:r>
          </a:p>
        </p:txBody>
      </p:sp>
    </p:spTree>
    <p:extLst>
      <p:ext uri="{BB962C8B-B14F-4D97-AF65-F5344CB8AC3E}">
        <p14:creationId xmlns:p14="http://schemas.microsoft.com/office/powerpoint/2010/main" val="3881230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Con un </a:t>
            </a:r>
            <a:r>
              <a:rPr lang="es-MX" sz="2800" dirty="0" err="1"/>
              <a:t>HashMap</a:t>
            </a:r>
            <a:r>
              <a:rPr lang="es-MX" sz="2800" dirty="0"/>
              <a:t> yo quiero esto</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461</a:t>
            </a:fld>
            <a:endParaRPr lang="en-US"/>
          </a:p>
        </p:txBody>
      </p:sp>
      <p:graphicFrame>
        <p:nvGraphicFramePr>
          <p:cNvPr id="44" name="Tabla 43"/>
          <p:cNvGraphicFramePr>
            <a:graphicFrameLocks noGrp="1"/>
          </p:cNvGraphicFramePr>
          <p:nvPr/>
        </p:nvGraphicFramePr>
        <p:xfrm>
          <a:off x="288190" y="2008041"/>
          <a:ext cx="385605" cy="3337560"/>
        </p:xfrm>
        <a:graphic>
          <a:graphicData uri="http://schemas.openxmlformats.org/drawingml/2006/table">
            <a:tbl>
              <a:tblPr firstRow="1" bandRow="1">
                <a:tableStyleId>{8799B23B-EC83-4686-B30A-512413B5E67A}</a:tableStyleId>
              </a:tblPr>
              <a:tblGrid>
                <a:gridCol w="385605">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46" name="Tabla 45"/>
          <p:cNvGraphicFramePr>
            <a:graphicFrameLocks noGrp="1"/>
          </p:cNvGraphicFramePr>
          <p:nvPr/>
        </p:nvGraphicFramePr>
        <p:xfrm>
          <a:off x="1090703" y="2008041"/>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48" name="Conector recto de flecha 47"/>
          <p:cNvCxnSpPr/>
          <p:nvPr/>
        </p:nvCxnSpPr>
        <p:spPr>
          <a:xfrm>
            <a:off x="649228" y="2181635"/>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Tabla 49"/>
          <p:cNvGraphicFramePr>
            <a:graphicFrameLocks noGrp="1"/>
          </p:cNvGraphicFramePr>
          <p:nvPr/>
        </p:nvGraphicFramePr>
        <p:xfrm>
          <a:off x="2133987" y="199048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1" name="Conector recto de flecha 50"/>
          <p:cNvCxnSpPr/>
          <p:nvPr/>
        </p:nvCxnSpPr>
        <p:spPr>
          <a:xfrm>
            <a:off x="1889816" y="214288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a 51"/>
          <p:cNvGraphicFramePr>
            <a:graphicFrameLocks noGrp="1"/>
          </p:cNvGraphicFramePr>
          <p:nvPr/>
        </p:nvGraphicFramePr>
        <p:xfrm>
          <a:off x="1104104" y="23431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3" name="Conector recto de flecha 52"/>
          <p:cNvCxnSpPr/>
          <p:nvPr/>
        </p:nvCxnSpPr>
        <p:spPr>
          <a:xfrm>
            <a:off x="662629" y="2516756"/>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Tabla 53"/>
          <p:cNvGraphicFramePr>
            <a:graphicFrameLocks noGrp="1"/>
          </p:cNvGraphicFramePr>
          <p:nvPr/>
        </p:nvGraphicFramePr>
        <p:xfrm>
          <a:off x="2147388" y="2325606"/>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5" name="Conector recto de flecha 54"/>
          <p:cNvCxnSpPr/>
          <p:nvPr/>
        </p:nvCxnSpPr>
        <p:spPr>
          <a:xfrm>
            <a:off x="1903217" y="2478006"/>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a 55"/>
          <p:cNvGraphicFramePr>
            <a:graphicFrameLocks noGrp="1"/>
          </p:cNvGraphicFramePr>
          <p:nvPr/>
        </p:nvGraphicFramePr>
        <p:xfrm>
          <a:off x="3150469" y="229421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7" name="Conector recto de flecha 56"/>
          <p:cNvCxnSpPr/>
          <p:nvPr/>
        </p:nvCxnSpPr>
        <p:spPr>
          <a:xfrm>
            <a:off x="2919699" y="244768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a 57"/>
          <p:cNvGraphicFramePr>
            <a:graphicFrameLocks noGrp="1"/>
          </p:cNvGraphicFramePr>
          <p:nvPr/>
        </p:nvGraphicFramePr>
        <p:xfrm>
          <a:off x="1104104" y="271128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59" name="Tabla 58"/>
          <p:cNvGraphicFramePr>
            <a:graphicFrameLocks noGrp="1"/>
          </p:cNvGraphicFramePr>
          <p:nvPr/>
        </p:nvGraphicFramePr>
        <p:xfrm>
          <a:off x="2147388" y="269373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0" name="Conector recto de flecha 59"/>
          <p:cNvCxnSpPr/>
          <p:nvPr/>
        </p:nvCxnSpPr>
        <p:spPr>
          <a:xfrm>
            <a:off x="1903217" y="284613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676898" y="2896185"/>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4" name="Tabla 63"/>
          <p:cNvGraphicFramePr>
            <a:graphicFrameLocks noGrp="1"/>
          </p:cNvGraphicFramePr>
          <p:nvPr/>
        </p:nvGraphicFramePr>
        <p:xfrm>
          <a:off x="1128203" y="30982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5" name="Conector recto de flecha 64"/>
          <p:cNvCxnSpPr/>
          <p:nvPr/>
        </p:nvCxnSpPr>
        <p:spPr>
          <a:xfrm>
            <a:off x="686728" y="3271856"/>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Tabla 65"/>
          <p:cNvGraphicFramePr>
            <a:graphicFrameLocks noGrp="1"/>
          </p:cNvGraphicFramePr>
          <p:nvPr/>
        </p:nvGraphicFramePr>
        <p:xfrm>
          <a:off x="2171487" y="3080706"/>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7" name="Conector recto de flecha 66"/>
          <p:cNvCxnSpPr/>
          <p:nvPr/>
        </p:nvCxnSpPr>
        <p:spPr>
          <a:xfrm>
            <a:off x="1927316" y="3233106"/>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Tabla 67"/>
          <p:cNvGraphicFramePr>
            <a:graphicFrameLocks noGrp="1"/>
          </p:cNvGraphicFramePr>
          <p:nvPr/>
        </p:nvGraphicFramePr>
        <p:xfrm>
          <a:off x="3174568" y="304931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9" name="Conector recto de flecha 68"/>
          <p:cNvCxnSpPr/>
          <p:nvPr/>
        </p:nvCxnSpPr>
        <p:spPr>
          <a:xfrm>
            <a:off x="2943798" y="320278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a 69"/>
          <p:cNvGraphicFramePr>
            <a:graphicFrameLocks noGrp="1"/>
          </p:cNvGraphicFramePr>
          <p:nvPr/>
        </p:nvGraphicFramePr>
        <p:xfrm>
          <a:off x="4166951" y="299853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1" name="Conector recto de flecha 70"/>
          <p:cNvCxnSpPr/>
          <p:nvPr/>
        </p:nvCxnSpPr>
        <p:spPr>
          <a:xfrm>
            <a:off x="3936181" y="3152004"/>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nvGraphicFramePr>
        <p:xfrm>
          <a:off x="1118718" y="382331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5" name="Conector recto de flecha 74"/>
          <p:cNvCxnSpPr/>
          <p:nvPr/>
        </p:nvCxnSpPr>
        <p:spPr>
          <a:xfrm>
            <a:off x="677243" y="399691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6" name="Tabla 75"/>
          <p:cNvGraphicFramePr>
            <a:graphicFrameLocks noGrp="1"/>
          </p:cNvGraphicFramePr>
          <p:nvPr/>
        </p:nvGraphicFramePr>
        <p:xfrm>
          <a:off x="2162002" y="38057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7" name="Conector recto de flecha 76"/>
          <p:cNvCxnSpPr/>
          <p:nvPr/>
        </p:nvCxnSpPr>
        <p:spPr>
          <a:xfrm>
            <a:off x="1917831" y="39581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8" name="Tabla 77"/>
          <p:cNvGraphicFramePr>
            <a:graphicFrameLocks noGrp="1"/>
          </p:cNvGraphicFramePr>
          <p:nvPr/>
        </p:nvGraphicFramePr>
        <p:xfrm>
          <a:off x="3165083" y="377436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C</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9" name="Conector recto de flecha 78"/>
          <p:cNvCxnSpPr/>
          <p:nvPr/>
        </p:nvCxnSpPr>
        <p:spPr>
          <a:xfrm>
            <a:off x="2934313" y="3927841"/>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0" name="Tabla 79"/>
          <p:cNvGraphicFramePr>
            <a:graphicFrameLocks noGrp="1"/>
          </p:cNvGraphicFramePr>
          <p:nvPr/>
        </p:nvGraphicFramePr>
        <p:xfrm>
          <a:off x="1090703" y="4237071"/>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1" name="Conector recto de flecha 80"/>
          <p:cNvCxnSpPr/>
          <p:nvPr/>
        </p:nvCxnSpPr>
        <p:spPr>
          <a:xfrm>
            <a:off x="649228" y="4410665"/>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2" name="Tabla 81"/>
          <p:cNvGraphicFramePr>
            <a:graphicFrameLocks noGrp="1"/>
          </p:cNvGraphicFramePr>
          <p:nvPr/>
        </p:nvGraphicFramePr>
        <p:xfrm>
          <a:off x="2133987" y="421951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T</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3" name="Conector recto de flecha 82"/>
          <p:cNvCxnSpPr/>
          <p:nvPr/>
        </p:nvCxnSpPr>
        <p:spPr>
          <a:xfrm>
            <a:off x="1889816" y="437191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4" name="Tabla 83"/>
          <p:cNvGraphicFramePr>
            <a:graphicFrameLocks noGrp="1"/>
          </p:cNvGraphicFramePr>
          <p:nvPr/>
        </p:nvGraphicFramePr>
        <p:xfrm>
          <a:off x="1141604" y="467201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5" name="Conector recto de flecha 84"/>
          <p:cNvCxnSpPr/>
          <p:nvPr/>
        </p:nvCxnSpPr>
        <p:spPr>
          <a:xfrm>
            <a:off x="700129" y="484561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Tabla 85"/>
          <p:cNvGraphicFramePr>
            <a:graphicFrameLocks noGrp="1"/>
          </p:cNvGraphicFramePr>
          <p:nvPr/>
        </p:nvGraphicFramePr>
        <p:xfrm>
          <a:off x="1128203" y="502558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7" name="Conector recto de flecha 86"/>
          <p:cNvCxnSpPr/>
          <p:nvPr/>
        </p:nvCxnSpPr>
        <p:spPr>
          <a:xfrm>
            <a:off x="686728" y="5199176"/>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Tree>
    <p:extLst>
      <p:ext uri="{BB962C8B-B14F-4D97-AF65-F5344CB8AC3E}">
        <p14:creationId xmlns:p14="http://schemas.microsoft.com/office/powerpoint/2010/main" val="2749696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Con un </a:t>
            </a:r>
            <a:r>
              <a:rPr lang="es-MX" sz="2800" dirty="0" err="1"/>
              <a:t>HashMap</a:t>
            </a:r>
            <a:r>
              <a:rPr lang="es-MX" sz="2800" dirty="0"/>
              <a:t> yo quiero esto</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462</a:t>
            </a:fld>
            <a:endParaRPr lang="en-US"/>
          </a:p>
        </p:txBody>
      </p:sp>
      <p:graphicFrame>
        <p:nvGraphicFramePr>
          <p:cNvPr id="44" name="Tabla 43"/>
          <p:cNvGraphicFramePr>
            <a:graphicFrameLocks noGrp="1"/>
          </p:cNvGraphicFramePr>
          <p:nvPr/>
        </p:nvGraphicFramePr>
        <p:xfrm>
          <a:off x="288190" y="2008041"/>
          <a:ext cx="385605" cy="3337560"/>
        </p:xfrm>
        <a:graphic>
          <a:graphicData uri="http://schemas.openxmlformats.org/drawingml/2006/table">
            <a:tbl>
              <a:tblPr firstRow="1" bandRow="1">
                <a:tableStyleId>{8799B23B-EC83-4686-B30A-512413B5E67A}</a:tableStyleId>
              </a:tblPr>
              <a:tblGrid>
                <a:gridCol w="385605">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46" name="Tabla 45"/>
          <p:cNvGraphicFramePr>
            <a:graphicFrameLocks noGrp="1"/>
          </p:cNvGraphicFramePr>
          <p:nvPr/>
        </p:nvGraphicFramePr>
        <p:xfrm>
          <a:off x="1090703" y="2008041"/>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48" name="Conector recto de flecha 47"/>
          <p:cNvCxnSpPr/>
          <p:nvPr/>
        </p:nvCxnSpPr>
        <p:spPr>
          <a:xfrm>
            <a:off x="649228" y="2181635"/>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0" name="Tabla 49"/>
          <p:cNvGraphicFramePr>
            <a:graphicFrameLocks noGrp="1"/>
          </p:cNvGraphicFramePr>
          <p:nvPr/>
        </p:nvGraphicFramePr>
        <p:xfrm>
          <a:off x="2133987" y="199048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1" name="Conector recto de flecha 50"/>
          <p:cNvCxnSpPr/>
          <p:nvPr/>
        </p:nvCxnSpPr>
        <p:spPr>
          <a:xfrm>
            <a:off x="1889816" y="214288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2" name="Tabla 51"/>
          <p:cNvGraphicFramePr>
            <a:graphicFrameLocks noGrp="1"/>
          </p:cNvGraphicFramePr>
          <p:nvPr/>
        </p:nvGraphicFramePr>
        <p:xfrm>
          <a:off x="1104104" y="23431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3" name="Conector recto de flecha 52"/>
          <p:cNvCxnSpPr/>
          <p:nvPr/>
        </p:nvCxnSpPr>
        <p:spPr>
          <a:xfrm>
            <a:off x="662629" y="2516756"/>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4" name="Tabla 53"/>
          <p:cNvGraphicFramePr>
            <a:graphicFrameLocks noGrp="1"/>
          </p:cNvGraphicFramePr>
          <p:nvPr/>
        </p:nvGraphicFramePr>
        <p:xfrm>
          <a:off x="2147388" y="2325606"/>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5" name="Conector recto de flecha 54"/>
          <p:cNvCxnSpPr/>
          <p:nvPr/>
        </p:nvCxnSpPr>
        <p:spPr>
          <a:xfrm>
            <a:off x="1903217" y="2478006"/>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6" name="Tabla 55"/>
          <p:cNvGraphicFramePr>
            <a:graphicFrameLocks noGrp="1"/>
          </p:cNvGraphicFramePr>
          <p:nvPr/>
        </p:nvGraphicFramePr>
        <p:xfrm>
          <a:off x="3150469" y="229421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57" name="Conector recto de flecha 56"/>
          <p:cNvCxnSpPr/>
          <p:nvPr/>
        </p:nvCxnSpPr>
        <p:spPr>
          <a:xfrm>
            <a:off x="2919699" y="244768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58" name="Tabla 57"/>
          <p:cNvGraphicFramePr>
            <a:graphicFrameLocks noGrp="1"/>
          </p:cNvGraphicFramePr>
          <p:nvPr/>
        </p:nvGraphicFramePr>
        <p:xfrm>
          <a:off x="1104104" y="271128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59" name="Tabla 58"/>
          <p:cNvGraphicFramePr>
            <a:graphicFrameLocks noGrp="1"/>
          </p:cNvGraphicFramePr>
          <p:nvPr/>
        </p:nvGraphicFramePr>
        <p:xfrm>
          <a:off x="2147388" y="269373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0" name="Conector recto de flecha 59"/>
          <p:cNvCxnSpPr/>
          <p:nvPr/>
        </p:nvCxnSpPr>
        <p:spPr>
          <a:xfrm>
            <a:off x="1903217" y="284613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676898" y="2896185"/>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4" name="Tabla 63"/>
          <p:cNvGraphicFramePr>
            <a:graphicFrameLocks noGrp="1"/>
          </p:cNvGraphicFramePr>
          <p:nvPr/>
        </p:nvGraphicFramePr>
        <p:xfrm>
          <a:off x="1128203" y="30982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E</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5" name="Conector recto de flecha 64"/>
          <p:cNvCxnSpPr/>
          <p:nvPr/>
        </p:nvCxnSpPr>
        <p:spPr>
          <a:xfrm>
            <a:off x="686728" y="3271856"/>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6" name="Tabla 65"/>
          <p:cNvGraphicFramePr>
            <a:graphicFrameLocks noGrp="1"/>
          </p:cNvGraphicFramePr>
          <p:nvPr/>
        </p:nvGraphicFramePr>
        <p:xfrm>
          <a:off x="2171487" y="3080706"/>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B</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7" name="Conector recto de flecha 66"/>
          <p:cNvCxnSpPr/>
          <p:nvPr/>
        </p:nvCxnSpPr>
        <p:spPr>
          <a:xfrm>
            <a:off x="1927316" y="3233106"/>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68" name="Tabla 67"/>
          <p:cNvGraphicFramePr>
            <a:graphicFrameLocks noGrp="1"/>
          </p:cNvGraphicFramePr>
          <p:nvPr/>
        </p:nvGraphicFramePr>
        <p:xfrm>
          <a:off x="3174568" y="3049313"/>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A</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69" name="Conector recto de flecha 68"/>
          <p:cNvCxnSpPr/>
          <p:nvPr/>
        </p:nvCxnSpPr>
        <p:spPr>
          <a:xfrm>
            <a:off x="2943798" y="320278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0" name="Tabla 69"/>
          <p:cNvGraphicFramePr>
            <a:graphicFrameLocks noGrp="1"/>
          </p:cNvGraphicFramePr>
          <p:nvPr/>
        </p:nvGraphicFramePr>
        <p:xfrm>
          <a:off x="4166951" y="299853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1" name="Conector recto de flecha 70"/>
          <p:cNvCxnSpPr/>
          <p:nvPr/>
        </p:nvCxnSpPr>
        <p:spPr>
          <a:xfrm>
            <a:off x="3936181" y="3152004"/>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4" name="Tabla 73"/>
          <p:cNvGraphicFramePr>
            <a:graphicFrameLocks noGrp="1"/>
          </p:cNvGraphicFramePr>
          <p:nvPr/>
        </p:nvGraphicFramePr>
        <p:xfrm>
          <a:off x="1118718" y="382331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5" name="Conector recto de flecha 74"/>
          <p:cNvCxnSpPr/>
          <p:nvPr/>
        </p:nvCxnSpPr>
        <p:spPr>
          <a:xfrm>
            <a:off x="677243" y="399691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6" name="Tabla 75"/>
          <p:cNvGraphicFramePr>
            <a:graphicFrameLocks noGrp="1"/>
          </p:cNvGraphicFramePr>
          <p:nvPr/>
        </p:nvGraphicFramePr>
        <p:xfrm>
          <a:off x="2162002" y="380576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7" name="Conector recto de flecha 76"/>
          <p:cNvCxnSpPr/>
          <p:nvPr/>
        </p:nvCxnSpPr>
        <p:spPr>
          <a:xfrm>
            <a:off x="1917831" y="395816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78" name="Tabla 77"/>
          <p:cNvGraphicFramePr>
            <a:graphicFrameLocks noGrp="1"/>
          </p:cNvGraphicFramePr>
          <p:nvPr/>
        </p:nvGraphicFramePr>
        <p:xfrm>
          <a:off x="3165083" y="3774369"/>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C</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79" name="Conector recto de flecha 78"/>
          <p:cNvCxnSpPr/>
          <p:nvPr/>
        </p:nvCxnSpPr>
        <p:spPr>
          <a:xfrm>
            <a:off x="2934313" y="3927841"/>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0" name="Tabla 79"/>
          <p:cNvGraphicFramePr>
            <a:graphicFrameLocks noGrp="1"/>
          </p:cNvGraphicFramePr>
          <p:nvPr/>
        </p:nvGraphicFramePr>
        <p:xfrm>
          <a:off x="1090703" y="4237071"/>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1" name="Conector recto de flecha 80"/>
          <p:cNvCxnSpPr/>
          <p:nvPr/>
        </p:nvCxnSpPr>
        <p:spPr>
          <a:xfrm>
            <a:off x="649228" y="4410665"/>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2" name="Tabla 81"/>
          <p:cNvGraphicFramePr>
            <a:graphicFrameLocks noGrp="1"/>
          </p:cNvGraphicFramePr>
          <p:nvPr/>
        </p:nvGraphicFramePr>
        <p:xfrm>
          <a:off x="2133987" y="4219515"/>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T</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3" name="Conector recto de flecha 82"/>
          <p:cNvCxnSpPr/>
          <p:nvPr/>
        </p:nvCxnSpPr>
        <p:spPr>
          <a:xfrm>
            <a:off x="1889816" y="4371915"/>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4" name="Tabla 83"/>
          <p:cNvGraphicFramePr>
            <a:graphicFrameLocks noGrp="1"/>
          </p:cNvGraphicFramePr>
          <p:nvPr/>
        </p:nvGraphicFramePr>
        <p:xfrm>
          <a:off x="1141604" y="4672018"/>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5" name="Conector recto de flecha 84"/>
          <p:cNvCxnSpPr/>
          <p:nvPr/>
        </p:nvCxnSpPr>
        <p:spPr>
          <a:xfrm>
            <a:off x="700129" y="4845612"/>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86" name="Tabla 85"/>
          <p:cNvGraphicFramePr>
            <a:graphicFrameLocks noGrp="1"/>
          </p:cNvGraphicFramePr>
          <p:nvPr/>
        </p:nvGraphicFramePr>
        <p:xfrm>
          <a:off x="1128203" y="502558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87" name="Conector recto de flecha 86"/>
          <p:cNvCxnSpPr/>
          <p:nvPr/>
        </p:nvCxnSpPr>
        <p:spPr>
          <a:xfrm>
            <a:off x="686728" y="5199176"/>
            <a:ext cx="390523" cy="1182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3" name="CuadroTexto 2"/>
          <p:cNvSpPr txBox="1"/>
          <p:nvPr/>
        </p:nvSpPr>
        <p:spPr>
          <a:xfrm>
            <a:off x="135160" y="5866197"/>
            <a:ext cx="3015309" cy="923330"/>
          </a:xfrm>
          <a:prstGeom prst="rect">
            <a:avLst/>
          </a:prstGeom>
          <a:noFill/>
          <a:ln>
            <a:solidFill>
              <a:schemeClr val="bg2"/>
            </a:solidFill>
          </a:ln>
        </p:spPr>
        <p:txBody>
          <a:bodyPr wrap="square" rtlCol="0">
            <a:spAutoFit/>
          </a:bodyPr>
          <a:lstStyle/>
          <a:p>
            <a:r>
              <a:rPr lang="es-AR" dirty="0"/>
              <a:t>Pero quizás internamente </a:t>
            </a:r>
          </a:p>
          <a:p>
            <a:r>
              <a:rPr lang="es-AR" dirty="0"/>
              <a:t>tenga esto!!!. Mostramos solo un fragmento…</a:t>
            </a:r>
          </a:p>
        </p:txBody>
      </p:sp>
      <p:graphicFrame>
        <p:nvGraphicFramePr>
          <p:cNvPr id="6" name="Tabla 5"/>
          <p:cNvGraphicFramePr>
            <a:graphicFrameLocks noGrp="1"/>
          </p:cNvGraphicFramePr>
          <p:nvPr/>
        </p:nvGraphicFramePr>
        <p:xfrm>
          <a:off x="3402521" y="4461980"/>
          <a:ext cx="610454" cy="2225040"/>
        </p:xfrm>
        <a:graphic>
          <a:graphicData uri="http://schemas.openxmlformats.org/drawingml/2006/table">
            <a:tbl>
              <a:tblPr firstRow="1" bandRow="1">
                <a:tableStyleId>{8799B23B-EC83-4686-B30A-512413B5E67A}</a:tableStyleId>
              </a:tblPr>
              <a:tblGrid>
                <a:gridCol w="610454">
                  <a:extLst>
                    <a:ext uri="{9D8B030D-6E8A-4147-A177-3AD203B41FA5}">
                      <a16:colId xmlns:a16="http://schemas.microsoft.com/office/drawing/2014/main" val="3297889986"/>
                    </a:ext>
                  </a:extLst>
                </a:gridCol>
              </a:tblGrid>
              <a:tr h="370840">
                <a:tc>
                  <a:txBody>
                    <a:bodyPr/>
                    <a:lstStyle/>
                    <a:p>
                      <a:endParaRPr lang="es-AR" dirty="0"/>
                    </a:p>
                  </a:txBody>
                  <a:tcPr/>
                </a:tc>
                <a:extLst>
                  <a:ext uri="{0D108BD9-81ED-4DB2-BD59-A6C34878D82A}">
                    <a16:rowId xmlns:a16="http://schemas.microsoft.com/office/drawing/2014/main" val="2494916012"/>
                  </a:ext>
                </a:extLst>
              </a:tr>
              <a:tr h="370840">
                <a:tc>
                  <a:txBody>
                    <a:bodyPr/>
                    <a:lstStyle/>
                    <a:p>
                      <a:endParaRPr lang="es-AR" dirty="0"/>
                    </a:p>
                  </a:txBody>
                  <a:tcPr/>
                </a:tc>
                <a:extLst>
                  <a:ext uri="{0D108BD9-81ED-4DB2-BD59-A6C34878D82A}">
                    <a16:rowId xmlns:a16="http://schemas.microsoft.com/office/drawing/2014/main" val="4079019619"/>
                  </a:ext>
                </a:extLst>
              </a:tr>
              <a:tr h="370840">
                <a:tc>
                  <a:txBody>
                    <a:bodyPr/>
                    <a:lstStyle/>
                    <a:p>
                      <a:endParaRPr lang="es-AR" dirty="0"/>
                    </a:p>
                  </a:txBody>
                  <a:tcPr/>
                </a:tc>
                <a:extLst>
                  <a:ext uri="{0D108BD9-81ED-4DB2-BD59-A6C34878D82A}">
                    <a16:rowId xmlns:a16="http://schemas.microsoft.com/office/drawing/2014/main" val="273469848"/>
                  </a:ext>
                </a:extLst>
              </a:tr>
              <a:tr h="370840">
                <a:tc>
                  <a:txBody>
                    <a:bodyPr/>
                    <a:lstStyle/>
                    <a:p>
                      <a:endParaRPr lang="es-AR" dirty="0"/>
                    </a:p>
                  </a:txBody>
                  <a:tcPr/>
                </a:tc>
                <a:extLst>
                  <a:ext uri="{0D108BD9-81ED-4DB2-BD59-A6C34878D82A}">
                    <a16:rowId xmlns:a16="http://schemas.microsoft.com/office/drawing/2014/main" val="2457482554"/>
                  </a:ext>
                </a:extLst>
              </a:tr>
              <a:tr h="370840">
                <a:tc>
                  <a:txBody>
                    <a:bodyPr/>
                    <a:lstStyle/>
                    <a:p>
                      <a:endParaRPr lang="es-AR"/>
                    </a:p>
                  </a:txBody>
                  <a:tcPr/>
                </a:tc>
                <a:extLst>
                  <a:ext uri="{0D108BD9-81ED-4DB2-BD59-A6C34878D82A}">
                    <a16:rowId xmlns:a16="http://schemas.microsoft.com/office/drawing/2014/main" val="1552359111"/>
                  </a:ext>
                </a:extLst>
              </a:tr>
              <a:tr h="370840">
                <a:tc>
                  <a:txBody>
                    <a:bodyPr/>
                    <a:lstStyle/>
                    <a:p>
                      <a:endParaRPr lang="es-AR" dirty="0"/>
                    </a:p>
                  </a:txBody>
                  <a:tcPr/>
                </a:tc>
                <a:extLst>
                  <a:ext uri="{0D108BD9-81ED-4DB2-BD59-A6C34878D82A}">
                    <a16:rowId xmlns:a16="http://schemas.microsoft.com/office/drawing/2014/main" val="2456435279"/>
                  </a:ext>
                </a:extLst>
              </a:tr>
            </a:tbl>
          </a:graphicData>
        </a:graphic>
      </p:graphicFrame>
      <p:cxnSp>
        <p:nvCxnSpPr>
          <p:cNvPr id="102" name="Conector recto de flecha 101"/>
          <p:cNvCxnSpPr/>
          <p:nvPr/>
        </p:nvCxnSpPr>
        <p:spPr>
          <a:xfrm>
            <a:off x="4036462" y="4627721"/>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03" name="Tabla 102"/>
          <p:cNvGraphicFramePr>
            <a:graphicFrameLocks noGrp="1"/>
          </p:cNvGraphicFramePr>
          <p:nvPr/>
        </p:nvGraphicFramePr>
        <p:xfrm>
          <a:off x="4438161" y="4461980"/>
          <a:ext cx="785712" cy="304800"/>
        </p:xfrm>
        <a:graphic>
          <a:graphicData uri="http://schemas.openxmlformats.org/drawingml/2006/table">
            <a:tbl>
              <a:tblPr firstRow="1" bandRow="1">
                <a:tableStyleId>{5C22544A-7EE6-4342-B048-85BDC9FD1C3A}</a:tableStyleId>
              </a:tblPr>
              <a:tblGrid>
                <a:gridCol w="261904">
                  <a:extLst>
                    <a:ext uri="{9D8B030D-6E8A-4147-A177-3AD203B41FA5}">
                      <a16:colId xmlns:a16="http://schemas.microsoft.com/office/drawing/2014/main" val="195015511"/>
                    </a:ext>
                  </a:extLst>
                </a:gridCol>
                <a:gridCol w="261904">
                  <a:extLst>
                    <a:ext uri="{9D8B030D-6E8A-4147-A177-3AD203B41FA5}">
                      <a16:colId xmlns:a16="http://schemas.microsoft.com/office/drawing/2014/main" val="2397772203"/>
                    </a:ext>
                  </a:extLst>
                </a:gridCol>
                <a:gridCol w="261904">
                  <a:extLst>
                    <a:ext uri="{9D8B030D-6E8A-4147-A177-3AD203B41FA5}">
                      <a16:colId xmlns:a16="http://schemas.microsoft.com/office/drawing/2014/main" val="1549329244"/>
                    </a:ext>
                  </a:extLst>
                </a:gridCol>
              </a:tblGrid>
              <a:tr h="230250">
                <a:tc>
                  <a:txBody>
                    <a:bodyPr/>
                    <a:lstStyle/>
                    <a:p>
                      <a:r>
                        <a:rPr lang="es-AR" sz="1400" dirty="0"/>
                        <a:t>U</a:t>
                      </a:r>
                    </a:p>
                  </a:txBody>
                  <a:tcPr>
                    <a:solidFill>
                      <a:srgbClr val="00B0F0"/>
                    </a:solidFill>
                  </a:tcPr>
                </a:tc>
                <a:tc>
                  <a:txBody>
                    <a:bodyPr/>
                    <a:lstStyle/>
                    <a:p>
                      <a:endParaRPr lang="es-AR" sz="1400" dirty="0"/>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graphicFrame>
        <p:nvGraphicFramePr>
          <p:cNvPr id="104" name="Tabla 103"/>
          <p:cNvGraphicFramePr>
            <a:graphicFrameLocks noGrp="1"/>
          </p:cNvGraphicFramePr>
          <p:nvPr/>
        </p:nvGraphicFramePr>
        <p:xfrm>
          <a:off x="5794316" y="4461980"/>
          <a:ext cx="785712" cy="304800"/>
        </p:xfrm>
        <a:graphic>
          <a:graphicData uri="http://schemas.openxmlformats.org/drawingml/2006/table">
            <a:tbl>
              <a:tblPr firstRow="1" bandRow="1">
                <a:tableStyleId>{5C22544A-7EE6-4342-B048-85BDC9FD1C3A}</a:tableStyleId>
              </a:tblPr>
              <a:tblGrid>
                <a:gridCol w="261904">
                  <a:extLst>
                    <a:ext uri="{9D8B030D-6E8A-4147-A177-3AD203B41FA5}">
                      <a16:colId xmlns:a16="http://schemas.microsoft.com/office/drawing/2014/main" val="195015511"/>
                    </a:ext>
                  </a:extLst>
                </a:gridCol>
                <a:gridCol w="261904">
                  <a:extLst>
                    <a:ext uri="{9D8B030D-6E8A-4147-A177-3AD203B41FA5}">
                      <a16:colId xmlns:a16="http://schemas.microsoft.com/office/drawing/2014/main" val="2397772203"/>
                    </a:ext>
                  </a:extLst>
                </a:gridCol>
                <a:gridCol w="261904">
                  <a:extLst>
                    <a:ext uri="{9D8B030D-6E8A-4147-A177-3AD203B41FA5}">
                      <a16:colId xmlns:a16="http://schemas.microsoft.com/office/drawing/2014/main" val="1388162936"/>
                    </a:ext>
                  </a:extLst>
                </a:gridCol>
              </a:tblGrid>
              <a:tr h="281059">
                <a:tc>
                  <a:txBody>
                    <a:bodyPr/>
                    <a:lstStyle/>
                    <a:p>
                      <a:r>
                        <a:rPr lang="es-AR" sz="1400" dirty="0"/>
                        <a:t>T</a:t>
                      </a:r>
                    </a:p>
                  </a:txBody>
                  <a:tcPr>
                    <a:solidFill>
                      <a:srgbClr val="00B0F0"/>
                    </a:solidFill>
                  </a:tcPr>
                </a:tc>
                <a:tc>
                  <a:txBody>
                    <a:bodyPr/>
                    <a:lstStyle/>
                    <a:p>
                      <a:endParaRPr lang="es-AR" sz="1400" dirty="0"/>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05" name="Conector recto de flecha 104"/>
          <p:cNvCxnSpPr>
            <a:endCxn id="104" idx="1"/>
          </p:cNvCxnSpPr>
          <p:nvPr/>
        </p:nvCxnSpPr>
        <p:spPr>
          <a:xfrm>
            <a:off x="5111954" y="4601038"/>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 name="Llamada de nube 7"/>
          <p:cNvSpPr/>
          <p:nvPr/>
        </p:nvSpPr>
        <p:spPr>
          <a:xfrm>
            <a:off x="4326469" y="3462946"/>
            <a:ext cx="2346456" cy="1036128"/>
          </a:xfrm>
          <a:prstGeom prst="cloudCallout">
            <a:avLst>
              <a:gd name="adj1" fmla="val -26754"/>
              <a:gd name="adj2" fmla="val 5887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111" name="Tabla 110"/>
          <p:cNvGraphicFramePr>
            <a:graphicFrameLocks noGrp="1"/>
          </p:cNvGraphicFramePr>
          <p:nvPr/>
        </p:nvGraphicFramePr>
        <p:xfrm>
          <a:off x="4376961" y="3887327"/>
          <a:ext cx="871444" cy="304800"/>
        </p:xfrm>
        <a:graphic>
          <a:graphicData uri="http://schemas.openxmlformats.org/drawingml/2006/table">
            <a:tbl>
              <a:tblPr firstRow="1" bandRow="1">
                <a:tableStyleId>{5C22544A-7EE6-4342-B048-85BDC9FD1C3A}</a:tableStyleId>
              </a:tblPr>
              <a:tblGrid>
                <a:gridCol w="435722">
                  <a:extLst>
                    <a:ext uri="{9D8B030D-6E8A-4147-A177-3AD203B41FA5}">
                      <a16:colId xmlns:a16="http://schemas.microsoft.com/office/drawing/2014/main" val="195015511"/>
                    </a:ext>
                  </a:extLst>
                </a:gridCol>
                <a:gridCol w="435722">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112" name="Tabla 111"/>
          <p:cNvGraphicFramePr>
            <a:graphicFrameLocks noGrp="1"/>
          </p:cNvGraphicFramePr>
          <p:nvPr/>
        </p:nvGraphicFramePr>
        <p:xfrm>
          <a:off x="5420245" y="3869771"/>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T</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113" name="Conector recto de flecha 112"/>
          <p:cNvCxnSpPr/>
          <p:nvPr/>
        </p:nvCxnSpPr>
        <p:spPr>
          <a:xfrm>
            <a:off x="5176074" y="4022171"/>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4" name="Llamada de nube 113"/>
          <p:cNvSpPr/>
          <p:nvPr/>
        </p:nvSpPr>
        <p:spPr>
          <a:xfrm>
            <a:off x="5470875" y="4853455"/>
            <a:ext cx="1470163" cy="571469"/>
          </a:xfrm>
          <a:prstGeom prst="cloudCallout">
            <a:avLst>
              <a:gd name="adj1" fmla="val -226"/>
              <a:gd name="adj2" fmla="val -8582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115" name="Tabla 114"/>
          <p:cNvGraphicFramePr>
            <a:graphicFrameLocks noGrp="1"/>
          </p:cNvGraphicFramePr>
          <p:nvPr/>
        </p:nvGraphicFramePr>
        <p:xfrm>
          <a:off x="5653881" y="5048421"/>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116" name="Conector recto de flecha 115"/>
          <p:cNvCxnSpPr/>
          <p:nvPr/>
        </p:nvCxnSpPr>
        <p:spPr>
          <a:xfrm>
            <a:off x="4039287" y="5819281"/>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17" name="Tabla 116"/>
          <p:cNvGraphicFramePr>
            <a:graphicFrameLocks noGrp="1"/>
          </p:cNvGraphicFramePr>
          <p:nvPr/>
        </p:nvGraphicFramePr>
        <p:xfrm>
          <a:off x="4440986" y="5653540"/>
          <a:ext cx="785712" cy="304800"/>
        </p:xfrm>
        <a:graphic>
          <a:graphicData uri="http://schemas.openxmlformats.org/drawingml/2006/table">
            <a:tbl>
              <a:tblPr firstRow="1" bandRow="1">
                <a:tableStyleId>{5C22544A-7EE6-4342-B048-85BDC9FD1C3A}</a:tableStyleId>
              </a:tblPr>
              <a:tblGrid>
                <a:gridCol w="261904">
                  <a:extLst>
                    <a:ext uri="{9D8B030D-6E8A-4147-A177-3AD203B41FA5}">
                      <a16:colId xmlns:a16="http://schemas.microsoft.com/office/drawing/2014/main" val="195015511"/>
                    </a:ext>
                  </a:extLst>
                </a:gridCol>
                <a:gridCol w="261904">
                  <a:extLst>
                    <a:ext uri="{9D8B030D-6E8A-4147-A177-3AD203B41FA5}">
                      <a16:colId xmlns:a16="http://schemas.microsoft.com/office/drawing/2014/main" val="2397772203"/>
                    </a:ext>
                  </a:extLst>
                </a:gridCol>
                <a:gridCol w="261904">
                  <a:extLst>
                    <a:ext uri="{9D8B030D-6E8A-4147-A177-3AD203B41FA5}">
                      <a16:colId xmlns:a16="http://schemas.microsoft.com/office/drawing/2014/main" val="1549329244"/>
                    </a:ext>
                  </a:extLst>
                </a:gridCol>
              </a:tblGrid>
              <a:tr h="230250">
                <a:tc>
                  <a:txBody>
                    <a:bodyPr/>
                    <a:lstStyle/>
                    <a:p>
                      <a:r>
                        <a:rPr lang="es-AR" sz="1400" dirty="0"/>
                        <a:t>C</a:t>
                      </a:r>
                    </a:p>
                  </a:txBody>
                  <a:tcPr>
                    <a:solidFill>
                      <a:srgbClr val="00B0F0"/>
                    </a:solidFill>
                  </a:tcPr>
                </a:tc>
                <a:tc>
                  <a:txBody>
                    <a:bodyPr/>
                    <a:lstStyle/>
                    <a:p>
                      <a:endParaRPr lang="es-AR" sz="1400" dirty="0"/>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graphicFrame>
        <p:nvGraphicFramePr>
          <p:cNvPr id="118" name="Tabla 117"/>
          <p:cNvGraphicFramePr>
            <a:graphicFrameLocks noGrp="1"/>
          </p:cNvGraphicFramePr>
          <p:nvPr/>
        </p:nvGraphicFramePr>
        <p:xfrm>
          <a:off x="5797141" y="5653540"/>
          <a:ext cx="785712" cy="304800"/>
        </p:xfrm>
        <a:graphic>
          <a:graphicData uri="http://schemas.openxmlformats.org/drawingml/2006/table">
            <a:tbl>
              <a:tblPr firstRow="1" bandRow="1">
                <a:tableStyleId>{5C22544A-7EE6-4342-B048-85BDC9FD1C3A}</a:tableStyleId>
              </a:tblPr>
              <a:tblGrid>
                <a:gridCol w="261904">
                  <a:extLst>
                    <a:ext uri="{9D8B030D-6E8A-4147-A177-3AD203B41FA5}">
                      <a16:colId xmlns:a16="http://schemas.microsoft.com/office/drawing/2014/main" val="195015511"/>
                    </a:ext>
                  </a:extLst>
                </a:gridCol>
                <a:gridCol w="261904">
                  <a:extLst>
                    <a:ext uri="{9D8B030D-6E8A-4147-A177-3AD203B41FA5}">
                      <a16:colId xmlns:a16="http://schemas.microsoft.com/office/drawing/2014/main" val="2397772203"/>
                    </a:ext>
                  </a:extLst>
                </a:gridCol>
                <a:gridCol w="261904">
                  <a:extLst>
                    <a:ext uri="{9D8B030D-6E8A-4147-A177-3AD203B41FA5}">
                      <a16:colId xmlns:a16="http://schemas.microsoft.com/office/drawing/2014/main" val="1388162936"/>
                    </a:ext>
                  </a:extLst>
                </a:gridCol>
              </a:tblGrid>
              <a:tr h="281059">
                <a:tc>
                  <a:txBody>
                    <a:bodyPr/>
                    <a:lstStyle/>
                    <a:p>
                      <a:r>
                        <a:rPr lang="es-AR" sz="1400" dirty="0"/>
                        <a:t>D</a:t>
                      </a:r>
                    </a:p>
                  </a:txBody>
                  <a:tcPr>
                    <a:solidFill>
                      <a:srgbClr val="00B0F0"/>
                    </a:solidFill>
                  </a:tcPr>
                </a:tc>
                <a:tc>
                  <a:txBody>
                    <a:bodyPr/>
                    <a:lstStyle/>
                    <a:p>
                      <a:endParaRPr lang="es-AR" sz="1400" dirty="0"/>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19" name="Conector recto de flecha 118"/>
          <p:cNvCxnSpPr>
            <a:endCxn id="118" idx="1"/>
          </p:cNvCxnSpPr>
          <p:nvPr/>
        </p:nvCxnSpPr>
        <p:spPr>
          <a:xfrm>
            <a:off x="5114779" y="5792598"/>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2" name="Llamada de nube 121"/>
          <p:cNvSpPr/>
          <p:nvPr/>
        </p:nvSpPr>
        <p:spPr>
          <a:xfrm>
            <a:off x="4132883" y="5986221"/>
            <a:ext cx="1470163" cy="571469"/>
          </a:xfrm>
          <a:prstGeom prst="cloudCallout">
            <a:avLst>
              <a:gd name="adj1" fmla="val -226"/>
              <a:gd name="adj2" fmla="val -8582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123" name="Tabla 122"/>
          <p:cNvGraphicFramePr>
            <a:graphicFrameLocks noGrp="1"/>
          </p:cNvGraphicFramePr>
          <p:nvPr/>
        </p:nvGraphicFramePr>
        <p:xfrm>
          <a:off x="4438161" y="6126694"/>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124" name="Tabla 123"/>
          <p:cNvGraphicFramePr>
            <a:graphicFrameLocks noGrp="1"/>
          </p:cNvGraphicFramePr>
          <p:nvPr/>
        </p:nvGraphicFramePr>
        <p:xfrm>
          <a:off x="7258147" y="5663999"/>
          <a:ext cx="815964" cy="304800"/>
        </p:xfrm>
        <a:graphic>
          <a:graphicData uri="http://schemas.openxmlformats.org/drawingml/2006/table">
            <a:tbl>
              <a:tblPr firstRow="1" bandRow="1">
                <a:tableStyleId>{5C22544A-7EE6-4342-B048-85BDC9FD1C3A}</a:tableStyleId>
              </a:tblPr>
              <a:tblGrid>
                <a:gridCol w="271988">
                  <a:extLst>
                    <a:ext uri="{9D8B030D-6E8A-4147-A177-3AD203B41FA5}">
                      <a16:colId xmlns:a16="http://schemas.microsoft.com/office/drawing/2014/main" val="195015511"/>
                    </a:ext>
                  </a:extLst>
                </a:gridCol>
                <a:gridCol w="271988">
                  <a:extLst>
                    <a:ext uri="{9D8B030D-6E8A-4147-A177-3AD203B41FA5}">
                      <a16:colId xmlns:a16="http://schemas.microsoft.com/office/drawing/2014/main" val="2397772203"/>
                    </a:ext>
                  </a:extLst>
                </a:gridCol>
                <a:gridCol w="271988">
                  <a:extLst>
                    <a:ext uri="{9D8B030D-6E8A-4147-A177-3AD203B41FA5}">
                      <a16:colId xmlns:a16="http://schemas.microsoft.com/office/drawing/2014/main" val="1388162936"/>
                    </a:ext>
                  </a:extLst>
                </a:gridCol>
              </a:tblGrid>
              <a:tr h="287480">
                <a:tc>
                  <a:txBody>
                    <a:bodyPr/>
                    <a:lstStyle/>
                    <a:p>
                      <a:r>
                        <a:rPr lang="es-AR" sz="1400" dirty="0"/>
                        <a:t>G</a:t>
                      </a:r>
                    </a:p>
                  </a:txBody>
                  <a:tcPr>
                    <a:solidFill>
                      <a:srgbClr val="00B0F0"/>
                    </a:solidFill>
                  </a:tcPr>
                </a:tc>
                <a:tc>
                  <a:txBody>
                    <a:bodyPr/>
                    <a:lstStyle/>
                    <a:p>
                      <a:endParaRPr lang="es-AR" sz="1400" dirty="0"/>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25" name="Conector recto de flecha 124"/>
          <p:cNvCxnSpPr>
            <a:endCxn id="124" idx="1"/>
          </p:cNvCxnSpPr>
          <p:nvPr/>
        </p:nvCxnSpPr>
        <p:spPr>
          <a:xfrm>
            <a:off x="6575785" y="5803057"/>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6" name="Llamada de nube 125"/>
          <p:cNvSpPr/>
          <p:nvPr/>
        </p:nvSpPr>
        <p:spPr>
          <a:xfrm>
            <a:off x="5794316" y="6088283"/>
            <a:ext cx="2940390" cy="791376"/>
          </a:xfrm>
          <a:prstGeom prst="cloudCallout">
            <a:avLst>
              <a:gd name="adj1" fmla="val 11989"/>
              <a:gd name="adj2" fmla="val -756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127" name="Tabla 126"/>
          <p:cNvGraphicFramePr>
            <a:graphicFrameLocks noGrp="1"/>
          </p:cNvGraphicFramePr>
          <p:nvPr/>
        </p:nvGraphicFramePr>
        <p:xfrm>
          <a:off x="6038724" y="6352678"/>
          <a:ext cx="871444" cy="304800"/>
        </p:xfrm>
        <a:graphic>
          <a:graphicData uri="http://schemas.openxmlformats.org/drawingml/2006/table">
            <a:tbl>
              <a:tblPr firstRow="1" bandRow="1">
                <a:tableStyleId>{5C22544A-7EE6-4342-B048-85BDC9FD1C3A}</a:tableStyleId>
              </a:tblPr>
              <a:tblGrid>
                <a:gridCol w="435722">
                  <a:extLst>
                    <a:ext uri="{9D8B030D-6E8A-4147-A177-3AD203B41FA5}">
                      <a16:colId xmlns:a16="http://schemas.microsoft.com/office/drawing/2014/main" val="195015511"/>
                    </a:ext>
                  </a:extLst>
                </a:gridCol>
                <a:gridCol w="435722">
                  <a:extLst>
                    <a:ext uri="{9D8B030D-6E8A-4147-A177-3AD203B41FA5}">
                      <a16:colId xmlns:a16="http://schemas.microsoft.com/office/drawing/2014/main" val="2397772203"/>
                    </a:ext>
                  </a:extLst>
                </a:gridCol>
              </a:tblGrid>
              <a:tr h="232801">
                <a:tc>
                  <a:txBody>
                    <a:bodyPr/>
                    <a:lstStyle/>
                    <a:p>
                      <a:r>
                        <a:rPr lang="es-AR" sz="1400" dirty="0"/>
                        <a:t>F</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graphicFrame>
        <p:nvGraphicFramePr>
          <p:cNvPr id="128" name="Tabla 127"/>
          <p:cNvGraphicFramePr>
            <a:graphicFrameLocks noGrp="1"/>
          </p:cNvGraphicFramePr>
          <p:nvPr/>
        </p:nvGraphicFramePr>
        <p:xfrm>
          <a:off x="7082008" y="6335122"/>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32801">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129" name="Conector recto de flecha 128"/>
          <p:cNvCxnSpPr/>
          <p:nvPr/>
        </p:nvCxnSpPr>
        <p:spPr>
          <a:xfrm>
            <a:off x="6837837" y="6415524"/>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132" name="Tabla 131"/>
          <p:cNvGraphicFramePr>
            <a:graphicFrameLocks noGrp="1"/>
          </p:cNvGraphicFramePr>
          <p:nvPr/>
        </p:nvGraphicFramePr>
        <p:xfrm>
          <a:off x="8124142" y="6405290"/>
          <a:ext cx="785712" cy="304800"/>
        </p:xfrm>
        <a:graphic>
          <a:graphicData uri="http://schemas.openxmlformats.org/drawingml/2006/table">
            <a:tbl>
              <a:tblPr firstRow="1" bandRow="1">
                <a:tableStyleId>{5C22544A-7EE6-4342-B048-85BDC9FD1C3A}</a:tableStyleId>
              </a:tblPr>
              <a:tblGrid>
                <a:gridCol w="392856">
                  <a:extLst>
                    <a:ext uri="{9D8B030D-6E8A-4147-A177-3AD203B41FA5}">
                      <a16:colId xmlns:a16="http://schemas.microsoft.com/office/drawing/2014/main" val="195015511"/>
                    </a:ext>
                  </a:extLst>
                </a:gridCol>
                <a:gridCol w="392856">
                  <a:extLst>
                    <a:ext uri="{9D8B030D-6E8A-4147-A177-3AD203B41FA5}">
                      <a16:colId xmlns:a16="http://schemas.microsoft.com/office/drawing/2014/main" val="2397772203"/>
                    </a:ext>
                  </a:extLst>
                </a:gridCol>
              </a:tblGrid>
              <a:tr h="232801">
                <a:tc>
                  <a:txBody>
                    <a:bodyPr/>
                    <a:lstStyle/>
                    <a:p>
                      <a:r>
                        <a:rPr lang="es-AR" sz="1400" dirty="0"/>
                        <a:t>C</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cxnSp>
        <p:nvCxnSpPr>
          <p:cNvPr id="133" name="Conector recto de flecha 132"/>
          <p:cNvCxnSpPr/>
          <p:nvPr/>
        </p:nvCxnSpPr>
        <p:spPr>
          <a:xfrm>
            <a:off x="7879971" y="6485692"/>
            <a:ext cx="246190" cy="266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93186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sz="2800" dirty="0"/>
              <a:t>Con un </a:t>
            </a:r>
            <a:r>
              <a:rPr lang="es-MX" sz="2800" dirty="0" err="1"/>
              <a:t>LinkedHashMap</a:t>
            </a:r>
            <a:r>
              <a:rPr lang="es-MX" sz="2800" dirty="0"/>
              <a:t> </a:t>
            </a:r>
            <a:br>
              <a:rPr lang="es-MX" sz="2800" dirty="0"/>
            </a:br>
            <a:r>
              <a:rPr lang="es-MX" sz="2800" dirty="0"/>
              <a:t>con el orden de llegada a la inserción de los vértices</a:t>
            </a:r>
          </a:p>
        </p:txBody>
      </p: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3" name="CuadroTexto 2"/>
          <p:cNvSpPr txBox="1"/>
          <p:nvPr/>
        </p:nvSpPr>
        <p:spPr>
          <a:xfrm>
            <a:off x="387212" y="1951944"/>
            <a:ext cx="5124240" cy="3139321"/>
          </a:xfrm>
          <a:prstGeom prst="rect">
            <a:avLst/>
          </a:prstGeom>
          <a:noFill/>
          <a:ln>
            <a:solidFill>
              <a:schemeClr val="bg2"/>
            </a:solidFill>
          </a:ln>
        </p:spPr>
        <p:txBody>
          <a:bodyPr wrap="square" rtlCol="0">
            <a:spAutoFit/>
          </a:bodyPr>
          <a:lstStyle/>
          <a:p>
            <a:r>
              <a:rPr lang="es-AR" dirty="0"/>
              <a:t>Si se hizo esto:</a:t>
            </a:r>
          </a:p>
          <a:p>
            <a:r>
              <a:rPr lang="es-AR" b="1" dirty="0" err="1"/>
              <a:t>g.addVertex</a:t>
            </a:r>
            <a:r>
              <a:rPr lang="es-AR" b="1" dirty="0"/>
              <a:t>('D');</a:t>
            </a:r>
          </a:p>
          <a:p>
            <a:r>
              <a:rPr lang="en-US" dirty="0" err="1"/>
              <a:t>g.addEdge</a:t>
            </a:r>
            <a:r>
              <a:rPr lang="en-US" dirty="0"/>
              <a:t>('U', 'G', new </a:t>
            </a:r>
            <a:r>
              <a:rPr lang="en-US" dirty="0" err="1"/>
              <a:t>EmptyEdgeProp</a:t>
            </a:r>
            <a:r>
              <a:rPr lang="en-US" dirty="0"/>
              <a:t>()); </a:t>
            </a:r>
          </a:p>
          <a:p>
            <a:r>
              <a:rPr lang="es-AR" dirty="0"/>
              <a:t>…</a:t>
            </a:r>
          </a:p>
          <a:p>
            <a:endParaRPr lang="es-AR" dirty="0"/>
          </a:p>
          <a:p>
            <a:r>
              <a:rPr lang="es-AR" dirty="0"/>
              <a:t>Internamente </a:t>
            </a:r>
          </a:p>
          <a:p>
            <a:r>
              <a:rPr lang="es-AR" dirty="0"/>
              <a:t>tenga esto!!!. Mostramos solo un fragmento…</a:t>
            </a:r>
          </a:p>
          <a:p>
            <a:r>
              <a:rPr lang="es-AR" dirty="0" err="1"/>
              <a:t>First</a:t>
            </a:r>
            <a:r>
              <a:rPr lang="es-AR" dirty="0"/>
              <a:t>: </a:t>
            </a:r>
            <a:r>
              <a:rPr lang="es-AR" dirty="0" err="1"/>
              <a:t>ptr</a:t>
            </a:r>
            <a:r>
              <a:rPr lang="es-AR" dirty="0"/>
              <a:t> a D</a:t>
            </a:r>
          </a:p>
          <a:p>
            <a:endParaRPr lang="es-AR" dirty="0"/>
          </a:p>
          <a:p>
            <a:r>
              <a:rPr lang="es-AR" dirty="0"/>
              <a:t>Cada nodo tiene:</a:t>
            </a:r>
          </a:p>
          <a:p>
            <a:r>
              <a:rPr lang="es-AR" dirty="0"/>
              <a:t>Dato, </a:t>
            </a:r>
            <a:r>
              <a:rPr lang="es-AR" dirty="0" err="1"/>
              <a:t>Value</a:t>
            </a:r>
            <a:r>
              <a:rPr lang="es-AR" dirty="0"/>
              <a:t>, </a:t>
            </a:r>
            <a:r>
              <a:rPr lang="es-AR" dirty="0" err="1">
                <a:solidFill>
                  <a:srgbClr val="FF0000"/>
                </a:solidFill>
              </a:rPr>
              <a:t>Prev</a:t>
            </a:r>
            <a:r>
              <a:rPr lang="es-AR" dirty="0">
                <a:solidFill>
                  <a:srgbClr val="FF0000"/>
                </a:solidFill>
              </a:rPr>
              <a:t>, </a:t>
            </a:r>
            <a:r>
              <a:rPr lang="es-AR" dirty="0" err="1">
                <a:solidFill>
                  <a:srgbClr val="FF0000"/>
                </a:solidFill>
              </a:rPr>
              <a:t>Next</a:t>
            </a:r>
            <a:r>
              <a:rPr lang="es-AR" dirty="0"/>
              <a:t>, </a:t>
            </a:r>
            <a:r>
              <a:rPr lang="es-AR" dirty="0" err="1"/>
              <a:t>Ptr</a:t>
            </a:r>
            <a:endParaRPr lang="es-AR" dirty="0"/>
          </a:p>
        </p:txBody>
      </p:sp>
      <p:graphicFrame>
        <p:nvGraphicFramePr>
          <p:cNvPr id="6" name="Tabla 5"/>
          <p:cNvGraphicFramePr>
            <a:graphicFrameLocks noGrp="1"/>
          </p:cNvGraphicFramePr>
          <p:nvPr/>
        </p:nvGraphicFramePr>
        <p:xfrm>
          <a:off x="3402521" y="4461980"/>
          <a:ext cx="610454" cy="2225040"/>
        </p:xfrm>
        <a:graphic>
          <a:graphicData uri="http://schemas.openxmlformats.org/drawingml/2006/table">
            <a:tbl>
              <a:tblPr firstRow="1" bandRow="1">
                <a:tableStyleId>{8799B23B-EC83-4686-B30A-512413B5E67A}</a:tableStyleId>
              </a:tblPr>
              <a:tblGrid>
                <a:gridCol w="610454">
                  <a:extLst>
                    <a:ext uri="{9D8B030D-6E8A-4147-A177-3AD203B41FA5}">
                      <a16:colId xmlns:a16="http://schemas.microsoft.com/office/drawing/2014/main" val="3297889986"/>
                    </a:ext>
                  </a:extLst>
                </a:gridCol>
              </a:tblGrid>
              <a:tr h="370840">
                <a:tc>
                  <a:txBody>
                    <a:bodyPr/>
                    <a:lstStyle/>
                    <a:p>
                      <a:endParaRPr lang="es-AR" dirty="0"/>
                    </a:p>
                  </a:txBody>
                  <a:tcPr/>
                </a:tc>
                <a:extLst>
                  <a:ext uri="{0D108BD9-81ED-4DB2-BD59-A6C34878D82A}">
                    <a16:rowId xmlns:a16="http://schemas.microsoft.com/office/drawing/2014/main" val="2494916012"/>
                  </a:ext>
                </a:extLst>
              </a:tr>
              <a:tr h="370840">
                <a:tc>
                  <a:txBody>
                    <a:bodyPr/>
                    <a:lstStyle/>
                    <a:p>
                      <a:endParaRPr lang="es-AR" dirty="0"/>
                    </a:p>
                  </a:txBody>
                  <a:tcPr/>
                </a:tc>
                <a:extLst>
                  <a:ext uri="{0D108BD9-81ED-4DB2-BD59-A6C34878D82A}">
                    <a16:rowId xmlns:a16="http://schemas.microsoft.com/office/drawing/2014/main" val="4079019619"/>
                  </a:ext>
                </a:extLst>
              </a:tr>
              <a:tr h="370840">
                <a:tc>
                  <a:txBody>
                    <a:bodyPr/>
                    <a:lstStyle/>
                    <a:p>
                      <a:endParaRPr lang="es-AR" dirty="0"/>
                    </a:p>
                  </a:txBody>
                  <a:tcPr/>
                </a:tc>
                <a:extLst>
                  <a:ext uri="{0D108BD9-81ED-4DB2-BD59-A6C34878D82A}">
                    <a16:rowId xmlns:a16="http://schemas.microsoft.com/office/drawing/2014/main" val="273469848"/>
                  </a:ext>
                </a:extLst>
              </a:tr>
              <a:tr h="370840">
                <a:tc>
                  <a:txBody>
                    <a:bodyPr/>
                    <a:lstStyle/>
                    <a:p>
                      <a:endParaRPr lang="es-AR" dirty="0"/>
                    </a:p>
                  </a:txBody>
                  <a:tcPr/>
                </a:tc>
                <a:extLst>
                  <a:ext uri="{0D108BD9-81ED-4DB2-BD59-A6C34878D82A}">
                    <a16:rowId xmlns:a16="http://schemas.microsoft.com/office/drawing/2014/main" val="2457482554"/>
                  </a:ext>
                </a:extLst>
              </a:tr>
              <a:tr h="370840">
                <a:tc>
                  <a:txBody>
                    <a:bodyPr/>
                    <a:lstStyle/>
                    <a:p>
                      <a:endParaRPr lang="es-AR"/>
                    </a:p>
                  </a:txBody>
                  <a:tcPr/>
                </a:tc>
                <a:extLst>
                  <a:ext uri="{0D108BD9-81ED-4DB2-BD59-A6C34878D82A}">
                    <a16:rowId xmlns:a16="http://schemas.microsoft.com/office/drawing/2014/main" val="1552359111"/>
                  </a:ext>
                </a:extLst>
              </a:tr>
              <a:tr h="370840">
                <a:tc>
                  <a:txBody>
                    <a:bodyPr/>
                    <a:lstStyle/>
                    <a:p>
                      <a:endParaRPr lang="es-AR" dirty="0"/>
                    </a:p>
                  </a:txBody>
                  <a:tcPr/>
                </a:tc>
                <a:extLst>
                  <a:ext uri="{0D108BD9-81ED-4DB2-BD59-A6C34878D82A}">
                    <a16:rowId xmlns:a16="http://schemas.microsoft.com/office/drawing/2014/main" val="2456435279"/>
                  </a:ext>
                </a:extLst>
              </a:tr>
            </a:tbl>
          </a:graphicData>
        </a:graphic>
      </p:graphicFrame>
      <p:graphicFrame>
        <p:nvGraphicFramePr>
          <p:cNvPr id="118" name="Tabla 117"/>
          <p:cNvGraphicFramePr>
            <a:graphicFrameLocks noGrp="1"/>
          </p:cNvGraphicFramePr>
          <p:nvPr/>
        </p:nvGraphicFramePr>
        <p:xfrm>
          <a:off x="4685163" y="5586687"/>
          <a:ext cx="1402485" cy="304800"/>
        </p:xfrm>
        <a:graphic>
          <a:graphicData uri="http://schemas.openxmlformats.org/drawingml/2006/table">
            <a:tbl>
              <a:tblPr firstRow="1" bandRow="1">
                <a:tableStyleId>{5C22544A-7EE6-4342-B048-85BDC9FD1C3A}</a:tableStyleId>
              </a:tblPr>
              <a:tblGrid>
                <a:gridCol w="280497">
                  <a:extLst>
                    <a:ext uri="{9D8B030D-6E8A-4147-A177-3AD203B41FA5}">
                      <a16:colId xmlns:a16="http://schemas.microsoft.com/office/drawing/2014/main" val="195015511"/>
                    </a:ext>
                  </a:extLst>
                </a:gridCol>
                <a:gridCol w="280497">
                  <a:extLst>
                    <a:ext uri="{9D8B030D-6E8A-4147-A177-3AD203B41FA5}">
                      <a16:colId xmlns:a16="http://schemas.microsoft.com/office/drawing/2014/main" val="2397772203"/>
                    </a:ext>
                  </a:extLst>
                </a:gridCol>
                <a:gridCol w="280497">
                  <a:extLst>
                    <a:ext uri="{9D8B030D-6E8A-4147-A177-3AD203B41FA5}">
                      <a16:colId xmlns:a16="http://schemas.microsoft.com/office/drawing/2014/main" val="1388162936"/>
                    </a:ext>
                  </a:extLst>
                </a:gridCol>
                <a:gridCol w="280497">
                  <a:extLst>
                    <a:ext uri="{9D8B030D-6E8A-4147-A177-3AD203B41FA5}">
                      <a16:colId xmlns:a16="http://schemas.microsoft.com/office/drawing/2014/main" val="3078058455"/>
                    </a:ext>
                  </a:extLst>
                </a:gridCol>
                <a:gridCol w="280497">
                  <a:extLst>
                    <a:ext uri="{9D8B030D-6E8A-4147-A177-3AD203B41FA5}">
                      <a16:colId xmlns:a16="http://schemas.microsoft.com/office/drawing/2014/main" val="2548850012"/>
                    </a:ext>
                  </a:extLst>
                </a:gridCol>
              </a:tblGrid>
              <a:tr h="281059">
                <a:tc>
                  <a:txBody>
                    <a:bodyPr/>
                    <a:lstStyle/>
                    <a:p>
                      <a:r>
                        <a:rPr lang="es-AR" sz="1400" dirty="0"/>
                        <a:t>D</a:t>
                      </a:r>
                    </a:p>
                  </a:txBody>
                  <a:tcPr>
                    <a:solidFill>
                      <a:srgbClr val="00B0F0"/>
                    </a:solidFill>
                  </a:tcPr>
                </a:tc>
                <a:tc>
                  <a:txBody>
                    <a:bodyPr/>
                    <a:lstStyle/>
                    <a:p>
                      <a:endParaRPr lang="es-AR" sz="1400" dirty="0"/>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r>
                        <a:rPr lang="es-AR" sz="1400" dirty="0"/>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19" name="Conector recto de flecha 118"/>
          <p:cNvCxnSpPr/>
          <p:nvPr/>
        </p:nvCxnSpPr>
        <p:spPr>
          <a:xfrm>
            <a:off x="4009441" y="5722021"/>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7326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sz="2800" dirty="0"/>
              <a:t>Con un </a:t>
            </a:r>
            <a:r>
              <a:rPr lang="es-MX" sz="2800" dirty="0" err="1"/>
              <a:t>LinkedHashMap</a:t>
            </a:r>
            <a:r>
              <a:rPr lang="es-MX" sz="2800" dirty="0"/>
              <a:t> </a:t>
            </a:r>
            <a:br>
              <a:rPr lang="es-MX" sz="2800" dirty="0"/>
            </a:br>
            <a:r>
              <a:rPr lang="es-MX" sz="2800" dirty="0"/>
              <a:t>con el orden de llegada a la inserción de los vértices</a:t>
            </a:r>
          </a:p>
        </p:txBody>
      </p: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3" name="CuadroTexto 2"/>
          <p:cNvSpPr txBox="1"/>
          <p:nvPr/>
        </p:nvSpPr>
        <p:spPr>
          <a:xfrm>
            <a:off x="387212" y="1951944"/>
            <a:ext cx="5424865" cy="3139321"/>
          </a:xfrm>
          <a:prstGeom prst="rect">
            <a:avLst/>
          </a:prstGeom>
          <a:noFill/>
          <a:ln>
            <a:solidFill>
              <a:schemeClr val="bg2"/>
            </a:solidFill>
          </a:ln>
        </p:spPr>
        <p:txBody>
          <a:bodyPr wrap="square" rtlCol="0">
            <a:spAutoFit/>
          </a:bodyPr>
          <a:lstStyle/>
          <a:p>
            <a:r>
              <a:rPr lang="es-AR" dirty="0"/>
              <a:t>Si se hizo esto:</a:t>
            </a:r>
          </a:p>
          <a:p>
            <a:r>
              <a:rPr lang="es-AR" dirty="0" err="1"/>
              <a:t>g.addVertex</a:t>
            </a:r>
            <a:r>
              <a:rPr lang="es-AR" dirty="0"/>
              <a:t>('D');</a:t>
            </a:r>
          </a:p>
          <a:p>
            <a:r>
              <a:rPr lang="en-US" b="1" dirty="0" err="1"/>
              <a:t>g.addEdge</a:t>
            </a:r>
            <a:r>
              <a:rPr lang="en-US" b="1" dirty="0"/>
              <a:t>('U', 'G', new </a:t>
            </a:r>
            <a:r>
              <a:rPr lang="en-US" b="1" dirty="0" err="1"/>
              <a:t>EmptyEdgeProp</a:t>
            </a:r>
            <a:r>
              <a:rPr lang="en-US" b="1" dirty="0"/>
              <a:t>()); </a:t>
            </a:r>
          </a:p>
          <a:p>
            <a:r>
              <a:rPr lang="es-AR" dirty="0"/>
              <a:t>…</a:t>
            </a:r>
          </a:p>
          <a:p>
            <a:endParaRPr lang="es-AR" dirty="0"/>
          </a:p>
          <a:p>
            <a:r>
              <a:rPr lang="es-AR" dirty="0"/>
              <a:t>Internamente </a:t>
            </a:r>
          </a:p>
          <a:p>
            <a:r>
              <a:rPr lang="es-AR" dirty="0"/>
              <a:t>tenga esto!!!. Mostramos solo un fragmento…</a:t>
            </a:r>
          </a:p>
          <a:p>
            <a:r>
              <a:rPr lang="es-AR" dirty="0" err="1"/>
              <a:t>First</a:t>
            </a:r>
            <a:r>
              <a:rPr lang="es-AR" dirty="0"/>
              <a:t>: </a:t>
            </a:r>
            <a:r>
              <a:rPr lang="es-AR" dirty="0" err="1"/>
              <a:t>ptr</a:t>
            </a:r>
            <a:r>
              <a:rPr lang="es-AR" dirty="0"/>
              <a:t> a D</a:t>
            </a:r>
          </a:p>
          <a:p>
            <a:endParaRPr lang="es-AR" dirty="0"/>
          </a:p>
          <a:p>
            <a:r>
              <a:rPr lang="es-AR" dirty="0"/>
              <a:t>Cada nodo tiene:</a:t>
            </a:r>
          </a:p>
          <a:p>
            <a:r>
              <a:rPr lang="es-AR" dirty="0"/>
              <a:t>Dato, </a:t>
            </a:r>
            <a:r>
              <a:rPr lang="es-AR" dirty="0" err="1"/>
              <a:t>Value</a:t>
            </a:r>
            <a:r>
              <a:rPr lang="es-AR" dirty="0"/>
              <a:t>, </a:t>
            </a:r>
            <a:r>
              <a:rPr lang="es-AR" dirty="0" err="1">
                <a:solidFill>
                  <a:srgbClr val="FF0000"/>
                </a:solidFill>
              </a:rPr>
              <a:t>Prev</a:t>
            </a:r>
            <a:r>
              <a:rPr lang="es-AR" dirty="0">
                <a:solidFill>
                  <a:srgbClr val="FF0000"/>
                </a:solidFill>
              </a:rPr>
              <a:t>, </a:t>
            </a:r>
            <a:r>
              <a:rPr lang="es-AR" dirty="0" err="1">
                <a:solidFill>
                  <a:srgbClr val="FF0000"/>
                </a:solidFill>
              </a:rPr>
              <a:t>Next</a:t>
            </a:r>
            <a:r>
              <a:rPr lang="es-AR" dirty="0"/>
              <a:t>, </a:t>
            </a:r>
            <a:r>
              <a:rPr lang="es-AR" dirty="0" err="1"/>
              <a:t>Ptr</a:t>
            </a:r>
            <a:endParaRPr lang="es-AR" dirty="0"/>
          </a:p>
        </p:txBody>
      </p:sp>
      <p:graphicFrame>
        <p:nvGraphicFramePr>
          <p:cNvPr id="6" name="Tabla 5"/>
          <p:cNvGraphicFramePr>
            <a:graphicFrameLocks noGrp="1"/>
          </p:cNvGraphicFramePr>
          <p:nvPr/>
        </p:nvGraphicFramePr>
        <p:xfrm>
          <a:off x="3402521" y="4461980"/>
          <a:ext cx="610454" cy="2225040"/>
        </p:xfrm>
        <a:graphic>
          <a:graphicData uri="http://schemas.openxmlformats.org/drawingml/2006/table">
            <a:tbl>
              <a:tblPr firstRow="1" bandRow="1">
                <a:tableStyleId>{8799B23B-EC83-4686-B30A-512413B5E67A}</a:tableStyleId>
              </a:tblPr>
              <a:tblGrid>
                <a:gridCol w="610454">
                  <a:extLst>
                    <a:ext uri="{9D8B030D-6E8A-4147-A177-3AD203B41FA5}">
                      <a16:colId xmlns:a16="http://schemas.microsoft.com/office/drawing/2014/main" val="3297889986"/>
                    </a:ext>
                  </a:extLst>
                </a:gridCol>
              </a:tblGrid>
              <a:tr h="370840">
                <a:tc>
                  <a:txBody>
                    <a:bodyPr/>
                    <a:lstStyle/>
                    <a:p>
                      <a:endParaRPr lang="es-AR" dirty="0"/>
                    </a:p>
                  </a:txBody>
                  <a:tcPr/>
                </a:tc>
                <a:extLst>
                  <a:ext uri="{0D108BD9-81ED-4DB2-BD59-A6C34878D82A}">
                    <a16:rowId xmlns:a16="http://schemas.microsoft.com/office/drawing/2014/main" val="2494916012"/>
                  </a:ext>
                </a:extLst>
              </a:tr>
              <a:tr h="370840">
                <a:tc>
                  <a:txBody>
                    <a:bodyPr/>
                    <a:lstStyle/>
                    <a:p>
                      <a:endParaRPr lang="es-AR" dirty="0"/>
                    </a:p>
                  </a:txBody>
                  <a:tcPr/>
                </a:tc>
                <a:extLst>
                  <a:ext uri="{0D108BD9-81ED-4DB2-BD59-A6C34878D82A}">
                    <a16:rowId xmlns:a16="http://schemas.microsoft.com/office/drawing/2014/main" val="4079019619"/>
                  </a:ext>
                </a:extLst>
              </a:tr>
              <a:tr h="370840">
                <a:tc>
                  <a:txBody>
                    <a:bodyPr/>
                    <a:lstStyle/>
                    <a:p>
                      <a:endParaRPr lang="es-AR" dirty="0"/>
                    </a:p>
                  </a:txBody>
                  <a:tcPr/>
                </a:tc>
                <a:extLst>
                  <a:ext uri="{0D108BD9-81ED-4DB2-BD59-A6C34878D82A}">
                    <a16:rowId xmlns:a16="http://schemas.microsoft.com/office/drawing/2014/main" val="273469848"/>
                  </a:ext>
                </a:extLst>
              </a:tr>
              <a:tr h="370840">
                <a:tc>
                  <a:txBody>
                    <a:bodyPr/>
                    <a:lstStyle/>
                    <a:p>
                      <a:endParaRPr lang="es-AR" dirty="0"/>
                    </a:p>
                  </a:txBody>
                  <a:tcPr/>
                </a:tc>
                <a:extLst>
                  <a:ext uri="{0D108BD9-81ED-4DB2-BD59-A6C34878D82A}">
                    <a16:rowId xmlns:a16="http://schemas.microsoft.com/office/drawing/2014/main" val="2457482554"/>
                  </a:ext>
                </a:extLst>
              </a:tr>
              <a:tr h="370840">
                <a:tc>
                  <a:txBody>
                    <a:bodyPr/>
                    <a:lstStyle/>
                    <a:p>
                      <a:endParaRPr lang="es-AR"/>
                    </a:p>
                  </a:txBody>
                  <a:tcPr/>
                </a:tc>
                <a:extLst>
                  <a:ext uri="{0D108BD9-81ED-4DB2-BD59-A6C34878D82A}">
                    <a16:rowId xmlns:a16="http://schemas.microsoft.com/office/drawing/2014/main" val="1552359111"/>
                  </a:ext>
                </a:extLst>
              </a:tr>
              <a:tr h="370840">
                <a:tc>
                  <a:txBody>
                    <a:bodyPr/>
                    <a:lstStyle/>
                    <a:p>
                      <a:endParaRPr lang="es-AR" dirty="0"/>
                    </a:p>
                  </a:txBody>
                  <a:tcPr/>
                </a:tc>
                <a:extLst>
                  <a:ext uri="{0D108BD9-81ED-4DB2-BD59-A6C34878D82A}">
                    <a16:rowId xmlns:a16="http://schemas.microsoft.com/office/drawing/2014/main" val="2456435279"/>
                  </a:ext>
                </a:extLst>
              </a:tr>
            </a:tbl>
          </a:graphicData>
        </a:graphic>
      </p:graphicFrame>
      <p:graphicFrame>
        <p:nvGraphicFramePr>
          <p:cNvPr id="118" name="Tabla 117"/>
          <p:cNvGraphicFramePr>
            <a:graphicFrameLocks noGrp="1"/>
          </p:cNvGraphicFramePr>
          <p:nvPr/>
        </p:nvGraphicFramePr>
        <p:xfrm>
          <a:off x="4685163" y="5586687"/>
          <a:ext cx="1402485" cy="304800"/>
        </p:xfrm>
        <a:graphic>
          <a:graphicData uri="http://schemas.openxmlformats.org/drawingml/2006/table">
            <a:tbl>
              <a:tblPr firstRow="1" bandRow="1">
                <a:tableStyleId>{5C22544A-7EE6-4342-B048-85BDC9FD1C3A}</a:tableStyleId>
              </a:tblPr>
              <a:tblGrid>
                <a:gridCol w="280497">
                  <a:extLst>
                    <a:ext uri="{9D8B030D-6E8A-4147-A177-3AD203B41FA5}">
                      <a16:colId xmlns:a16="http://schemas.microsoft.com/office/drawing/2014/main" val="195015511"/>
                    </a:ext>
                  </a:extLst>
                </a:gridCol>
                <a:gridCol w="280497">
                  <a:extLst>
                    <a:ext uri="{9D8B030D-6E8A-4147-A177-3AD203B41FA5}">
                      <a16:colId xmlns:a16="http://schemas.microsoft.com/office/drawing/2014/main" val="2397772203"/>
                    </a:ext>
                  </a:extLst>
                </a:gridCol>
                <a:gridCol w="280497">
                  <a:extLst>
                    <a:ext uri="{9D8B030D-6E8A-4147-A177-3AD203B41FA5}">
                      <a16:colId xmlns:a16="http://schemas.microsoft.com/office/drawing/2014/main" val="1388162936"/>
                    </a:ext>
                  </a:extLst>
                </a:gridCol>
                <a:gridCol w="280497">
                  <a:extLst>
                    <a:ext uri="{9D8B030D-6E8A-4147-A177-3AD203B41FA5}">
                      <a16:colId xmlns:a16="http://schemas.microsoft.com/office/drawing/2014/main" val="3078058455"/>
                    </a:ext>
                  </a:extLst>
                </a:gridCol>
                <a:gridCol w="280497">
                  <a:extLst>
                    <a:ext uri="{9D8B030D-6E8A-4147-A177-3AD203B41FA5}">
                      <a16:colId xmlns:a16="http://schemas.microsoft.com/office/drawing/2014/main" val="2548850012"/>
                    </a:ext>
                  </a:extLst>
                </a:gridCol>
              </a:tblGrid>
              <a:tr h="281059">
                <a:tc>
                  <a:txBody>
                    <a:bodyPr/>
                    <a:lstStyle/>
                    <a:p>
                      <a:r>
                        <a:rPr lang="es-AR" sz="1400" dirty="0"/>
                        <a:t>D</a:t>
                      </a:r>
                    </a:p>
                  </a:txBody>
                  <a:tcPr>
                    <a:solidFill>
                      <a:srgbClr val="00B0F0"/>
                    </a:solidFill>
                  </a:tcPr>
                </a:tc>
                <a:tc>
                  <a:txBody>
                    <a:bodyPr/>
                    <a:lstStyle/>
                    <a:p>
                      <a:endParaRPr lang="es-AR" sz="1400" dirty="0"/>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19" name="Conector recto de flecha 118"/>
          <p:cNvCxnSpPr/>
          <p:nvPr/>
        </p:nvCxnSpPr>
        <p:spPr>
          <a:xfrm>
            <a:off x="4009441" y="5722021"/>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4036462" y="4627721"/>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29" name="Tabla 28"/>
          <p:cNvGraphicFramePr>
            <a:graphicFrameLocks noGrp="1"/>
          </p:cNvGraphicFramePr>
          <p:nvPr/>
        </p:nvGraphicFramePr>
        <p:xfrm>
          <a:off x="4438160" y="4461980"/>
          <a:ext cx="1397403" cy="304800"/>
        </p:xfrm>
        <a:graphic>
          <a:graphicData uri="http://schemas.openxmlformats.org/drawingml/2006/table">
            <a:tbl>
              <a:tblPr firstRow="1" bandRow="1">
                <a:tableStyleId>{5C22544A-7EE6-4342-B048-85BDC9FD1C3A}</a:tableStyleId>
              </a:tblPr>
              <a:tblGrid>
                <a:gridCol w="289940">
                  <a:extLst>
                    <a:ext uri="{9D8B030D-6E8A-4147-A177-3AD203B41FA5}">
                      <a16:colId xmlns:a16="http://schemas.microsoft.com/office/drawing/2014/main" val="195015511"/>
                    </a:ext>
                  </a:extLst>
                </a:gridCol>
                <a:gridCol w="289940">
                  <a:extLst>
                    <a:ext uri="{9D8B030D-6E8A-4147-A177-3AD203B41FA5}">
                      <a16:colId xmlns:a16="http://schemas.microsoft.com/office/drawing/2014/main" val="2397772203"/>
                    </a:ext>
                  </a:extLst>
                </a:gridCol>
                <a:gridCol w="280219">
                  <a:extLst>
                    <a:ext uri="{9D8B030D-6E8A-4147-A177-3AD203B41FA5}">
                      <a16:colId xmlns:a16="http://schemas.microsoft.com/office/drawing/2014/main" val="1549329244"/>
                    </a:ext>
                  </a:extLst>
                </a:gridCol>
                <a:gridCol w="319575">
                  <a:extLst>
                    <a:ext uri="{9D8B030D-6E8A-4147-A177-3AD203B41FA5}">
                      <a16:colId xmlns:a16="http://schemas.microsoft.com/office/drawing/2014/main" val="3548528865"/>
                    </a:ext>
                  </a:extLst>
                </a:gridCol>
                <a:gridCol w="217729">
                  <a:extLst>
                    <a:ext uri="{9D8B030D-6E8A-4147-A177-3AD203B41FA5}">
                      <a16:colId xmlns:a16="http://schemas.microsoft.com/office/drawing/2014/main" val="3014680700"/>
                    </a:ext>
                  </a:extLst>
                </a:gridCol>
              </a:tblGrid>
              <a:tr h="230250">
                <a:tc>
                  <a:txBody>
                    <a:bodyPr/>
                    <a:lstStyle/>
                    <a:p>
                      <a:r>
                        <a:rPr lang="es-AR" sz="1400" dirty="0"/>
                        <a:t>U</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5" name="Conector recto de flecha 4"/>
          <p:cNvCxnSpPr/>
          <p:nvPr/>
        </p:nvCxnSpPr>
        <p:spPr>
          <a:xfrm flipH="1" flipV="1">
            <a:off x="5381121" y="4766780"/>
            <a:ext cx="264395" cy="819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a:off x="5106539" y="4766780"/>
            <a:ext cx="226527" cy="819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063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sz="2800" dirty="0"/>
              <a:t>Con un </a:t>
            </a:r>
            <a:r>
              <a:rPr lang="es-MX" sz="2800" dirty="0" err="1"/>
              <a:t>LinkedHashMap</a:t>
            </a:r>
            <a:r>
              <a:rPr lang="es-MX" sz="2800" dirty="0"/>
              <a:t> </a:t>
            </a:r>
            <a:br>
              <a:rPr lang="es-MX" sz="2800" dirty="0"/>
            </a:br>
            <a:r>
              <a:rPr lang="es-MX" sz="2800" dirty="0"/>
              <a:t>con el orden de llegada a la inserción de los vértices</a:t>
            </a:r>
          </a:p>
        </p:txBody>
      </p: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3" name="CuadroTexto 2"/>
          <p:cNvSpPr txBox="1"/>
          <p:nvPr/>
        </p:nvSpPr>
        <p:spPr>
          <a:xfrm>
            <a:off x="387212" y="1951944"/>
            <a:ext cx="5424865" cy="3139321"/>
          </a:xfrm>
          <a:prstGeom prst="rect">
            <a:avLst/>
          </a:prstGeom>
          <a:noFill/>
          <a:ln>
            <a:solidFill>
              <a:schemeClr val="bg2"/>
            </a:solidFill>
          </a:ln>
        </p:spPr>
        <p:txBody>
          <a:bodyPr wrap="square" rtlCol="0">
            <a:spAutoFit/>
          </a:bodyPr>
          <a:lstStyle/>
          <a:p>
            <a:r>
              <a:rPr lang="es-AR" dirty="0"/>
              <a:t>Si se hizo esto:</a:t>
            </a:r>
          </a:p>
          <a:p>
            <a:r>
              <a:rPr lang="es-AR" dirty="0" err="1"/>
              <a:t>g.addVertex</a:t>
            </a:r>
            <a:r>
              <a:rPr lang="es-AR" dirty="0"/>
              <a:t>('D');</a:t>
            </a:r>
          </a:p>
          <a:p>
            <a:r>
              <a:rPr lang="en-US" b="1" dirty="0" err="1"/>
              <a:t>g.addEdge</a:t>
            </a:r>
            <a:r>
              <a:rPr lang="en-US" b="1" dirty="0"/>
              <a:t>('U', 'G', new </a:t>
            </a:r>
            <a:r>
              <a:rPr lang="en-US" b="1" dirty="0" err="1"/>
              <a:t>EmptyEdgeProp</a:t>
            </a:r>
            <a:r>
              <a:rPr lang="en-US" b="1" dirty="0"/>
              <a:t>()); </a:t>
            </a:r>
          </a:p>
          <a:p>
            <a:r>
              <a:rPr lang="es-AR" dirty="0"/>
              <a:t>…</a:t>
            </a:r>
          </a:p>
          <a:p>
            <a:endParaRPr lang="es-AR" dirty="0"/>
          </a:p>
          <a:p>
            <a:r>
              <a:rPr lang="es-AR" dirty="0"/>
              <a:t>Internamente </a:t>
            </a:r>
          </a:p>
          <a:p>
            <a:r>
              <a:rPr lang="es-AR" dirty="0"/>
              <a:t>tenga esto!!!. Mostramos solo un fragmento…</a:t>
            </a:r>
          </a:p>
          <a:p>
            <a:r>
              <a:rPr lang="es-AR" dirty="0" err="1"/>
              <a:t>First</a:t>
            </a:r>
            <a:r>
              <a:rPr lang="es-AR" dirty="0"/>
              <a:t>: </a:t>
            </a:r>
            <a:r>
              <a:rPr lang="es-AR" dirty="0" err="1"/>
              <a:t>ptr</a:t>
            </a:r>
            <a:r>
              <a:rPr lang="es-AR" dirty="0"/>
              <a:t> a D</a:t>
            </a:r>
          </a:p>
          <a:p>
            <a:endParaRPr lang="es-AR" dirty="0"/>
          </a:p>
          <a:p>
            <a:r>
              <a:rPr lang="es-AR" dirty="0"/>
              <a:t>Cada nodo tiene:</a:t>
            </a:r>
          </a:p>
          <a:p>
            <a:r>
              <a:rPr lang="es-AR" dirty="0"/>
              <a:t>Dato, </a:t>
            </a:r>
            <a:r>
              <a:rPr lang="es-AR" dirty="0" err="1"/>
              <a:t>Value</a:t>
            </a:r>
            <a:r>
              <a:rPr lang="es-AR" dirty="0"/>
              <a:t>, </a:t>
            </a:r>
            <a:r>
              <a:rPr lang="es-AR" dirty="0" err="1">
                <a:solidFill>
                  <a:srgbClr val="FF0000"/>
                </a:solidFill>
              </a:rPr>
              <a:t>Prev</a:t>
            </a:r>
            <a:r>
              <a:rPr lang="es-AR" dirty="0">
                <a:solidFill>
                  <a:srgbClr val="FF0000"/>
                </a:solidFill>
              </a:rPr>
              <a:t>, </a:t>
            </a:r>
            <a:r>
              <a:rPr lang="es-AR" dirty="0" err="1">
                <a:solidFill>
                  <a:srgbClr val="FF0000"/>
                </a:solidFill>
              </a:rPr>
              <a:t>Next</a:t>
            </a:r>
            <a:r>
              <a:rPr lang="es-AR" dirty="0"/>
              <a:t>, </a:t>
            </a:r>
            <a:r>
              <a:rPr lang="es-AR" dirty="0" err="1"/>
              <a:t>Ptr</a:t>
            </a:r>
            <a:endParaRPr lang="es-AR" dirty="0"/>
          </a:p>
        </p:txBody>
      </p:sp>
      <p:graphicFrame>
        <p:nvGraphicFramePr>
          <p:cNvPr id="6" name="Tabla 5"/>
          <p:cNvGraphicFramePr>
            <a:graphicFrameLocks noGrp="1"/>
          </p:cNvGraphicFramePr>
          <p:nvPr/>
        </p:nvGraphicFramePr>
        <p:xfrm>
          <a:off x="3402521" y="4461980"/>
          <a:ext cx="610454" cy="2225040"/>
        </p:xfrm>
        <a:graphic>
          <a:graphicData uri="http://schemas.openxmlformats.org/drawingml/2006/table">
            <a:tbl>
              <a:tblPr firstRow="1" bandRow="1">
                <a:tableStyleId>{8799B23B-EC83-4686-B30A-512413B5E67A}</a:tableStyleId>
              </a:tblPr>
              <a:tblGrid>
                <a:gridCol w="610454">
                  <a:extLst>
                    <a:ext uri="{9D8B030D-6E8A-4147-A177-3AD203B41FA5}">
                      <a16:colId xmlns:a16="http://schemas.microsoft.com/office/drawing/2014/main" val="3297889986"/>
                    </a:ext>
                  </a:extLst>
                </a:gridCol>
              </a:tblGrid>
              <a:tr h="370840">
                <a:tc>
                  <a:txBody>
                    <a:bodyPr/>
                    <a:lstStyle/>
                    <a:p>
                      <a:endParaRPr lang="es-AR" dirty="0"/>
                    </a:p>
                  </a:txBody>
                  <a:tcPr/>
                </a:tc>
                <a:extLst>
                  <a:ext uri="{0D108BD9-81ED-4DB2-BD59-A6C34878D82A}">
                    <a16:rowId xmlns:a16="http://schemas.microsoft.com/office/drawing/2014/main" val="2494916012"/>
                  </a:ext>
                </a:extLst>
              </a:tr>
              <a:tr h="370840">
                <a:tc>
                  <a:txBody>
                    <a:bodyPr/>
                    <a:lstStyle/>
                    <a:p>
                      <a:endParaRPr lang="es-AR" dirty="0"/>
                    </a:p>
                  </a:txBody>
                  <a:tcPr/>
                </a:tc>
                <a:extLst>
                  <a:ext uri="{0D108BD9-81ED-4DB2-BD59-A6C34878D82A}">
                    <a16:rowId xmlns:a16="http://schemas.microsoft.com/office/drawing/2014/main" val="4079019619"/>
                  </a:ext>
                </a:extLst>
              </a:tr>
              <a:tr h="370840">
                <a:tc>
                  <a:txBody>
                    <a:bodyPr/>
                    <a:lstStyle/>
                    <a:p>
                      <a:endParaRPr lang="es-AR" dirty="0"/>
                    </a:p>
                  </a:txBody>
                  <a:tcPr/>
                </a:tc>
                <a:extLst>
                  <a:ext uri="{0D108BD9-81ED-4DB2-BD59-A6C34878D82A}">
                    <a16:rowId xmlns:a16="http://schemas.microsoft.com/office/drawing/2014/main" val="273469848"/>
                  </a:ext>
                </a:extLst>
              </a:tr>
              <a:tr h="370840">
                <a:tc>
                  <a:txBody>
                    <a:bodyPr/>
                    <a:lstStyle/>
                    <a:p>
                      <a:endParaRPr lang="es-AR" dirty="0"/>
                    </a:p>
                  </a:txBody>
                  <a:tcPr/>
                </a:tc>
                <a:extLst>
                  <a:ext uri="{0D108BD9-81ED-4DB2-BD59-A6C34878D82A}">
                    <a16:rowId xmlns:a16="http://schemas.microsoft.com/office/drawing/2014/main" val="2457482554"/>
                  </a:ext>
                </a:extLst>
              </a:tr>
              <a:tr h="370840">
                <a:tc>
                  <a:txBody>
                    <a:bodyPr/>
                    <a:lstStyle/>
                    <a:p>
                      <a:endParaRPr lang="es-AR"/>
                    </a:p>
                  </a:txBody>
                  <a:tcPr/>
                </a:tc>
                <a:extLst>
                  <a:ext uri="{0D108BD9-81ED-4DB2-BD59-A6C34878D82A}">
                    <a16:rowId xmlns:a16="http://schemas.microsoft.com/office/drawing/2014/main" val="1552359111"/>
                  </a:ext>
                </a:extLst>
              </a:tr>
              <a:tr h="370840">
                <a:tc>
                  <a:txBody>
                    <a:bodyPr/>
                    <a:lstStyle/>
                    <a:p>
                      <a:endParaRPr lang="es-AR" dirty="0"/>
                    </a:p>
                  </a:txBody>
                  <a:tcPr/>
                </a:tc>
                <a:extLst>
                  <a:ext uri="{0D108BD9-81ED-4DB2-BD59-A6C34878D82A}">
                    <a16:rowId xmlns:a16="http://schemas.microsoft.com/office/drawing/2014/main" val="2456435279"/>
                  </a:ext>
                </a:extLst>
              </a:tr>
            </a:tbl>
          </a:graphicData>
        </a:graphic>
      </p:graphicFrame>
      <p:graphicFrame>
        <p:nvGraphicFramePr>
          <p:cNvPr id="118" name="Tabla 117"/>
          <p:cNvGraphicFramePr>
            <a:graphicFrameLocks noGrp="1"/>
          </p:cNvGraphicFramePr>
          <p:nvPr/>
        </p:nvGraphicFramePr>
        <p:xfrm>
          <a:off x="4685163" y="5586687"/>
          <a:ext cx="1402485" cy="304800"/>
        </p:xfrm>
        <a:graphic>
          <a:graphicData uri="http://schemas.openxmlformats.org/drawingml/2006/table">
            <a:tbl>
              <a:tblPr firstRow="1" bandRow="1">
                <a:tableStyleId>{5C22544A-7EE6-4342-B048-85BDC9FD1C3A}</a:tableStyleId>
              </a:tblPr>
              <a:tblGrid>
                <a:gridCol w="280497">
                  <a:extLst>
                    <a:ext uri="{9D8B030D-6E8A-4147-A177-3AD203B41FA5}">
                      <a16:colId xmlns:a16="http://schemas.microsoft.com/office/drawing/2014/main" val="195015511"/>
                    </a:ext>
                  </a:extLst>
                </a:gridCol>
                <a:gridCol w="280497">
                  <a:extLst>
                    <a:ext uri="{9D8B030D-6E8A-4147-A177-3AD203B41FA5}">
                      <a16:colId xmlns:a16="http://schemas.microsoft.com/office/drawing/2014/main" val="2397772203"/>
                    </a:ext>
                  </a:extLst>
                </a:gridCol>
                <a:gridCol w="280497">
                  <a:extLst>
                    <a:ext uri="{9D8B030D-6E8A-4147-A177-3AD203B41FA5}">
                      <a16:colId xmlns:a16="http://schemas.microsoft.com/office/drawing/2014/main" val="1388162936"/>
                    </a:ext>
                  </a:extLst>
                </a:gridCol>
                <a:gridCol w="280497">
                  <a:extLst>
                    <a:ext uri="{9D8B030D-6E8A-4147-A177-3AD203B41FA5}">
                      <a16:colId xmlns:a16="http://schemas.microsoft.com/office/drawing/2014/main" val="3078058455"/>
                    </a:ext>
                  </a:extLst>
                </a:gridCol>
                <a:gridCol w="280497">
                  <a:extLst>
                    <a:ext uri="{9D8B030D-6E8A-4147-A177-3AD203B41FA5}">
                      <a16:colId xmlns:a16="http://schemas.microsoft.com/office/drawing/2014/main" val="2548850012"/>
                    </a:ext>
                  </a:extLst>
                </a:gridCol>
              </a:tblGrid>
              <a:tr h="281059">
                <a:tc>
                  <a:txBody>
                    <a:bodyPr/>
                    <a:lstStyle/>
                    <a:p>
                      <a:r>
                        <a:rPr lang="es-AR" sz="1400" dirty="0"/>
                        <a:t>D</a:t>
                      </a:r>
                    </a:p>
                  </a:txBody>
                  <a:tcPr>
                    <a:solidFill>
                      <a:srgbClr val="00B0F0"/>
                    </a:solidFill>
                  </a:tcPr>
                </a:tc>
                <a:tc>
                  <a:txBody>
                    <a:bodyPr/>
                    <a:lstStyle/>
                    <a:p>
                      <a:endParaRPr lang="es-AR" sz="1400" dirty="0"/>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19" name="Conector recto de flecha 118"/>
          <p:cNvCxnSpPr/>
          <p:nvPr/>
        </p:nvCxnSpPr>
        <p:spPr>
          <a:xfrm>
            <a:off x="4009441" y="5722021"/>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4036462" y="4627721"/>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a 30"/>
          <p:cNvGraphicFramePr>
            <a:graphicFrameLocks noGrp="1"/>
          </p:cNvGraphicFramePr>
          <p:nvPr/>
        </p:nvGraphicFramePr>
        <p:xfrm>
          <a:off x="4438160" y="4461980"/>
          <a:ext cx="1336758" cy="304800"/>
        </p:xfrm>
        <a:graphic>
          <a:graphicData uri="http://schemas.openxmlformats.org/drawingml/2006/table">
            <a:tbl>
              <a:tblPr firstRow="1" bandRow="1">
                <a:tableStyleId>{5C22544A-7EE6-4342-B048-85BDC9FD1C3A}</a:tableStyleId>
              </a:tblPr>
              <a:tblGrid>
                <a:gridCol w="277357">
                  <a:extLst>
                    <a:ext uri="{9D8B030D-6E8A-4147-A177-3AD203B41FA5}">
                      <a16:colId xmlns:a16="http://schemas.microsoft.com/office/drawing/2014/main" val="195015511"/>
                    </a:ext>
                  </a:extLst>
                </a:gridCol>
                <a:gridCol w="277357">
                  <a:extLst>
                    <a:ext uri="{9D8B030D-6E8A-4147-A177-3AD203B41FA5}">
                      <a16:colId xmlns:a16="http://schemas.microsoft.com/office/drawing/2014/main" val="2397772203"/>
                    </a:ext>
                  </a:extLst>
                </a:gridCol>
                <a:gridCol w="208280">
                  <a:extLst>
                    <a:ext uri="{9D8B030D-6E8A-4147-A177-3AD203B41FA5}">
                      <a16:colId xmlns:a16="http://schemas.microsoft.com/office/drawing/2014/main" val="1549329244"/>
                    </a:ext>
                  </a:extLst>
                </a:gridCol>
                <a:gridCol w="365484">
                  <a:extLst>
                    <a:ext uri="{9D8B030D-6E8A-4147-A177-3AD203B41FA5}">
                      <a16:colId xmlns:a16="http://schemas.microsoft.com/office/drawing/2014/main" val="3548528865"/>
                    </a:ext>
                  </a:extLst>
                </a:gridCol>
                <a:gridCol w="208280">
                  <a:extLst>
                    <a:ext uri="{9D8B030D-6E8A-4147-A177-3AD203B41FA5}">
                      <a16:colId xmlns:a16="http://schemas.microsoft.com/office/drawing/2014/main" val="3014680700"/>
                    </a:ext>
                  </a:extLst>
                </a:gridCol>
              </a:tblGrid>
              <a:tr h="230250">
                <a:tc>
                  <a:txBody>
                    <a:bodyPr/>
                    <a:lstStyle/>
                    <a:p>
                      <a:r>
                        <a:rPr lang="es-AR" sz="1400" dirty="0"/>
                        <a:t>U</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32" name="Conector recto de flecha 31"/>
          <p:cNvCxnSpPr/>
          <p:nvPr/>
        </p:nvCxnSpPr>
        <p:spPr>
          <a:xfrm>
            <a:off x="6087648" y="5725247"/>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a 32"/>
          <p:cNvGraphicFramePr>
            <a:graphicFrameLocks noGrp="1"/>
          </p:cNvGraphicFramePr>
          <p:nvPr/>
        </p:nvGraphicFramePr>
        <p:xfrm>
          <a:off x="6489346" y="5559506"/>
          <a:ext cx="1434870" cy="304800"/>
        </p:xfrm>
        <a:graphic>
          <a:graphicData uri="http://schemas.openxmlformats.org/drawingml/2006/table">
            <a:tbl>
              <a:tblPr firstRow="1" bandRow="1">
                <a:tableStyleId>{5C22544A-7EE6-4342-B048-85BDC9FD1C3A}</a:tableStyleId>
              </a:tblPr>
              <a:tblGrid>
                <a:gridCol w="297714">
                  <a:extLst>
                    <a:ext uri="{9D8B030D-6E8A-4147-A177-3AD203B41FA5}">
                      <a16:colId xmlns:a16="http://schemas.microsoft.com/office/drawing/2014/main" val="195015511"/>
                    </a:ext>
                  </a:extLst>
                </a:gridCol>
                <a:gridCol w="297714">
                  <a:extLst>
                    <a:ext uri="{9D8B030D-6E8A-4147-A177-3AD203B41FA5}">
                      <a16:colId xmlns:a16="http://schemas.microsoft.com/office/drawing/2014/main" val="2397772203"/>
                    </a:ext>
                  </a:extLst>
                </a:gridCol>
                <a:gridCol w="287732">
                  <a:extLst>
                    <a:ext uri="{9D8B030D-6E8A-4147-A177-3AD203B41FA5}">
                      <a16:colId xmlns:a16="http://schemas.microsoft.com/office/drawing/2014/main" val="1549329244"/>
                    </a:ext>
                  </a:extLst>
                </a:gridCol>
                <a:gridCol w="328143">
                  <a:extLst>
                    <a:ext uri="{9D8B030D-6E8A-4147-A177-3AD203B41FA5}">
                      <a16:colId xmlns:a16="http://schemas.microsoft.com/office/drawing/2014/main" val="3548528865"/>
                    </a:ext>
                  </a:extLst>
                </a:gridCol>
                <a:gridCol w="223567">
                  <a:extLst>
                    <a:ext uri="{9D8B030D-6E8A-4147-A177-3AD203B41FA5}">
                      <a16:colId xmlns:a16="http://schemas.microsoft.com/office/drawing/2014/main" val="3014680700"/>
                    </a:ext>
                  </a:extLst>
                </a:gridCol>
              </a:tblGrid>
              <a:tr h="230250">
                <a:tc>
                  <a:txBody>
                    <a:bodyPr/>
                    <a:lstStyle/>
                    <a:p>
                      <a:r>
                        <a:rPr lang="es-AR" sz="1400" dirty="0"/>
                        <a:t>G</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38" name="Conector recto de flecha 37"/>
          <p:cNvCxnSpPr/>
          <p:nvPr/>
        </p:nvCxnSpPr>
        <p:spPr>
          <a:xfrm flipH="1" flipV="1">
            <a:off x="5619676" y="4808325"/>
            <a:ext cx="1602207" cy="8476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p:nvPr/>
        </p:nvCxnSpPr>
        <p:spPr>
          <a:xfrm>
            <a:off x="5106539" y="4766780"/>
            <a:ext cx="226527" cy="819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flipV="1">
            <a:off x="5460566" y="4766780"/>
            <a:ext cx="352360" cy="97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a:off x="5399303" y="4560131"/>
            <a:ext cx="1998252" cy="985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1452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sz="2800" dirty="0"/>
              <a:t>Con un </a:t>
            </a:r>
            <a:r>
              <a:rPr lang="es-MX" sz="2800" dirty="0" err="1"/>
              <a:t>LinkedHashMap</a:t>
            </a:r>
            <a:r>
              <a:rPr lang="es-MX" sz="2800" dirty="0"/>
              <a:t> </a:t>
            </a:r>
            <a:br>
              <a:rPr lang="es-MX" sz="2800" dirty="0"/>
            </a:br>
            <a:r>
              <a:rPr lang="es-MX" sz="2800" dirty="0"/>
              <a:t>con el orden de llegada a la inserción de los vértices</a:t>
            </a:r>
          </a:p>
        </p:txBody>
      </p: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3" name="CuadroTexto 2"/>
          <p:cNvSpPr txBox="1"/>
          <p:nvPr/>
        </p:nvSpPr>
        <p:spPr>
          <a:xfrm>
            <a:off x="387212" y="1951944"/>
            <a:ext cx="5424865" cy="3139321"/>
          </a:xfrm>
          <a:prstGeom prst="rect">
            <a:avLst/>
          </a:prstGeom>
          <a:noFill/>
          <a:ln>
            <a:solidFill>
              <a:schemeClr val="bg2"/>
            </a:solidFill>
          </a:ln>
        </p:spPr>
        <p:txBody>
          <a:bodyPr wrap="square" rtlCol="0">
            <a:spAutoFit/>
          </a:bodyPr>
          <a:lstStyle/>
          <a:p>
            <a:r>
              <a:rPr lang="es-AR" dirty="0"/>
              <a:t>Si se hizo esto:</a:t>
            </a:r>
          </a:p>
          <a:p>
            <a:r>
              <a:rPr lang="es-AR" dirty="0" err="1"/>
              <a:t>g.addVertex</a:t>
            </a:r>
            <a:r>
              <a:rPr lang="es-AR" dirty="0"/>
              <a:t>('D');</a:t>
            </a:r>
          </a:p>
          <a:p>
            <a:r>
              <a:rPr lang="en-US" b="1" dirty="0" err="1"/>
              <a:t>g.addEdge</a:t>
            </a:r>
            <a:r>
              <a:rPr lang="en-US" b="1" dirty="0"/>
              <a:t>('U', 'G', new </a:t>
            </a:r>
            <a:r>
              <a:rPr lang="en-US" b="1" dirty="0" err="1"/>
              <a:t>EmptyEdgeProp</a:t>
            </a:r>
            <a:r>
              <a:rPr lang="en-US" b="1" dirty="0"/>
              <a:t>()); </a:t>
            </a:r>
          </a:p>
          <a:p>
            <a:r>
              <a:rPr lang="es-AR" dirty="0"/>
              <a:t>…</a:t>
            </a:r>
          </a:p>
          <a:p>
            <a:endParaRPr lang="es-AR" dirty="0"/>
          </a:p>
          <a:p>
            <a:r>
              <a:rPr lang="es-AR" dirty="0"/>
              <a:t>Internamente </a:t>
            </a:r>
          </a:p>
          <a:p>
            <a:r>
              <a:rPr lang="es-AR" dirty="0"/>
              <a:t>tenga esto!!!. Mostramos solo un fragmento…</a:t>
            </a:r>
          </a:p>
          <a:p>
            <a:r>
              <a:rPr lang="es-AR" dirty="0" err="1"/>
              <a:t>First</a:t>
            </a:r>
            <a:r>
              <a:rPr lang="es-AR" dirty="0"/>
              <a:t>: </a:t>
            </a:r>
            <a:r>
              <a:rPr lang="es-AR" dirty="0" err="1"/>
              <a:t>ptr</a:t>
            </a:r>
            <a:r>
              <a:rPr lang="es-AR" dirty="0"/>
              <a:t> a D</a:t>
            </a:r>
          </a:p>
          <a:p>
            <a:endParaRPr lang="es-AR" dirty="0"/>
          </a:p>
          <a:p>
            <a:r>
              <a:rPr lang="es-AR" dirty="0"/>
              <a:t>Cada nodo tiene:</a:t>
            </a:r>
          </a:p>
          <a:p>
            <a:r>
              <a:rPr lang="es-AR" dirty="0"/>
              <a:t>Dato, </a:t>
            </a:r>
            <a:r>
              <a:rPr lang="es-AR" dirty="0" err="1"/>
              <a:t>Value</a:t>
            </a:r>
            <a:r>
              <a:rPr lang="es-AR" dirty="0"/>
              <a:t>, </a:t>
            </a:r>
            <a:r>
              <a:rPr lang="es-AR" dirty="0" err="1">
                <a:solidFill>
                  <a:srgbClr val="FF0000"/>
                </a:solidFill>
              </a:rPr>
              <a:t>Prev</a:t>
            </a:r>
            <a:r>
              <a:rPr lang="es-AR" dirty="0">
                <a:solidFill>
                  <a:srgbClr val="FF0000"/>
                </a:solidFill>
              </a:rPr>
              <a:t>, </a:t>
            </a:r>
            <a:r>
              <a:rPr lang="es-AR" dirty="0" err="1">
                <a:solidFill>
                  <a:srgbClr val="FF0000"/>
                </a:solidFill>
              </a:rPr>
              <a:t>Next</a:t>
            </a:r>
            <a:r>
              <a:rPr lang="es-AR" dirty="0"/>
              <a:t>, </a:t>
            </a:r>
            <a:r>
              <a:rPr lang="es-AR" dirty="0" err="1"/>
              <a:t>Ptr</a:t>
            </a:r>
            <a:endParaRPr lang="es-AR" dirty="0"/>
          </a:p>
        </p:txBody>
      </p:sp>
      <p:graphicFrame>
        <p:nvGraphicFramePr>
          <p:cNvPr id="6" name="Tabla 5"/>
          <p:cNvGraphicFramePr>
            <a:graphicFrameLocks noGrp="1"/>
          </p:cNvGraphicFramePr>
          <p:nvPr/>
        </p:nvGraphicFramePr>
        <p:xfrm>
          <a:off x="3402521" y="4461980"/>
          <a:ext cx="610454" cy="2225040"/>
        </p:xfrm>
        <a:graphic>
          <a:graphicData uri="http://schemas.openxmlformats.org/drawingml/2006/table">
            <a:tbl>
              <a:tblPr firstRow="1" bandRow="1">
                <a:tableStyleId>{8799B23B-EC83-4686-B30A-512413B5E67A}</a:tableStyleId>
              </a:tblPr>
              <a:tblGrid>
                <a:gridCol w="610454">
                  <a:extLst>
                    <a:ext uri="{9D8B030D-6E8A-4147-A177-3AD203B41FA5}">
                      <a16:colId xmlns:a16="http://schemas.microsoft.com/office/drawing/2014/main" val="3297889986"/>
                    </a:ext>
                  </a:extLst>
                </a:gridCol>
              </a:tblGrid>
              <a:tr h="370840">
                <a:tc>
                  <a:txBody>
                    <a:bodyPr/>
                    <a:lstStyle/>
                    <a:p>
                      <a:endParaRPr lang="es-AR" dirty="0"/>
                    </a:p>
                  </a:txBody>
                  <a:tcPr/>
                </a:tc>
                <a:extLst>
                  <a:ext uri="{0D108BD9-81ED-4DB2-BD59-A6C34878D82A}">
                    <a16:rowId xmlns:a16="http://schemas.microsoft.com/office/drawing/2014/main" val="2494916012"/>
                  </a:ext>
                </a:extLst>
              </a:tr>
              <a:tr h="370840">
                <a:tc>
                  <a:txBody>
                    <a:bodyPr/>
                    <a:lstStyle/>
                    <a:p>
                      <a:endParaRPr lang="es-AR" dirty="0"/>
                    </a:p>
                  </a:txBody>
                  <a:tcPr/>
                </a:tc>
                <a:extLst>
                  <a:ext uri="{0D108BD9-81ED-4DB2-BD59-A6C34878D82A}">
                    <a16:rowId xmlns:a16="http://schemas.microsoft.com/office/drawing/2014/main" val="4079019619"/>
                  </a:ext>
                </a:extLst>
              </a:tr>
              <a:tr h="370840">
                <a:tc>
                  <a:txBody>
                    <a:bodyPr/>
                    <a:lstStyle/>
                    <a:p>
                      <a:endParaRPr lang="es-AR" dirty="0"/>
                    </a:p>
                  </a:txBody>
                  <a:tcPr/>
                </a:tc>
                <a:extLst>
                  <a:ext uri="{0D108BD9-81ED-4DB2-BD59-A6C34878D82A}">
                    <a16:rowId xmlns:a16="http://schemas.microsoft.com/office/drawing/2014/main" val="273469848"/>
                  </a:ext>
                </a:extLst>
              </a:tr>
              <a:tr h="370840">
                <a:tc>
                  <a:txBody>
                    <a:bodyPr/>
                    <a:lstStyle/>
                    <a:p>
                      <a:endParaRPr lang="es-AR" dirty="0"/>
                    </a:p>
                  </a:txBody>
                  <a:tcPr/>
                </a:tc>
                <a:extLst>
                  <a:ext uri="{0D108BD9-81ED-4DB2-BD59-A6C34878D82A}">
                    <a16:rowId xmlns:a16="http://schemas.microsoft.com/office/drawing/2014/main" val="2457482554"/>
                  </a:ext>
                </a:extLst>
              </a:tr>
              <a:tr h="370840">
                <a:tc>
                  <a:txBody>
                    <a:bodyPr/>
                    <a:lstStyle/>
                    <a:p>
                      <a:endParaRPr lang="es-AR"/>
                    </a:p>
                  </a:txBody>
                  <a:tcPr/>
                </a:tc>
                <a:extLst>
                  <a:ext uri="{0D108BD9-81ED-4DB2-BD59-A6C34878D82A}">
                    <a16:rowId xmlns:a16="http://schemas.microsoft.com/office/drawing/2014/main" val="1552359111"/>
                  </a:ext>
                </a:extLst>
              </a:tr>
              <a:tr h="370840">
                <a:tc>
                  <a:txBody>
                    <a:bodyPr/>
                    <a:lstStyle/>
                    <a:p>
                      <a:endParaRPr lang="es-AR" dirty="0"/>
                    </a:p>
                  </a:txBody>
                  <a:tcPr/>
                </a:tc>
                <a:extLst>
                  <a:ext uri="{0D108BD9-81ED-4DB2-BD59-A6C34878D82A}">
                    <a16:rowId xmlns:a16="http://schemas.microsoft.com/office/drawing/2014/main" val="2456435279"/>
                  </a:ext>
                </a:extLst>
              </a:tr>
            </a:tbl>
          </a:graphicData>
        </a:graphic>
      </p:graphicFrame>
      <p:graphicFrame>
        <p:nvGraphicFramePr>
          <p:cNvPr id="118" name="Tabla 117"/>
          <p:cNvGraphicFramePr>
            <a:graphicFrameLocks noGrp="1"/>
          </p:cNvGraphicFramePr>
          <p:nvPr/>
        </p:nvGraphicFramePr>
        <p:xfrm>
          <a:off x="4685163" y="5586687"/>
          <a:ext cx="1402485" cy="304800"/>
        </p:xfrm>
        <a:graphic>
          <a:graphicData uri="http://schemas.openxmlformats.org/drawingml/2006/table">
            <a:tbl>
              <a:tblPr firstRow="1" bandRow="1">
                <a:tableStyleId>{5C22544A-7EE6-4342-B048-85BDC9FD1C3A}</a:tableStyleId>
              </a:tblPr>
              <a:tblGrid>
                <a:gridCol w="280497">
                  <a:extLst>
                    <a:ext uri="{9D8B030D-6E8A-4147-A177-3AD203B41FA5}">
                      <a16:colId xmlns:a16="http://schemas.microsoft.com/office/drawing/2014/main" val="195015511"/>
                    </a:ext>
                  </a:extLst>
                </a:gridCol>
                <a:gridCol w="280497">
                  <a:extLst>
                    <a:ext uri="{9D8B030D-6E8A-4147-A177-3AD203B41FA5}">
                      <a16:colId xmlns:a16="http://schemas.microsoft.com/office/drawing/2014/main" val="2397772203"/>
                    </a:ext>
                  </a:extLst>
                </a:gridCol>
                <a:gridCol w="280497">
                  <a:extLst>
                    <a:ext uri="{9D8B030D-6E8A-4147-A177-3AD203B41FA5}">
                      <a16:colId xmlns:a16="http://schemas.microsoft.com/office/drawing/2014/main" val="1388162936"/>
                    </a:ext>
                  </a:extLst>
                </a:gridCol>
                <a:gridCol w="280497">
                  <a:extLst>
                    <a:ext uri="{9D8B030D-6E8A-4147-A177-3AD203B41FA5}">
                      <a16:colId xmlns:a16="http://schemas.microsoft.com/office/drawing/2014/main" val="3078058455"/>
                    </a:ext>
                  </a:extLst>
                </a:gridCol>
                <a:gridCol w="280497">
                  <a:extLst>
                    <a:ext uri="{9D8B030D-6E8A-4147-A177-3AD203B41FA5}">
                      <a16:colId xmlns:a16="http://schemas.microsoft.com/office/drawing/2014/main" val="2548850012"/>
                    </a:ext>
                  </a:extLst>
                </a:gridCol>
              </a:tblGrid>
              <a:tr h="281059">
                <a:tc>
                  <a:txBody>
                    <a:bodyPr/>
                    <a:lstStyle/>
                    <a:p>
                      <a:r>
                        <a:rPr lang="es-AR" sz="1400" dirty="0"/>
                        <a:t>D</a:t>
                      </a:r>
                    </a:p>
                  </a:txBody>
                  <a:tcPr>
                    <a:solidFill>
                      <a:srgbClr val="00B0F0"/>
                    </a:solidFill>
                  </a:tcPr>
                </a:tc>
                <a:tc>
                  <a:txBody>
                    <a:bodyPr/>
                    <a:lstStyle/>
                    <a:p>
                      <a:endParaRPr lang="es-AR" sz="1400" dirty="0"/>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19" name="Conector recto de flecha 118"/>
          <p:cNvCxnSpPr/>
          <p:nvPr/>
        </p:nvCxnSpPr>
        <p:spPr>
          <a:xfrm>
            <a:off x="4009441" y="5722021"/>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4036462" y="4627721"/>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a 30"/>
          <p:cNvGraphicFramePr>
            <a:graphicFrameLocks noGrp="1"/>
          </p:cNvGraphicFramePr>
          <p:nvPr/>
        </p:nvGraphicFramePr>
        <p:xfrm>
          <a:off x="4438160" y="4461980"/>
          <a:ext cx="1336758" cy="304800"/>
        </p:xfrm>
        <a:graphic>
          <a:graphicData uri="http://schemas.openxmlformats.org/drawingml/2006/table">
            <a:tbl>
              <a:tblPr firstRow="1" bandRow="1">
                <a:tableStyleId>{5C22544A-7EE6-4342-B048-85BDC9FD1C3A}</a:tableStyleId>
              </a:tblPr>
              <a:tblGrid>
                <a:gridCol w="277357">
                  <a:extLst>
                    <a:ext uri="{9D8B030D-6E8A-4147-A177-3AD203B41FA5}">
                      <a16:colId xmlns:a16="http://schemas.microsoft.com/office/drawing/2014/main" val="195015511"/>
                    </a:ext>
                  </a:extLst>
                </a:gridCol>
                <a:gridCol w="277357">
                  <a:extLst>
                    <a:ext uri="{9D8B030D-6E8A-4147-A177-3AD203B41FA5}">
                      <a16:colId xmlns:a16="http://schemas.microsoft.com/office/drawing/2014/main" val="2397772203"/>
                    </a:ext>
                  </a:extLst>
                </a:gridCol>
                <a:gridCol w="208280">
                  <a:extLst>
                    <a:ext uri="{9D8B030D-6E8A-4147-A177-3AD203B41FA5}">
                      <a16:colId xmlns:a16="http://schemas.microsoft.com/office/drawing/2014/main" val="1549329244"/>
                    </a:ext>
                  </a:extLst>
                </a:gridCol>
                <a:gridCol w="365484">
                  <a:extLst>
                    <a:ext uri="{9D8B030D-6E8A-4147-A177-3AD203B41FA5}">
                      <a16:colId xmlns:a16="http://schemas.microsoft.com/office/drawing/2014/main" val="3548528865"/>
                    </a:ext>
                  </a:extLst>
                </a:gridCol>
                <a:gridCol w="208280">
                  <a:extLst>
                    <a:ext uri="{9D8B030D-6E8A-4147-A177-3AD203B41FA5}">
                      <a16:colId xmlns:a16="http://schemas.microsoft.com/office/drawing/2014/main" val="3014680700"/>
                    </a:ext>
                  </a:extLst>
                </a:gridCol>
              </a:tblGrid>
              <a:tr h="230250">
                <a:tc>
                  <a:txBody>
                    <a:bodyPr/>
                    <a:lstStyle/>
                    <a:p>
                      <a:r>
                        <a:rPr lang="es-AR" sz="1400" dirty="0"/>
                        <a:t>U</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32" name="Conector recto de flecha 31"/>
          <p:cNvCxnSpPr/>
          <p:nvPr/>
        </p:nvCxnSpPr>
        <p:spPr>
          <a:xfrm>
            <a:off x="6087648" y="5725247"/>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a 32"/>
          <p:cNvGraphicFramePr>
            <a:graphicFrameLocks noGrp="1"/>
          </p:cNvGraphicFramePr>
          <p:nvPr/>
        </p:nvGraphicFramePr>
        <p:xfrm>
          <a:off x="6489346" y="5559506"/>
          <a:ext cx="1434870" cy="304800"/>
        </p:xfrm>
        <a:graphic>
          <a:graphicData uri="http://schemas.openxmlformats.org/drawingml/2006/table">
            <a:tbl>
              <a:tblPr firstRow="1" bandRow="1">
                <a:tableStyleId>{5C22544A-7EE6-4342-B048-85BDC9FD1C3A}</a:tableStyleId>
              </a:tblPr>
              <a:tblGrid>
                <a:gridCol w="297714">
                  <a:extLst>
                    <a:ext uri="{9D8B030D-6E8A-4147-A177-3AD203B41FA5}">
                      <a16:colId xmlns:a16="http://schemas.microsoft.com/office/drawing/2014/main" val="195015511"/>
                    </a:ext>
                  </a:extLst>
                </a:gridCol>
                <a:gridCol w="297714">
                  <a:extLst>
                    <a:ext uri="{9D8B030D-6E8A-4147-A177-3AD203B41FA5}">
                      <a16:colId xmlns:a16="http://schemas.microsoft.com/office/drawing/2014/main" val="2397772203"/>
                    </a:ext>
                  </a:extLst>
                </a:gridCol>
                <a:gridCol w="287732">
                  <a:extLst>
                    <a:ext uri="{9D8B030D-6E8A-4147-A177-3AD203B41FA5}">
                      <a16:colId xmlns:a16="http://schemas.microsoft.com/office/drawing/2014/main" val="1549329244"/>
                    </a:ext>
                  </a:extLst>
                </a:gridCol>
                <a:gridCol w="328143">
                  <a:extLst>
                    <a:ext uri="{9D8B030D-6E8A-4147-A177-3AD203B41FA5}">
                      <a16:colId xmlns:a16="http://schemas.microsoft.com/office/drawing/2014/main" val="3548528865"/>
                    </a:ext>
                  </a:extLst>
                </a:gridCol>
                <a:gridCol w="223567">
                  <a:extLst>
                    <a:ext uri="{9D8B030D-6E8A-4147-A177-3AD203B41FA5}">
                      <a16:colId xmlns:a16="http://schemas.microsoft.com/office/drawing/2014/main" val="3014680700"/>
                    </a:ext>
                  </a:extLst>
                </a:gridCol>
              </a:tblGrid>
              <a:tr h="230250">
                <a:tc>
                  <a:txBody>
                    <a:bodyPr/>
                    <a:lstStyle/>
                    <a:p>
                      <a:r>
                        <a:rPr lang="es-AR" sz="1400" dirty="0"/>
                        <a:t>G</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38" name="Conector recto de flecha 37"/>
          <p:cNvCxnSpPr/>
          <p:nvPr/>
        </p:nvCxnSpPr>
        <p:spPr>
          <a:xfrm flipH="1" flipV="1">
            <a:off x="5619676" y="4808325"/>
            <a:ext cx="1602207" cy="8476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p:nvPr/>
        </p:nvCxnSpPr>
        <p:spPr>
          <a:xfrm>
            <a:off x="5106539" y="4766780"/>
            <a:ext cx="226527" cy="819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flipV="1">
            <a:off x="5460566" y="4766780"/>
            <a:ext cx="352360" cy="97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a:off x="5399303" y="4560131"/>
            <a:ext cx="1998252" cy="985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Llamada de nube 35"/>
          <p:cNvSpPr/>
          <p:nvPr/>
        </p:nvSpPr>
        <p:spPr>
          <a:xfrm>
            <a:off x="4401933" y="3347125"/>
            <a:ext cx="2346456" cy="1036128"/>
          </a:xfrm>
          <a:prstGeom prst="cloudCallout">
            <a:avLst>
              <a:gd name="adj1" fmla="val -26754"/>
              <a:gd name="adj2" fmla="val 5887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37" name="Tabla 36"/>
          <p:cNvGraphicFramePr>
            <a:graphicFrameLocks noGrp="1"/>
          </p:cNvGraphicFramePr>
          <p:nvPr/>
        </p:nvGraphicFramePr>
        <p:xfrm>
          <a:off x="4452425" y="3771506"/>
          <a:ext cx="871444" cy="304800"/>
        </p:xfrm>
        <a:graphic>
          <a:graphicData uri="http://schemas.openxmlformats.org/drawingml/2006/table">
            <a:tbl>
              <a:tblPr firstRow="1" bandRow="1">
                <a:tableStyleId>{5C22544A-7EE6-4342-B048-85BDC9FD1C3A}</a:tableStyleId>
              </a:tblPr>
              <a:tblGrid>
                <a:gridCol w="435722">
                  <a:extLst>
                    <a:ext uri="{9D8B030D-6E8A-4147-A177-3AD203B41FA5}">
                      <a16:colId xmlns:a16="http://schemas.microsoft.com/office/drawing/2014/main" val="195015511"/>
                    </a:ext>
                  </a:extLst>
                </a:gridCol>
                <a:gridCol w="435722">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spTree>
    <p:extLst>
      <p:ext uri="{BB962C8B-B14F-4D97-AF65-F5344CB8AC3E}">
        <p14:creationId xmlns:p14="http://schemas.microsoft.com/office/powerpoint/2010/main" val="3125357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s-MX" sz="2800" dirty="0"/>
              <a:t>Con un </a:t>
            </a:r>
            <a:r>
              <a:rPr lang="es-MX" sz="2800" dirty="0" err="1"/>
              <a:t>LinkedHashMap</a:t>
            </a:r>
            <a:r>
              <a:rPr lang="es-MX" sz="2800" dirty="0"/>
              <a:t> </a:t>
            </a:r>
            <a:br>
              <a:rPr lang="es-MX" sz="2800" dirty="0"/>
            </a:br>
            <a:r>
              <a:rPr lang="es-MX" sz="2800" dirty="0"/>
              <a:t>con el orden de llegada a la inserción de los vértices</a:t>
            </a:r>
          </a:p>
        </p:txBody>
      </p:sp>
      <p:grpSp>
        <p:nvGrpSpPr>
          <p:cNvPr id="45" name="Grupo 44"/>
          <p:cNvGrpSpPr/>
          <p:nvPr/>
        </p:nvGrpSpPr>
        <p:grpSpPr>
          <a:xfrm>
            <a:off x="7284900" y="555632"/>
            <a:ext cx="1569685" cy="2221207"/>
            <a:chOff x="6032268" y="901962"/>
            <a:chExt cx="2891305" cy="3250184"/>
          </a:xfrm>
        </p:grpSpPr>
        <p:grpSp>
          <p:nvGrpSpPr>
            <p:cNvPr id="47" name="Grupo 46"/>
            <p:cNvGrpSpPr/>
            <p:nvPr/>
          </p:nvGrpSpPr>
          <p:grpSpPr>
            <a:xfrm>
              <a:off x="6032269" y="901962"/>
              <a:ext cx="2891304" cy="3199757"/>
              <a:chOff x="5284771" y="730984"/>
              <a:chExt cx="3441045" cy="3754334"/>
            </a:xfrm>
          </p:grpSpPr>
          <p:grpSp>
            <p:nvGrpSpPr>
              <p:cNvPr id="62" name="Grupo 61"/>
              <p:cNvGrpSpPr/>
              <p:nvPr/>
            </p:nvGrpSpPr>
            <p:grpSpPr>
              <a:xfrm>
                <a:off x="5284771" y="730984"/>
                <a:ext cx="3441045" cy="3754334"/>
                <a:chOff x="457200" y="2525484"/>
                <a:chExt cx="3441045" cy="3754334"/>
              </a:xfrm>
            </p:grpSpPr>
            <p:sp>
              <p:nvSpPr>
                <p:cNvPr id="73" name="Elipse 72"/>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88" name="Elipse 87"/>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89" name="Elipse 88"/>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90" name="Elipse 89"/>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91" name="Elipse 90"/>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92" name="Elipse 91"/>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93" name="Elipse 92"/>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94" name="Elipse 93"/>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95" name="Conector recto 94"/>
                <p:cNvCxnSpPr>
                  <a:stCxn id="88" idx="7"/>
                  <a:endCxn id="89"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Conector recto 95"/>
                <p:cNvCxnSpPr>
                  <a:endCxn id="89"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7" name="Conector recto 96"/>
                <p:cNvCxnSpPr>
                  <a:stCxn id="93" idx="7"/>
                  <a:endCxn id="92"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8" name="Conector recto 97"/>
                <p:cNvCxnSpPr>
                  <a:endCxn id="93"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9" name="Conector recto 98"/>
                <p:cNvCxnSpPr>
                  <a:stCxn id="89"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0" name="Conector recto 99"/>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01" name="Conector recto 100"/>
                <p:cNvCxnSpPr>
                  <a:stCxn id="94"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63" name="Conector recto 62"/>
              <p:cNvCxnSpPr>
                <a:stCxn id="73"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2" name="Conector recto 71"/>
              <p:cNvCxnSpPr>
                <a:stCxn id="91" idx="2"/>
                <a:endCxn id="94"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49" name="Elipse 48"/>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3" name="CuadroTexto 2"/>
          <p:cNvSpPr txBox="1"/>
          <p:nvPr/>
        </p:nvSpPr>
        <p:spPr>
          <a:xfrm>
            <a:off x="387212" y="1951944"/>
            <a:ext cx="5424865" cy="3416320"/>
          </a:xfrm>
          <a:prstGeom prst="rect">
            <a:avLst/>
          </a:prstGeom>
          <a:noFill/>
          <a:ln>
            <a:solidFill>
              <a:schemeClr val="bg2"/>
            </a:solidFill>
          </a:ln>
        </p:spPr>
        <p:txBody>
          <a:bodyPr wrap="square" rtlCol="0">
            <a:spAutoFit/>
          </a:bodyPr>
          <a:lstStyle/>
          <a:p>
            <a:r>
              <a:rPr lang="es-AR" dirty="0"/>
              <a:t>Si se hizo esto:</a:t>
            </a:r>
          </a:p>
          <a:p>
            <a:r>
              <a:rPr lang="es-AR" dirty="0" err="1"/>
              <a:t>g.addVertex</a:t>
            </a:r>
            <a:r>
              <a:rPr lang="es-AR" dirty="0"/>
              <a:t>('D');</a:t>
            </a:r>
          </a:p>
          <a:p>
            <a:r>
              <a:rPr lang="en-US" b="1" dirty="0" err="1"/>
              <a:t>g.addEdge</a:t>
            </a:r>
            <a:r>
              <a:rPr lang="en-US" b="1" dirty="0"/>
              <a:t>('U', 'G', new </a:t>
            </a:r>
            <a:r>
              <a:rPr lang="en-US" b="1" dirty="0" err="1"/>
              <a:t>EmptyEdgeProp</a:t>
            </a:r>
            <a:r>
              <a:rPr lang="en-US" b="1" dirty="0"/>
              <a:t>()); </a:t>
            </a:r>
          </a:p>
          <a:p>
            <a:r>
              <a:rPr lang="en-US" dirty="0"/>
              <a:t>  </a:t>
            </a:r>
          </a:p>
          <a:p>
            <a:r>
              <a:rPr lang="es-AR" dirty="0"/>
              <a:t>…</a:t>
            </a:r>
          </a:p>
          <a:p>
            <a:endParaRPr lang="es-AR" dirty="0"/>
          </a:p>
          <a:p>
            <a:r>
              <a:rPr lang="es-AR" dirty="0"/>
              <a:t>Internamente </a:t>
            </a:r>
          </a:p>
          <a:p>
            <a:r>
              <a:rPr lang="es-AR" dirty="0"/>
              <a:t>tenga esto!!!. Mostramos solo un fragmento…</a:t>
            </a:r>
          </a:p>
          <a:p>
            <a:r>
              <a:rPr lang="es-AR" dirty="0" err="1"/>
              <a:t>First</a:t>
            </a:r>
            <a:r>
              <a:rPr lang="es-AR" dirty="0"/>
              <a:t>: </a:t>
            </a:r>
            <a:r>
              <a:rPr lang="es-AR" dirty="0" err="1"/>
              <a:t>ptr</a:t>
            </a:r>
            <a:r>
              <a:rPr lang="es-AR" dirty="0"/>
              <a:t> a D</a:t>
            </a:r>
          </a:p>
          <a:p>
            <a:endParaRPr lang="es-AR" dirty="0"/>
          </a:p>
          <a:p>
            <a:r>
              <a:rPr lang="es-AR" dirty="0"/>
              <a:t>Cada nodo tiene:</a:t>
            </a:r>
          </a:p>
          <a:p>
            <a:r>
              <a:rPr lang="es-AR" dirty="0"/>
              <a:t>Dato, </a:t>
            </a:r>
            <a:r>
              <a:rPr lang="es-AR" dirty="0" err="1"/>
              <a:t>Value</a:t>
            </a:r>
            <a:r>
              <a:rPr lang="es-AR" dirty="0"/>
              <a:t>, </a:t>
            </a:r>
            <a:r>
              <a:rPr lang="es-AR" dirty="0" err="1">
                <a:solidFill>
                  <a:srgbClr val="FF0000"/>
                </a:solidFill>
              </a:rPr>
              <a:t>Prev</a:t>
            </a:r>
            <a:r>
              <a:rPr lang="es-AR" dirty="0">
                <a:solidFill>
                  <a:srgbClr val="FF0000"/>
                </a:solidFill>
              </a:rPr>
              <a:t>, </a:t>
            </a:r>
            <a:r>
              <a:rPr lang="es-AR" dirty="0" err="1">
                <a:solidFill>
                  <a:srgbClr val="FF0000"/>
                </a:solidFill>
              </a:rPr>
              <a:t>Next</a:t>
            </a:r>
            <a:r>
              <a:rPr lang="es-AR" dirty="0"/>
              <a:t>, </a:t>
            </a:r>
            <a:r>
              <a:rPr lang="es-AR" dirty="0" err="1"/>
              <a:t>Ptr</a:t>
            </a:r>
            <a:endParaRPr lang="es-AR" dirty="0"/>
          </a:p>
        </p:txBody>
      </p:sp>
      <p:graphicFrame>
        <p:nvGraphicFramePr>
          <p:cNvPr id="6" name="Tabla 5"/>
          <p:cNvGraphicFramePr>
            <a:graphicFrameLocks noGrp="1"/>
          </p:cNvGraphicFramePr>
          <p:nvPr/>
        </p:nvGraphicFramePr>
        <p:xfrm>
          <a:off x="3402521" y="4461980"/>
          <a:ext cx="610454" cy="2225040"/>
        </p:xfrm>
        <a:graphic>
          <a:graphicData uri="http://schemas.openxmlformats.org/drawingml/2006/table">
            <a:tbl>
              <a:tblPr firstRow="1" bandRow="1">
                <a:tableStyleId>{8799B23B-EC83-4686-B30A-512413B5E67A}</a:tableStyleId>
              </a:tblPr>
              <a:tblGrid>
                <a:gridCol w="610454">
                  <a:extLst>
                    <a:ext uri="{9D8B030D-6E8A-4147-A177-3AD203B41FA5}">
                      <a16:colId xmlns:a16="http://schemas.microsoft.com/office/drawing/2014/main" val="3297889986"/>
                    </a:ext>
                  </a:extLst>
                </a:gridCol>
              </a:tblGrid>
              <a:tr h="370840">
                <a:tc>
                  <a:txBody>
                    <a:bodyPr/>
                    <a:lstStyle/>
                    <a:p>
                      <a:endParaRPr lang="es-AR" dirty="0"/>
                    </a:p>
                  </a:txBody>
                  <a:tcPr/>
                </a:tc>
                <a:extLst>
                  <a:ext uri="{0D108BD9-81ED-4DB2-BD59-A6C34878D82A}">
                    <a16:rowId xmlns:a16="http://schemas.microsoft.com/office/drawing/2014/main" val="2494916012"/>
                  </a:ext>
                </a:extLst>
              </a:tr>
              <a:tr h="370840">
                <a:tc>
                  <a:txBody>
                    <a:bodyPr/>
                    <a:lstStyle/>
                    <a:p>
                      <a:endParaRPr lang="es-AR" dirty="0"/>
                    </a:p>
                  </a:txBody>
                  <a:tcPr/>
                </a:tc>
                <a:extLst>
                  <a:ext uri="{0D108BD9-81ED-4DB2-BD59-A6C34878D82A}">
                    <a16:rowId xmlns:a16="http://schemas.microsoft.com/office/drawing/2014/main" val="4079019619"/>
                  </a:ext>
                </a:extLst>
              </a:tr>
              <a:tr h="370840">
                <a:tc>
                  <a:txBody>
                    <a:bodyPr/>
                    <a:lstStyle/>
                    <a:p>
                      <a:endParaRPr lang="es-AR" dirty="0"/>
                    </a:p>
                  </a:txBody>
                  <a:tcPr/>
                </a:tc>
                <a:extLst>
                  <a:ext uri="{0D108BD9-81ED-4DB2-BD59-A6C34878D82A}">
                    <a16:rowId xmlns:a16="http://schemas.microsoft.com/office/drawing/2014/main" val="273469848"/>
                  </a:ext>
                </a:extLst>
              </a:tr>
              <a:tr h="370840">
                <a:tc>
                  <a:txBody>
                    <a:bodyPr/>
                    <a:lstStyle/>
                    <a:p>
                      <a:endParaRPr lang="es-AR" dirty="0"/>
                    </a:p>
                  </a:txBody>
                  <a:tcPr/>
                </a:tc>
                <a:extLst>
                  <a:ext uri="{0D108BD9-81ED-4DB2-BD59-A6C34878D82A}">
                    <a16:rowId xmlns:a16="http://schemas.microsoft.com/office/drawing/2014/main" val="2457482554"/>
                  </a:ext>
                </a:extLst>
              </a:tr>
              <a:tr h="370840">
                <a:tc>
                  <a:txBody>
                    <a:bodyPr/>
                    <a:lstStyle/>
                    <a:p>
                      <a:endParaRPr lang="es-AR"/>
                    </a:p>
                  </a:txBody>
                  <a:tcPr/>
                </a:tc>
                <a:extLst>
                  <a:ext uri="{0D108BD9-81ED-4DB2-BD59-A6C34878D82A}">
                    <a16:rowId xmlns:a16="http://schemas.microsoft.com/office/drawing/2014/main" val="1552359111"/>
                  </a:ext>
                </a:extLst>
              </a:tr>
              <a:tr h="370840">
                <a:tc>
                  <a:txBody>
                    <a:bodyPr/>
                    <a:lstStyle/>
                    <a:p>
                      <a:endParaRPr lang="es-AR" dirty="0"/>
                    </a:p>
                  </a:txBody>
                  <a:tcPr/>
                </a:tc>
                <a:extLst>
                  <a:ext uri="{0D108BD9-81ED-4DB2-BD59-A6C34878D82A}">
                    <a16:rowId xmlns:a16="http://schemas.microsoft.com/office/drawing/2014/main" val="2456435279"/>
                  </a:ext>
                </a:extLst>
              </a:tr>
            </a:tbl>
          </a:graphicData>
        </a:graphic>
      </p:graphicFrame>
      <p:graphicFrame>
        <p:nvGraphicFramePr>
          <p:cNvPr id="118" name="Tabla 117"/>
          <p:cNvGraphicFramePr>
            <a:graphicFrameLocks noGrp="1"/>
          </p:cNvGraphicFramePr>
          <p:nvPr/>
        </p:nvGraphicFramePr>
        <p:xfrm>
          <a:off x="4685163" y="5586687"/>
          <a:ext cx="1402485" cy="304800"/>
        </p:xfrm>
        <a:graphic>
          <a:graphicData uri="http://schemas.openxmlformats.org/drawingml/2006/table">
            <a:tbl>
              <a:tblPr firstRow="1" bandRow="1">
                <a:tableStyleId>{5C22544A-7EE6-4342-B048-85BDC9FD1C3A}</a:tableStyleId>
              </a:tblPr>
              <a:tblGrid>
                <a:gridCol w="280497">
                  <a:extLst>
                    <a:ext uri="{9D8B030D-6E8A-4147-A177-3AD203B41FA5}">
                      <a16:colId xmlns:a16="http://schemas.microsoft.com/office/drawing/2014/main" val="195015511"/>
                    </a:ext>
                  </a:extLst>
                </a:gridCol>
                <a:gridCol w="280497">
                  <a:extLst>
                    <a:ext uri="{9D8B030D-6E8A-4147-A177-3AD203B41FA5}">
                      <a16:colId xmlns:a16="http://schemas.microsoft.com/office/drawing/2014/main" val="2397772203"/>
                    </a:ext>
                  </a:extLst>
                </a:gridCol>
                <a:gridCol w="280497">
                  <a:extLst>
                    <a:ext uri="{9D8B030D-6E8A-4147-A177-3AD203B41FA5}">
                      <a16:colId xmlns:a16="http://schemas.microsoft.com/office/drawing/2014/main" val="1388162936"/>
                    </a:ext>
                  </a:extLst>
                </a:gridCol>
                <a:gridCol w="280497">
                  <a:extLst>
                    <a:ext uri="{9D8B030D-6E8A-4147-A177-3AD203B41FA5}">
                      <a16:colId xmlns:a16="http://schemas.microsoft.com/office/drawing/2014/main" val="3078058455"/>
                    </a:ext>
                  </a:extLst>
                </a:gridCol>
                <a:gridCol w="280497">
                  <a:extLst>
                    <a:ext uri="{9D8B030D-6E8A-4147-A177-3AD203B41FA5}">
                      <a16:colId xmlns:a16="http://schemas.microsoft.com/office/drawing/2014/main" val="2548850012"/>
                    </a:ext>
                  </a:extLst>
                </a:gridCol>
              </a:tblGrid>
              <a:tr h="281059">
                <a:tc>
                  <a:txBody>
                    <a:bodyPr/>
                    <a:lstStyle/>
                    <a:p>
                      <a:r>
                        <a:rPr lang="es-AR" sz="1400" dirty="0"/>
                        <a:t>D</a:t>
                      </a:r>
                    </a:p>
                  </a:txBody>
                  <a:tcPr>
                    <a:solidFill>
                      <a:srgbClr val="00B0F0"/>
                    </a:solidFill>
                  </a:tcPr>
                </a:tc>
                <a:tc>
                  <a:txBody>
                    <a:bodyPr/>
                    <a:lstStyle/>
                    <a:p>
                      <a:endParaRPr lang="es-AR" sz="1400" dirty="0"/>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endParaRPr lang="es-AR" sz="1400" dirty="0"/>
                    </a:p>
                  </a:txBody>
                  <a:tcPr>
                    <a:solidFill>
                      <a:srgbClr val="00B0F0"/>
                    </a:solidFill>
                  </a:tcPr>
                </a:tc>
                <a:extLst>
                  <a:ext uri="{0D108BD9-81ED-4DB2-BD59-A6C34878D82A}">
                    <a16:rowId xmlns:a16="http://schemas.microsoft.com/office/drawing/2014/main" val="3571957731"/>
                  </a:ext>
                </a:extLst>
              </a:tr>
            </a:tbl>
          </a:graphicData>
        </a:graphic>
      </p:graphicFrame>
      <p:cxnSp>
        <p:nvCxnSpPr>
          <p:cNvPr id="119" name="Conector recto de flecha 118"/>
          <p:cNvCxnSpPr/>
          <p:nvPr/>
        </p:nvCxnSpPr>
        <p:spPr>
          <a:xfrm>
            <a:off x="4009441" y="5722021"/>
            <a:ext cx="682362" cy="1334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a:off x="4036462" y="4627721"/>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1" name="Tabla 30"/>
          <p:cNvGraphicFramePr>
            <a:graphicFrameLocks noGrp="1"/>
          </p:cNvGraphicFramePr>
          <p:nvPr/>
        </p:nvGraphicFramePr>
        <p:xfrm>
          <a:off x="4438160" y="4461980"/>
          <a:ext cx="1336758" cy="304800"/>
        </p:xfrm>
        <a:graphic>
          <a:graphicData uri="http://schemas.openxmlformats.org/drawingml/2006/table">
            <a:tbl>
              <a:tblPr firstRow="1" bandRow="1">
                <a:tableStyleId>{5C22544A-7EE6-4342-B048-85BDC9FD1C3A}</a:tableStyleId>
              </a:tblPr>
              <a:tblGrid>
                <a:gridCol w="277357">
                  <a:extLst>
                    <a:ext uri="{9D8B030D-6E8A-4147-A177-3AD203B41FA5}">
                      <a16:colId xmlns:a16="http://schemas.microsoft.com/office/drawing/2014/main" val="195015511"/>
                    </a:ext>
                  </a:extLst>
                </a:gridCol>
                <a:gridCol w="277357">
                  <a:extLst>
                    <a:ext uri="{9D8B030D-6E8A-4147-A177-3AD203B41FA5}">
                      <a16:colId xmlns:a16="http://schemas.microsoft.com/office/drawing/2014/main" val="2397772203"/>
                    </a:ext>
                  </a:extLst>
                </a:gridCol>
                <a:gridCol w="208280">
                  <a:extLst>
                    <a:ext uri="{9D8B030D-6E8A-4147-A177-3AD203B41FA5}">
                      <a16:colId xmlns:a16="http://schemas.microsoft.com/office/drawing/2014/main" val="1549329244"/>
                    </a:ext>
                  </a:extLst>
                </a:gridCol>
                <a:gridCol w="365484">
                  <a:extLst>
                    <a:ext uri="{9D8B030D-6E8A-4147-A177-3AD203B41FA5}">
                      <a16:colId xmlns:a16="http://schemas.microsoft.com/office/drawing/2014/main" val="3548528865"/>
                    </a:ext>
                  </a:extLst>
                </a:gridCol>
                <a:gridCol w="208280">
                  <a:extLst>
                    <a:ext uri="{9D8B030D-6E8A-4147-A177-3AD203B41FA5}">
                      <a16:colId xmlns:a16="http://schemas.microsoft.com/office/drawing/2014/main" val="3014680700"/>
                    </a:ext>
                  </a:extLst>
                </a:gridCol>
              </a:tblGrid>
              <a:tr h="230250">
                <a:tc>
                  <a:txBody>
                    <a:bodyPr/>
                    <a:lstStyle/>
                    <a:p>
                      <a:r>
                        <a:rPr lang="es-AR" sz="1400" dirty="0"/>
                        <a:t>U</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32" name="Conector recto de flecha 31"/>
          <p:cNvCxnSpPr/>
          <p:nvPr/>
        </p:nvCxnSpPr>
        <p:spPr>
          <a:xfrm>
            <a:off x="6087648" y="5725247"/>
            <a:ext cx="390523" cy="11826"/>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3" name="Tabla 32"/>
          <p:cNvGraphicFramePr>
            <a:graphicFrameLocks noGrp="1"/>
          </p:cNvGraphicFramePr>
          <p:nvPr/>
        </p:nvGraphicFramePr>
        <p:xfrm>
          <a:off x="6489346" y="5559506"/>
          <a:ext cx="1434870" cy="304800"/>
        </p:xfrm>
        <a:graphic>
          <a:graphicData uri="http://schemas.openxmlformats.org/drawingml/2006/table">
            <a:tbl>
              <a:tblPr firstRow="1" bandRow="1">
                <a:tableStyleId>{5C22544A-7EE6-4342-B048-85BDC9FD1C3A}</a:tableStyleId>
              </a:tblPr>
              <a:tblGrid>
                <a:gridCol w="297714">
                  <a:extLst>
                    <a:ext uri="{9D8B030D-6E8A-4147-A177-3AD203B41FA5}">
                      <a16:colId xmlns:a16="http://schemas.microsoft.com/office/drawing/2014/main" val="195015511"/>
                    </a:ext>
                  </a:extLst>
                </a:gridCol>
                <a:gridCol w="297714">
                  <a:extLst>
                    <a:ext uri="{9D8B030D-6E8A-4147-A177-3AD203B41FA5}">
                      <a16:colId xmlns:a16="http://schemas.microsoft.com/office/drawing/2014/main" val="2397772203"/>
                    </a:ext>
                  </a:extLst>
                </a:gridCol>
                <a:gridCol w="287732">
                  <a:extLst>
                    <a:ext uri="{9D8B030D-6E8A-4147-A177-3AD203B41FA5}">
                      <a16:colId xmlns:a16="http://schemas.microsoft.com/office/drawing/2014/main" val="1549329244"/>
                    </a:ext>
                  </a:extLst>
                </a:gridCol>
                <a:gridCol w="328143">
                  <a:extLst>
                    <a:ext uri="{9D8B030D-6E8A-4147-A177-3AD203B41FA5}">
                      <a16:colId xmlns:a16="http://schemas.microsoft.com/office/drawing/2014/main" val="3548528865"/>
                    </a:ext>
                  </a:extLst>
                </a:gridCol>
                <a:gridCol w="223567">
                  <a:extLst>
                    <a:ext uri="{9D8B030D-6E8A-4147-A177-3AD203B41FA5}">
                      <a16:colId xmlns:a16="http://schemas.microsoft.com/office/drawing/2014/main" val="3014680700"/>
                    </a:ext>
                  </a:extLst>
                </a:gridCol>
              </a:tblGrid>
              <a:tr h="230250">
                <a:tc>
                  <a:txBody>
                    <a:bodyPr/>
                    <a:lstStyle/>
                    <a:p>
                      <a:r>
                        <a:rPr lang="es-AR" sz="1400" dirty="0"/>
                        <a:t>G</a:t>
                      </a:r>
                    </a:p>
                  </a:txBody>
                  <a:tcPr>
                    <a:solidFill>
                      <a:srgbClr val="00B0F0"/>
                    </a:solidFill>
                  </a:tcPr>
                </a:tc>
                <a:tc>
                  <a:txBody>
                    <a:bodyPr/>
                    <a:lstStyle/>
                    <a:p>
                      <a:endParaRPr lang="es-AR" sz="1400" dirty="0"/>
                    </a:p>
                  </a:txBody>
                  <a:tcPr>
                    <a:solidFill>
                      <a:srgbClr val="00B0F0"/>
                    </a:solidFill>
                  </a:tcPr>
                </a:tc>
                <a:tc>
                  <a:txBody>
                    <a:bodyPr/>
                    <a:lstStyle/>
                    <a:p>
                      <a:endParaRPr lang="es-AR" sz="1400" dirty="0">
                        <a:solidFill>
                          <a:srgbClr val="FF0000"/>
                        </a:solidFill>
                      </a:endParaRPr>
                    </a:p>
                  </a:txBody>
                  <a:tcPr>
                    <a:solidFill>
                      <a:srgbClr val="00B0F0"/>
                    </a:solidFill>
                  </a:tcPr>
                </a:tc>
                <a:tc>
                  <a:txBody>
                    <a:bodyPr/>
                    <a:lstStyle/>
                    <a:p>
                      <a:r>
                        <a:rPr lang="es-AR" sz="1400" dirty="0">
                          <a:solidFill>
                            <a:srgbClr val="FF0000"/>
                          </a:solidFill>
                        </a:rPr>
                        <a:t>-</a:t>
                      </a:r>
                    </a:p>
                  </a:txBody>
                  <a:tcPr>
                    <a:solidFill>
                      <a:srgbClr val="00B0F0"/>
                    </a:solidFill>
                  </a:tcPr>
                </a:tc>
                <a:tc>
                  <a:txBody>
                    <a:bodyPr/>
                    <a:lstStyle/>
                    <a:p>
                      <a:r>
                        <a:rPr lang="es-AR" sz="1400" dirty="0">
                          <a:solidFill>
                            <a:schemeClr val="bg1"/>
                          </a:solidFill>
                        </a:rPr>
                        <a:t>-</a:t>
                      </a:r>
                    </a:p>
                  </a:txBody>
                  <a:tcPr>
                    <a:solidFill>
                      <a:srgbClr val="00B0F0"/>
                    </a:solidFill>
                  </a:tcPr>
                </a:tc>
                <a:extLst>
                  <a:ext uri="{0D108BD9-81ED-4DB2-BD59-A6C34878D82A}">
                    <a16:rowId xmlns:a16="http://schemas.microsoft.com/office/drawing/2014/main" val="3571957731"/>
                  </a:ext>
                </a:extLst>
              </a:tr>
            </a:tbl>
          </a:graphicData>
        </a:graphic>
      </p:graphicFrame>
      <p:cxnSp>
        <p:nvCxnSpPr>
          <p:cNvPr id="38" name="Conector recto de flecha 37"/>
          <p:cNvCxnSpPr/>
          <p:nvPr/>
        </p:nvCxnSpPr>
        <p:spPr>
          <a:xfrm flipH="1" flipV="1">
            <a:off x="5619676" y="4808325"/>
            <a:ext cx="1602207" cy="8476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ector recto de flecha 38"/>
          <p:cNvCxnSpPr/>
          <p:nvPr/>
        </p:nvCxnSpPr>
        <p:spPr>
          <a:xfrm>
            <a:off x="5106539" y="4766780"/>
            <a:ext cx="226527" cy="819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flipH="1" flipV="1">
            <a:off x="5460566" y="4766780"/>
            <a:ext cx="352360" cy="972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recto de flecha 40"/>
          <p:cNvCxnSpPr/>
          <p:nvPr/>
        </p:nvCxnSpPr>
        <p:spPr>
          <a:xfrm>
            <a:off x="5399303" y="4560131"/>
            <a:ext cx="1998252" cy="9850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Llamada de nube 35"/>
          <p:cNvSpPr/>
          <p:nvPr/>
        </p:nvSpPr>
        <p:spPr>
          <a:xfrm>
            <a:off x="4401933" y="3284495"/>
            <a:ext cx="2346456" cy="1036128"/>
          </a:xfrm>
          <a:prstGeom prst="cloudCallout">
            <a:avLst>
              <a:gd name="adj1" fmla="val -26754"/>
              <a:gd name="adj2" fmla="val 5887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37" name="Tabla 36"/>
          <p:cNvGraphicFramePr>
            <a:graphicFrameLocks noGrp="1"/>
          </p:cNvGraphicFramePr>
          <p:nvPr/>
        </p:nvGraphicFramePr>
        <p:xfrm>
          <a:off x="4452425" y="3771506"/>
          <a:ext cx="871444" cy="304800"/>
        </p:xfrm>
        <a:graphic>
          <a:graphicData uri="http://schemas.openxmlformats.org/drawingml/2006/table">
            <a:tbl>
              <a:tblPr firstRow="1" bandRow="1">
                <a:tableStyleId>{5C22544A-7EE6-4342-B048-85BDC9FD1C3A}</a:tableStyleId>
              </a:tblPr>
              <a:tblGrid>
                <a:gridCol w="435722">
                  <a:extLst>
                    <a:ext uri="{9D8B030D-6E8A-4147-A177-3AD203B41FA5}">
                      <a16:colId xmlns:a16="http://schemas.microsoft.com/office/drawing/2014/main" val="195015511"/>
                    </a:ext>
                  </a:extLst>
                </a:gridCol>
                <a:gridCol w="435722">
                  <a:extLst>
                    <a:ext uri="{9D8B030D-6E8A-4147-A177-3AD203B41FA5}">
                      <a16:colId xmlns:a16="http://schemas.microsoft.com/office/drawing/2014/main" val="2397772203"/>
                    </a:ext>
                  </a:extLst>
                </a:gridCol>
              </a:tblGrid>
              <a:tr h="281059">
                <a:tc>
                  <a:txBody>
                    <a:bodyPr/>
                    <a:lstStyle/>
                    <a:p>
                      <a:r>
                        <a:rPr lang="es-AR" sz="1400" dirty="0"/>
                        <a:t>G</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sp>
        <p:nvSpPr>
          <p:cNvPr id="42" name="Llamada de nube 41"/>
          <p:cNvSpPr/>
          <p:nvPr/>
        </p:nvSpPr>
        <p:spPr>
          <a:xfrm>
            <a:off x="5937540" y="5856772"/>
            <a:ext cx="2346456" cy="1036128"/>
          </a:xfrm>
          <a:prstGeom prst="cloudCallout">
            <a:avLst>
              <a:gd name="adj1" fmla="val -5935"/>
              <a:gd name="adj2" fmla="val -4630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graphicFrame>
        <p:nvGraphicFramePr>
          <p:cNvPr id="43" name="Tabla 42"/>
          <p:cNvGraphicFramePr>
            <a:graphicFrameLocks noGrp="1"/>
          </p:cNvGraphicFramePr>
          <p:nvPr/>
        </p:nvGraphicFramePr>
        <p:xfrm>
          <a:off x="5988032" y="6281153"/>
          <a:ext cx="871444" cy="304800"/>
        </p:xfrm>
        <a:graphic>
          <a:graphicData uri="http://schemas.openxmlformats.org/drawingml/2006/table">
            <a:tbl>
              <a:tblPr firstRow="1" bandRow="1">
                <a:tableStyleId>{5C22544A-7EE6-4342-B048-85BDC9FD1C3A}</a:tableStyleId>
              </a:tblPr>
              <a:tblGrid>
                <a:gridCol w="435722">
                  <a:extLst>
                    <a:ext uri="{9D8B030D-6E8A-4147-A177-3AD203B41FA5}">
                      <a16:colId xmlns:a16="http://schemas.microsoft.com/office/drawing/2014/main" val="195015511"/>
                    </a:ext>
                  </a:extLst>
                </a:gridCol>
                <a:gridCol w="435722">
                  <a:extLst>
                    <a:ext uri="{9D8B030D-6E8A-4147-A177-3AD203B41FA5}">
                      <a16:colId xmlns:a16="http://schemas.microsoft.com/office/drawing/2014/main" val="2397772203"/>
                    </a:ext>
                  </a:extLst>
                </a:gridCol>
              </a:tblGrid>
              <a:tr h="281059">
                <a:tc>
                  <a:txBody>
                    <a:bodyPr/>
                    <a:lstStyle/>
                    <a:p>
                      <a:r>
                        <a:rPr lang="es-AR" sz="1400" dirty="0"/>
                        <a:t>U</a:t>
                      </a:r>
                    </a:p>
                  </a:txBody>
                  <a:tcPr/>
                </a:tc>
                <a:tc>
                  <a:txBody>
                    <a:bodyPr/>
                    <a:lstStyle/>
                    <a:p>
                      <a:endParaRPr lang="es-AR" sz="1400" dirty="0"/>
                    </a:p>
                  </a:txBody>
                  <a:tcPr/>
                </a:tc>
                <a:extLst>
                  <a:ext uri="{0D108BD9-81ED-4DB2-BD59-A6C34878D82A}">
                    <a16:rowId xmlns:a16="http://schemas.microsoft.com/office/drawing/2014/main" val="3571957731"/>
                  </a:ext>
                </a:extLst>
              </a:tr>
            </a:tbl>
          </a:graphicData>
        </a:graphic>
      </p:graphicFrame>
    </p:spTree>
    <p:extLst>
      <p:ext uri="{BB962C8B-B14F-4D97-AF65-F5344CB8AC3E}">
        <p14:creationId xmlns:p14="http://schemas.microsoft.com/office/powerpoint/2010/main" val="127626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Nosotros usamos </a:t>
            </a:r>
            <a:r>
              <a:rPr lang="es-AR" dirty="0" err="1"/>
              <a:t>HashMap</a:t>
            </a:r>
            <a:r>
              <a:rPr lang="es-AR" dirty="0"/>
              <a:t> (no esperar ningún orden específico) </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468</a:t>
            </a:fld>
            <a:endParaRPr lang="en-US"/>
          </a:p>
        </p:txBody>
      </p:sp>
      <p:sp>
        <p:nvSpPr>
          <p:cNvPr id="5" name="Marcador de contenido 2"/>
          <p:cNvSpPr txBox="1">
            <a:spLocks/>
          </p:cNvSpPr>
          <p:nvPr/>
        </p:nvSpPr>
        <p:spPr>
          <a:xfrm>
            <a:off x="457200" y="3002280"/>
            <a:ext cx="8229600" cy="2985161"/>
          </a:xfrm>
          <a:prstGeom prst="rect">
            <a:avLst/>
          </a:prstGeom>
        </p:spPr>
        <p:txBody>
          <a:bodyPr vert="horz">
            <a:no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sz="1600" b="1" dirty="0" err="1"/>
              <a:t>abstract</a:t>
            </a:r>
            <a:r>
              <a:rPr lang="es-AR" sz="1600" b="1" dirty="0"/>
              <a:t> </a:t>
            </a:r>
            <a:r>
              <a:rPr lang="es-AR" sz="1600" b="1" dirty="0" err="1"/>
              <a:t>public</a:t>
            </a:r>
            <a:r>
              <a:rPr lang="es-AR" sz="1600" b="1" dirty="0"/>
              <a:t> </a:t>
            </a:r>
            <a:r>
              <a:rPr lang="es-AR" sz="1600" b="1" dirty="0" err="1"/>
              <a:t>class</a:t>
            </a:r>
            <a:r>
              <a:rPr lang="es-AR" sz="1600" b="1" dirty="0"/>
              <a:t> </a:t>
            </a:r>
            <a:r>
              <a:rPr lang="es-AR" sz="1600" b="1" dirty="0" err="1"/>
              <a:t>AdjacencyListGraph</a:t>
            </a:r>
            <a:r>
              <a:rPr lang="es-AR" sz="1600" b="1" dirty="0"/>
              <a:t>&lt;V, E&gt; </a:t>
            </a:r>
            <a:r>
              <a:rPr lang="es-AR" sz="1600" b="1" dirty="0" err="1"/>
              <a:t>implements</a:t>
            </a:r>
            <a:r>
              <a:rPr lang="es-AR" sz="1600" b="1" dirty="0"/>
              <a:t> </a:t>
            </a:r>
            <a:r>
              <a:rPr lang="es-AR" sz="1600" b="1" dirty="0" err="1"/>
              <a:t>GraphService</a:t>
            </a:r>
            <a:r>
              <a:rPr lang="es-AR" sz="1600" b="1" dirty="0"/>
              <a:t>&lt;V, E&gt; {</a:t>
            </a:r>
          </a:p>
          <a:p>
            <a:pPr marL="0" indent="0">
              <a:buFont typeface="Wingdings 2"/>
              <a:buNone/>
            </a:pPr>
            <a:r>
              <a:rPr lang="es-AR" sz="1600" b="1" dirty="0" err="1"/>
              <a:t>private</a:t>
            </a:r>
            <a:r>
              <a:rPr lang="es-AR" sz="1600" b="1" dirty="0"/>
              <a:t> </a:t>
            </a:r>
            <a:r>
              <a:rPr lang="es-AR" sz="1600" b="1" dirty="0" err="1"/>
              <a:t>boolean</a:t>
            </a:r>
            <a:r>
              <a:rPr lang="es-AR" sz="1600" b="1" dirty="0"/>
              <a:t> </a:t>
            </a:r>
            <a:r>
              <a:rPr lang="es-AR" sz="1600" b="1" dirty="0" err="1"/>
              <a:t>isSimple</a:t>
            </a:r>
            <a:r>
              <a:rPr lang="es-AR" sz="1600" b="1" dirty="0"/>
              <a:t>;</a:t>
            </a:r>
          </a:p>
          <a:p>
            <a:pPr marL="0" indent="0">
              <a:buFont typeface="Wingdings 2"/>
              <a:buNone/>
            </a:pPr>
            <a:r>
              <a:rPr lang="es-AR" sz="1600" b="1" dirty="0" err="1"/>
              <a:t>protected</a:t>
            </a:r>
            <a:r>
              <a:rPr lang="es-AR" sz="1600" b="1" dirty="0"/>
              <a:t> </a:t>
            </a:r>
            <a:r>
              <a:rPr lang="es-AR" sz="1600" b="1" dirty="0" err="1"/>
              <a:t>boolean</a:t>
            </a:r>
            <a:r>
              <a:rPr lang="es-AR" sz="1600" b="1" dirty="0"/>
              <a:t> </a:t>
            </a:r>
            <a:r>
              <a:rPr lang="es-AR" sz="1600" b="1" dirty="0" err="1"/>
              <a:t>isDirected</a:t>
            </a:r>
            <a:r>
              <a:rPr lang="es-AR" sz="1600" b="1" dirty="0"/>
              <a:t>;</a:t>
            </a:r>
          </a:p>
          <a:p>
            <a:pPr marL="0" indent="0">
              <a:buFont typeface="Wingdings 2"/>
              <a:buNone/>
            </a:pPr>
            <a:r>
              <a:rPr lang="es-AR" sz="1600" b="1" dirty="0" err="1"/>
              <a:t>private</a:t>
            </a:r>
            <a:r>
              <a:rPr lang="es-AR" sz="1600" b="1" dirty="0"/>
              <a:t> </a:t>
            </a:r>
            <a:r>
              <a:rPr lang="es-AR" sz="1600" b="1" dirty="0" err="1"/>
              <a:t>boolean</a:t>
            </a:r>
            <a:r>
              <a:rPr lang="es-AR" sz="1600" b="1" dirty="0"/>
              <a:t> </a:t>
            </a:r>
            <a:r>
              <a:rPr lang="es-AR" sz="1600" b="1" dirty="0" err="1"/>
              <a:t>acceptSelfLoop</a:t>
            </a:r>
            <a:r>
              <a:rPr lang="es-AR" sz="1600" b="1" dirty="0"/>
              <a:t>;</a:t>
            </a:r>
          </a:p>
          <a:p>
            <a:pPr marL="0" indent="0">
              <a:buFont typeface="Wingdings 2"/>
              <a:buNone/>
            </a:pPr>
            <a:r>
              <a:rPr lang="es-AR" sz="1600" b="1" dirty="0" err="1"/>
              <a:t>private</a:t>
            </a:r>
            <a:r>
              <a:rPr lang="es-AR" sz="1600" b="1" dirty="0"/>
              <a:t> </a:t>
            </a:r>
            <a:r>
              <a:rPr lang="es-AR" sz="1600" b="1" dirty="0" err="1"/>
              <a:t>boolean</a:t>
            </a:r>
            <a:r>
              <a:rPr lang="es-AR" sz="1600" b="1" dirty="0"/>
              <a:t> </a:t>
            </a:r>
            <a:r>
              <a:rPr lang="es-AR" sz="1600" b="1" dirty="0" err="1"/>
              <a:t>isWeighted</a:t>
            </a:r>
            <a:r>
              <a:rPr lang="es-AR" sz="1600" b="1" dirty="0"/>
              <a:t>;</a:t>
            </a:r>
          </a:p>
          <a:p>
            <a:pPr marL="0" indent="0">
              <a:buFont typeface="Wingdings 2"/>
              <a:buNone/>
            </a:pPr>
            <a:r>
              <a:rPr lang="es-AR" sz="1600" b="1" dirty="0" err="1"/>
              <a:t>protected</a:t>
            </a:r>
            <a:r>
              <a:rPr lang="es-AR" sz="1600" b="1" dirty="0"/>
              <a:t> </a:t>
            </a:r>
            <a:r>
              <a:rPr lang="es-AR" sz="1600" b="1" dirty="0" err="1"/>
              <a:t>String</a:t>
            </a:r>
            <a:r>
              <a:rPr lang="es-AR" sz="1600" b="1" dirty="0"/>
              <a:t> </a:t>
            </a:r>
            <a:r>
              <a:rPr lang="es-AR" sz="1600" b="1" dirty="0" err="1"/>
              <a:t>type</a:t>
            </a:r>
            <a:r>
              <a:rPr lang="es-AR" sz="1600" b="1" dirty="0"/>
              <a:t>;</a:t>
            </a:r>
          </a:p>
          <a:p>
            <a:pPr marL="0" indent="0">
              <a:buFont typeface="Wingdings 2"/>
              <a:buNone/>
            </a:pPr>
            <a:endParaRPr lang="es-AR" sz="1600" dirty="0"/>
          </a:p>
          <a:p>
            <a:pPr marL="0" indent="0">
              <a:buFont typeface="Wingdings 2"/>
              <a:buNone/>
            </a:pPr>
            <a:r>
              <a:rPr lang="es-MX" sz="1600" dirty="0"/>
              <a:t>// </a:t>
            </a:r>
            <a:r>
              <a:rPr lang="es-MX" sz="1600" dirty="0" err="1"/>
              <a:t>HashMap</a:t>
            </a:r>
            <a:r>
              <a:rPr lang="es-MX" sz="1600" dirty="0"/>
              <a:t> no </a:t>
            </a:r>
            <a:r>
              <a:rPr lang="es-MX" sz="1600" u="sng" dirty="0"/>
              <a:t>respeta el orden de </a:t>
            </a:r>
            <a:r>
              <a:rPr lang="es-MX" sz="1600" u="sng" dirty="0" err="1"/>
              <a:t>insercion</a:t>
            </a:r>
            <a:r>
              <a:rPr lang="es-MX" sz="1600" u="sng" dirty="0"/>
              <a:t>. En el </a:t>
            </a:r>
            <a:r>
              <a:rPr lang="es-MX" sz="1600" u="sng" dirty="0" err="1"/>
              <a:t>testing</a:t>
            </a:r>
            <a:r>
              <a:rPr lang="es-MX" sz="1600" u="sng" dirty="0"/>
              <a:t> considerar eso</a:t>
            </a:r>
          </a:p>
          <a:p>
            <a:pPr marL="0" indent="0">
              <a:buFont typeface="Wingdings 2"/>
              <a:buNone/>
            </a:pPr>
            <a:r>
              <a:rPr lang="en-US" sz="1600" b="1" dirty="0"/>
              <a:t>private Map&lt;V,   Collection&lt;</a:t>
            </a:r>
            <a:r>
              <a:rPr lang="en-US" sz="1600" b="1" dirty="0" err="1"/>
              <a:t>InternalEdge</a:t>
            </a:r>
            <a:r>
              <a:rPr lang="en-US" sz="1600" b="1" dirty="0"/>
              <a:t>&gt;&gt; </a:t>
            </a:r>
            <a:r>
              <a:rPr lang="en-US" sz="1600" b="1" dirty="0" err="1"/>
              <a:t>adjacencyList</a:t>
            </a:r>
            <a:r>
              <a:rPr lang="en-US" sz="1600" b="1" dirty="0"/>
              <a:t>= </a:t>
            </a:r>
          </a:p>
          <a:p>
            <a:pPr marL="0" indent="0">
              <a:buFont typeface="Wingdings 2"/>
              <a:buNone/>
            </a:pPr>
            <a:r>
              <a:rPr lang="en-US" sz="1600" b="1" dirty="0"/>
              <a:t>                    new </a:t>
            </a:r>
            <a:r>
              <a:rPr lang="en-US" sz="1600" b="1" dirty="0" err="1"/>
              <a:t>HashMap</a:t>
            </a:r>
            <a:r>
              <a:rPr lang="en-US" sz="1600" b="1" dirty="0"/>
              <a:t>&lt;&gt;();</a:t>
            </a:r>
          </a:p>
          <a:p>
            <a:pPr marL="0" indent="0">
              <a:buFont typeface="Wingdings 2"/>
              <a:buNone/>
            </a:pPr>
            <a:endParaRPr lang="es-AR" sz="1600" dirty="0"/>
          </a:p>
        </p:txBody>
      </p:sp>
      <p:pic>
        <p:nvPicPr>
          <p:cNvPr id="8" name="Imagen 7"/>
          <p:cNvPicPr>
            <a:picLocks noChangeAspect="1"/>
          </p:cNvPicPr>
          <p:nvPr/>
        </p:nvPicPr>
        <p:blipFill>
          <a:blip r:embed="rId2"/>
          <a:stretch>
            <a:fillRect/>
          </a:stretch>
        </p:blipFill>
        <p:spPr>
          <a:xfrm>
            <a:off x="3786187" y="5613095"/>
            <a:ext cx="1571625" cy="542925"/>
          </a:xfrm>
          <a:prstGeom prst="rect">
            <a:avLst/>
          </a:prstGeom>
        </p:spPr>
      </p:pic>
      <p:pic>
        <p:nvPicPr>
          <p:cNvPr id="9" name="Imagen 8"/>
          <p:cNvPicPr>
            <a:picLocks noChangeAspect="1"/>
          </p:cNvPicPr>
          <p:nvPr/>
        </p:nvPicPr>
        <p:blipFill>
          <a:blip r:embed="rId3"/>
          <a:stretch>
            <a:fillRect/>
          </a:stretch>
        </p:blipFill>
        <p:spPr>
          <a:xfrm>
            <a:off x="5536406" y="5673116"/>
            <a:ext cx="2971800" cy="628650"/>
          </a:xfrm>
          <a:prstGeom prst="rect">
            <a:avLst/>
          </a:prstGeom>
        </p:spPr>
      </p:pic>
    </p:spTree>
    <p:extLst>
      <p:ext uri="{BB962C8B-B14F-4D97-AF65-F5344CB8AC3E}">
        <p14:creationId xmlns:p14="http://schemas.microsoft.com/office/powerpoint/2010/main" val="25653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457200" y="1935416"/>
            <a:ext cx="8229600" cy="4389120"/>
          </a:xfrm>
        </p:spPr>
        <p:txBody>
          <a:bodyPr>
            <a:normAutofit fontScale="85000" lnSpcReduction="20000"/>
          </a:bodyPr>
          <a:lstStyle/>
          <a:p>
            <a:pPr marL="0" indent="0">
              <a:buNone/>
            </a:pPr>
            <a:r>
              <a:rPr lang="es-AR" dirty="0"/>
              <a:t>¿ Cómo implementamos </a:t>
            </a:r>
            <a:r>
              <a:rPr lang="es-AR" b="1" dirty="0" err="1"/>
              <a:t>addVertex</a:t>
            </a:r>
            <a:r>
              <a:rPr lang="es-AR" b="1" dirty="0"/>
              <a:t>(</a:t>
            </a:r>
            <a:r>
              <a:rPr lang="es-AR" dirty="0"/>
              <a:t>) en </a:t>
            </a:r>
            <a:r>
              <a:rPr lang="es-AR" sz="2800" b="1" dirty="0" err="1"/>
              <a:t>AdjacencyListGraph</a:t>
            </a:r>
            <a:r>
              <a:rPr lang="es-AR" sz="2800" b="1" dirty="0"/>
              <a:t>&lt;V, E&gt;</a:t>
            </a:r>
            <a:r>
              <a:rPr lang="es-AR" dirty="0"/>
              <a:t> ?</a:t>
            </a:r>
          </a:p>
          <a:p>
            <a:pPr marL="0" indent="0">
              <a:buNone/>
            </a:pPr>
            <a:endParaRPr lang="es-AR" dirty="0"/>
          </a:p>
          <a:p>
            <a:pPr marL="0" indent="0">
              <a:buNone/>
            </a:pPr>
            <a:r>
              <a:rPr lang="es-AR" dirty="0"/>
              <a:t>@</a:t>
            </a:r>
            <a:r>
              <a:rPr lang="es-AR" dirty="0" err="1"/>
              <a:t>Override</a:t>
            </a:r>
            <a:endParaRPr lang="es-AR" dirty="0"/>
          </a:p>
          <a:p>
            <a:pPr marL="0" indent="0">
              <a:buNone/>
            </a:pPr>
            <a:r>
              <a:rPr lang="es-AR" b="1" dirty="0" err="1"/>
              <a:t>public</a:t>
            </a:r>
            <a:r>
              <a:rPr lang="es-AR" b="1" dirty="0"/>
              <a:t> </a:t>
            </a:r>
            <a:r>
              <a:rPr lang="es-AR" b="1" dirty="0" err="1"/>
              <a:t>void</a:t>
            </a:r>
            <a:r>
              <a:rPr lang="es-AR" b="1" dirty="0"/>
              <a:t> </a:t>
            </a:r>
            <a:r>
              <a:rPr lang="es-AR" b="1" dirty="0" err="1"/>
              <a:t>addVertex</a:t>
            </a:r>
            <a:r>
              <a:rPr lang="es-AR" b="1" dirty="0"/>
              <a:t>(V </a:t>
            </a:r>
            <a:r>
              <a:rPr lang="es-AR" b="1" dirty="0" err="1"/>
              <a:t>aVertex</a:t>
            </a:r>
            <a:r>
              <a:rPr lang="es-AR" b="1" dirty="0"/>
              <a:t>) {</a:t>
            </a:r>
          </a:p>
          <a:p>
            <a:pPr marL="0" indent="0">
              <a:buNone/>
            </a:pPr>
            <a:endParaRPr lang="es-AR" dirty="0"/>
          </a:p>
          <a:p>
            <a:pPr marL="0" indent="0">
              <a:buNone/>
            </a:pPr>
            <a:r>
              <a:rPr lang="es-AR" b="1" dirty="0"/>
              <a:t>   </a:t>
            </a:r>
            <a:r>
              <a:rPr lang="es-AR" b="1" dirty="0" err="1"/>
              <a:t>if</a:t>
            </a:r>
            <a:r>
              <a:rPr lang="es-AR" b="1" dirty="0"/>
              <a:t> (</a:t>
            </a:r>
            <a:r>
              <a:rPr lang="es-AR" b="1" dirty="0" err="1"/>
              <a:t>aVertex</a:t>
            </a:r>
            <a:r>
              <a:rPr lang="es-AR" b="1" dirty="0"/>
              <a:t> == </a:t>
            </a:r>
            <a:r>
              <a:rPr lang="es-AR" b="1" dirty="0" err="1"/>
              <a:t>null</a:t>
            </a:r>
            <a:r>
              <a:rPr lang="es-AR" b="1" dirty="0"/>
              <a:t> )</a:t>
            </a:r>
          </a:p>
          <a:p>
            <a:pPr marL="0" indent="0">
              <a:buNone/>
            </a:pPr>
            <a:r>
              <a:rPr lang="es-AR" b="1" dirty="0"/>
              <a:t>      </a:t>
            </a:r>
            <a:r>
              <a:rPr lang="es-AR" b="1" dirty="0" err="1"/>
              <a:t>throw</a:t>
            </a:r>
            <a:r>
              <a:rPr lang="es-AR" b="1" dirty="0"/>
              <a:t> new </a:t>
            </a:r>
            <a:r>
              <a:rPr lang="es-AR" b="1" dirty="0" err="1"/>
              <a:t>IllegalArgumentException</a:t>
            </a:r>
            <a:r>
              <a:rPr lang="es-AR" b="1" dirty="0"/>
              <a:t>(…</a:t>
            </a:r>
            <a:r>
              <a:rPr lang="es-AR" b="1" i="1" dirty="0"/>
              <a:t>);</a:t>
            </a:r>
          </a:p>
          <a:p>
            <a:pPr marL="0" indent="0">
              <a:buNone/>
            </a:pPr>
            <a:endParaRPr lang="es-AR" dirty="0"/>
          </a:p>
          <a:p>
            <a:pPr marL="0" indent="0">
              <a:buNone/>
            </a:pPr>
            <a:r>
              <a:rPr lang="es-AR" dirty="0"/>
              <a:t>   // no </a:t>
            </a:r>
            <a:r>
              <a:rPr lang="es-AR" dirty="0" err="1"/>
              <a:t>edges</a:t>
            </a:r>
            <a:r>
              <a:rPr lang="es-AR" dirty="0"/>
              <a:t> </a:t>
            </a:r>
            <a:r>
              <a:rPr lang="es-AR" dirty="0" err="1"/>
              <a:t>yet</a:t>
            </a:r>
            <a:endParaRPr lang="es-AR" dirty="0"/>
          </a:p>
          <a:p>
            <a:pPr marL="0" indent="0">
              <a:buNone/>
            </a:pPr>
            <a:r>
              <a:rPr lang="es-AR" dirty="0"/>
              <a:t>   </a:t>
            </a:r>
            <a:r>
              <a:rPr lang="es-AR" dirty="0" err="1"/>
              <a:t>getAdjacencyList</a:t>
            </a:r>
            <a:r>
              <a:rPr lang="es-AR" dirty="0"/>
              <a:t>().</a:t>
            </a:r>
            <a:r>
              <a:rPr lang="es-AR" dirty="0" err="1"/>
              <a:t>putIfAbsent</a:t>
            </a:r>
            <a:r>
              <a:rPr lang="es-AR" dirty="0"/>
              <a:t>(</a:t>
            </a:r>
            <a:r>
              <a:rPr lang="es-AR" dirty="0" err="1"/>
              <a:t>aVertex</a:t>
            </a:r>
            <a:r>
              <a:rPr lang="es-AR" dirty="0"/>
              <a:t>, </a:t>
            </a:r>
          </a:p>
          <a:p>
            <a:pPr marL="0" indent="0">
              <a:buNone/>
            </a:pPr>
            <a:r>
              <a:rPr lang="es-AR" b="1" dirty="0"/>
              <a:t>           new </a:t>
            </a:r>
            <a:r>
              <a:rPr lang="es-AR" b="1" dirty="0" err="1"/>
              <a:t>ArrayList</a:t>
            </a:r>
            <a:r>
              <a:rPr lang="es-AR" b="1" dirty="0"/>
              <a:t>&lt;</a:t>
            </a:r>
            <a:r>
              <a:rPr lang="es-AR" b="1" dirty="0" err="1"/>
              <a:t>InternalEdge</a:t>
            </a:r>
            <a:r>
              <a:rPr lang="es-AR" b="1" dirty="0"/>
              <a:t>&gt;());</a:t>
            </a:r>
          </a:p>
          <a:p>
            <a:pPr marL="0" indent="0">
              <a:buNone/>
            </a:pPr>
            <a:r>
              <a:rPr lang="es-AR" dirty="0"/>
              <a:t>}</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469</a:t>
            </a:fld>
            <a:endParaRPr lang="en-US"/>
          </a:p>
        </p:txBody>
      </p:sp>
      <p:sp>
        <p:nvSpPr>
          <p:cNvPr id="5" name="CuadroTexto 4"/>
          <p:cNvSpPr txBox="1"/>
          <p:nvPr/>
        </p:nvSpPr>
        <p:spPr>
          <a:xfrm>
            <a:off x="457200" y="4584526"/>
            <a:ext cx="494778" cy="369332"/>
          </a:xfrm>
          <a:prstGeom prst="rect">
            <a:avLst/>
          </a:prstGeom>
          <a:noFill/>
          <a:ln>
            <a:solidFill>
              <a:schemeClr val="bg2"/>
            </a:solidFill>
          </a:ln>
        </p:spPr>
        <p:txBody>
          <a:bodyPr wrap="square" rtlCol="0">
            <a:spAutoFit/>
          </a:bodyPr>
          <a:lstStyle/>
          <a:p>
            <a:endParaRPr lang="es-AR" dirty="0" err="1"/>
          </a:p>
        </p:txBody>
      </p:sp>
    </p:spTree>
    <p:extLst>
      <p:ext uri="{BB962C8B-B14F-4D97-AF65-F5344CB8AC3E}">
        <p14:creationId xmlns:p14="http://schemas.microsoft.com/office/powerpoint/2010/main" val="314321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47</a:t>
            </a:fld>
            <a:endParaRPr lang="en-US"/>
          </a:p>
        </p:txBody>
      </p:sp>
      <p:cxnSp>
        <p:nvCxnSpPr>
          <p:cNvPr id="7" name="Straight Arrow Connector 6"/>
          <p:cNvCxnSpPr/>
          <p:nvPr/>
        </p:nvCxnSpPr>
        <p:spPr>
          <a:xfrm flipV="1">
            <a:off x="146957" y="5721531"/>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19" name="Rounded Rectangle 1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5  -  10.2  ) )  -  2  )</a:t>
            </a:r>
          </a:p>
        </p:txBody>
      </p:sp>
    </p:spTree>
    <p:extLst>
      <p:ext uri="{BB962C8B-B14F-4D97-AF65-F5344CB8AC3E}">
        <p14:creationId xmlns:p14="http://schemas.microsoft.com/office/powerpoint/2010/main" val="3438053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a:solidFill>
                  <a:schemeClr val="dk2"/>
                </a:solidFill>
              </a:rPr>
              <a:t>ITBA     2024-Q1</a:t>
            </a:r>
            <a:endParaRPr sz="3600" dirty="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470</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1.1</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para todos los casos el metodo </a:t>
            </a:r>
            <a:endParaRPr/>
          </a:p>
          <a:p>
            <a:pPr marL="114300" lvl="0" indent="0" algn="l" rtl="0">
              <a:spcBef>
                <a:spcPts val="0"/>
              </a:spcBef>
              <a:spcAft>
                <a:spcPts val="0"/>
              </a:spcAft>
              <a:buSzPts val="1800"/>
              <a:buNone/>
            </a:pPr>
            <a:r>
              <a:rPr lang="en-US" b="1">
                <a:solidFill>
                  <a:schemeClr val="dk1"/>
                </a:solidFill>
              </a:rPr>
              <a:t>public int addEdge(V v1, V v2, E ege) </a:t>
            </a:r>
            <a:endParaRPr sz="2000">
              <a:solidFill>
                <a:schemeClr val="dk1"/>
              </a:solidFill>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471</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28" name="Google Shape;128;p3"/>
          <p:cNvSpPr txBox="1">
            <a:spLocks noGrp="1"/>
          </p:cNvSpPr>
          <p:nvPr>
            <p:ph type="body" idx="1"/>
          </p:nvPr>
        </p:nvSpPr>
        <p:spPr>
          <a:xfrm>
            <a:off x="457200" y="1935416"/>
            <a:ext cx="8229600" cy="438912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0"/>
              </a:spcBef>
              <a:spcAft>
                <a:spcPts val="0"/>
              </a:spcAft>
              <a:buSzPct val="95000"/>
              <a:buNone/>
            </a:pPr>
            <a:r>
              <a:rPr lang="en-US"/>
              <a:t>¿ Cómo implementamos </a:t>
            </a:r>
            <a:r>
              <a:rPr lang="en-US" b="1"/>
              <a:t>addEdge(</a:t>
            </a:r>
            <a:r>
              <a:rPr lang="en-US"/>
              <a:t>) en ?</a:t>
            </a:r>
            <a:endParaRPr/>
          </a:p>
          <a:p>
            <a:pPr marL="274320" lvl="0" indent="-274320" algn="l" rtl="0">
              <a:spcBef>
                <a:spcPts val="481"/>
              </a:spcBef>
              <a:spcAft>
                <a:spcPts val="0"/>
              </a:spcAft>
              <a:buSzPct val="95000"/>
              <a:buChar char="⚫"/>
            </a:pPr>
            <a:r>
              <a:rPr lang="en-US"/>
              <a:t>En SimpleOrDefault:</a:t>
            </a:r>
            <a:endParaRPr/>
          </a:p>
          <a:p>
            <a:pPr marL="640080" lvl="1" indent="-246888" algn="l" rtl="0">
              <a:spcBef>
                <a:spcPts val="444"/>
              </a:spcBef>
              <a:spcAft>
                <a:spcPts val="0"/>
              </a:spcAft>
              <a:buSzPct val="85000"/>
              <a:buChar char="⚫"/>
            </a:pPr>
            <a:r>
              <a:rPr lang="en-US"/>
              <a:t>Invocar el método superclase que valida y crea vértices si es necesario 	</a:t>
            </a:r>
            <a:endParaRPr/>
          </a:p>
          <a:p>
            <a:pPr marL="640080" lvl="1" indent="-246888" algn="l" rtl="0">
              <a:spcBef>
                <a:spcPts val="444"/>
              </a:spcBef>
              <a:spcAft>
                <a:spcPts val="0"/>
              </a:spcAft>
              <a:buSzPct val="85000"/>
              <a:buChar char="⚫"/>
            </a:pPr>
            <a:r>
              <a:rPr lang="en-US"/>
              <a:t>Lanzar exception si había eje entre ambos vértices.</a:t>
            </a:r>
            <a:endParaRPr/>
          </a:p>
          <a:p>
            <a:pPr marL="640080" lvl="1" indent="-246888" algn="l" rtl="0">
              <a:spcBef>
                <a:spcPts val="444"/>
              </a:spcBef>
              <a:spcAft>
                <a:spcPts val="0"/>
              </a:spcAft>
              <a:buSzPct val="85000"/>
              <a:buChar char="⚫"/>
            </a:pPr>
            <a:r>
              <a:rPr lang="en-US"/>
              <a:t>Crear efectivamente el eje</a:t>
            </a:r>
            <a:endParaRPr/>
          </a:p>
          <a:p>
            <a:pPr marL="393192" lvl="1" indent="0" algn="l" rtl="0">
              <a:spcBef>
                <a:spcPts val="444"/>
              </a:spcBef>
              <a:spcAft>
                <a:spcPts val="0"/>
              </a:spcAft>
              <a:buSzPct val="85000"/>
              <a:buNone/>
            </a:pPr>
            <a:endParaRPr/>
          </a:p>
          <a:p>
            <a:pPr marL="640080" lvl="1" indent="-127063" algn="l" rtl="0">
              <a:spcBef>
                <a:spcPts val="444"/>
              </a:spcBef>
              <a:spcAft>
                <a:spcPts val="0"/>
              </a:spcAft>
              <a:buSzPct val="85000"/>
              <a:buNone/>
            </a:pPr>
            <a:endParaRPr/>
          </a:p>
          <a:p>
            <a:pPr marL="274320" lvl="0" indent="-274320" algn="l" rtl="0">
              <a:spcBef>
                <a:spcPts val="481"/>
              </a:spcBef>
              <a:spcAft>
                <a:spcPts val="0"/>
              </a:spcAft>
              <a:buSzPct val="95000"/>
              <a:buChar char="⚫"/>
            </a:pPr>
            <a:r>
              <a:rPr lang="en-US"/>
              <a:t>En Multi: 	</a:t>
            </a:r>
            <a:endParaRPr/>
          </a:p>
          <a:p>
            <a:pPr marL="640080" lvl="1" indent="-246888" algn="l" rtl="0">
              <a:spcBef>
                <a:spcPts val="444"/>
              </a:spcBef>
              <a:spcAft>
                <a:spcPts val="0"/>
              </a:spcAft>
              <a:buSzPct val="85000"/>
              <a:buChar char="⚫"/>
            </a:pPr>
            <a:r>
              <a:rPr lang="en-US"/>
              <a:t>Invocar el método superclase que valida y crea vértices si es necesario</a:t>
            </a:r>
            <a:endParaRPr/>
          </a:p>
          <a:p>
            <a:pPr marL="640080" lvl="1" indent="-246888" algn="l" rtl="0">
              <a:spcBef>
                <a:spcPts val="444"/>
              </a:spcBef>
              <a:spcAft>
                <a:spcPts val="0"/>
              </a:spcAft>
              <a:buSzPct val="85000"/>
              <a:buChar char="⚫"/>
            </a:pPr>
            <a:r>
              <a:rPr lang="en-US"/>
              <a:t>Crear efectivamente el eje.</a:t>
            </a:r>
            <a:endParaRPr/>
          </a:p>
          <a:p>
            <a:pPr marL="393192" lvl="1" indent="0" algn="l" rtl="0">
              <a:spcBef>
                <a:spcPts val="444"/>
              </a:spcBef>
              <a:spcAft>
                <a:spcPts val="0"/>
              </a:spcAft>
              <a:buSzPct val="85000"/>
              <a:buNone/>
            </a:pPr>
            <a:endParaRPr/>
          </a:p>
          <a:p>
            <a:pPr marL="640080" lvl="1" indent="-127063" algn="l" rtl="0">
              <a:spcBef>
                <a:spcPts val="444"/>
              </a:spcBef>
              <a:spcAft>
                <a:spcPts val="0"/>
              </a:spcAft>
              <a:buSzPct val="85000"/>
              <a:buNone/>
            </a:pPr>
            <a:endParaRPr/>
          </a:p>
          <a:p>
            <a:pPr marL="640080" lvl="1" indent="-127063" algn="l" rtl="0">
              <a:spcBef>
                <a:spcPts val="444"/>
              </a:spcBef>
              <a:spcAft>
                <a:spcPts val="0"/>
              </a:spcAft>
              <a:buSzPct val="85000"/>
              <a:buNone/>
            </a:pPr>
            <a:endParaRPr/>
          </a:p>
        </p:txBody>
      </p:sp>
      <p:sp>
        <p:nvSpPr>
          <p:cNvPr id="129" name="Google Shape;129;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472</a:t>
            </a:fld>
            <a:endParaRPr/>
          </a:p>
        </p:txBody>
      </p:sp>
      <p:sp>
        <p:nvSpPr>
          <p:cNvPr id="130" name="Google Shape;130;p3"/>
          <p:cNvSpPr txBox="1"/>
          <p:nvPr/>
        </p:nvSpPr>
        <p:spPr>
          <a:xfrm>
            <a:off x="457200" y="4584526"/>
            <a:ext cx="494778" cy="369332"/>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1.2</a:t>
            </a:r>
            <a:endParaRPr/>
          </a:p>
        </p:txBody>
      </p:sp>
      <p:sp>
        <p:nvSpPr>
          <p:cNvPr id="136" name="Google Shape;136;p4"/>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37" name="Google Shape;137;p4"/>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para todos los casos el metodo </a:t>
            </a:r>
            <a:endParaRPr/>
          </a:p>
          <a:p>
            <a:pPr marL="114300" lvl="0" indent="0" algn="l" rtl="0">
              <a:spcBef>
                <a:spcPts val="0"/>
              </a:spcBef>
              <a:spcAft>
                <a:spcPts val="0"/>
              </a:spcAft>
              <a:buSzPts val="1800"/>
              <a:buNone/>
            </a:pPr>
            <a:r>
              <a:rPr lang="en-US" b="1">
                <a:solidFill>
                  <a:schemeClr val="dk1"/>
                </a:solidFill>
              </a:rPr>
              <a:t>public int numberOfEdges() </a:t>
            </a:r>
            <a:endParaRPr sz="2000">
              <a:solidFill>
                <a:schemeClr val="dk1"/>
              </a:solidFill>
            </a:endParaRPr>
          </a:p>
        </p:txBody>
      </p:sp>
      <p:sp>
        <p:nvSpPr>
          <p:cNvPr id="138" name="Google Shape;138;p4"/>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473</a:t>
            </a:fld>
            <a:endParaRPr sz="1000" b="0" i="0" u="none" strike="noStrike" cap="none">
              <a:solidFill>
                <a:srgbClr val="FFFFFF"/>
              </a:solidFill>
              <a:latin typeface="Roboto"/>
              <a:ea typeface="Roboto"/>
              <a:cs typeface="Roboto"/>
              <a:sym typeface="Roboto"/>
            </a:endParaRPr>
          </a:p>
        </p:txBody>
      </p:sp>
      <p:pic>
        <p:nvPicPr>
          <p:cNvPr id="139" name="Google Shape;139;p4"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45" name="Google Shape;145;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A (no dirigido)</a:t>
            </a:r>
            <a:endParaRPr/>
          </a:p>
          <a:p>
            <a:pPr marL="0" lvl="0" indent="0" algn="l" rtl="0">
              <a:spcBef>
                <a:spcPts val="520"/>
              </a:spcBef>
              <a:spcAft>
                <a:spcPts val="0"/>
              </a:spcAft>
              <a:buSzPts val="2470"/>
              <a:buNone/>
            </a:pPr>
            <a:endParaRPr/>
          </a:p>
        </p:txBody>
      </p:sp>
      <p:sp>
        <p:nvSpPr>
          <p:cNvPr id="146" name="Google Shape;146;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474</a:t>
            </a:fld>
            <a:endParaRPr/>
          </a:p>
        </p:txBody>
      </p:sp>
      <p:sp>
        <p:nvSpPr>
          <p:cNvPr id="147" name="Google Shape;147;p5"/>
          <p:cNvSpPr txBox="1"/>
          <p:nvPr/>
        </p:nvSpPr>
        <p:spPr>
          <a:xfrm>
            <a:off x="361551" y="2706282"/>
            <a:ext cx="4995278" cy="3970318"/>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g.addEdge('E', 'B', </a:t>
            </a:r>
            <a:r>
              <a:rPr lang="en-US" sz="1800" b="1">
                <a:solidFill>
                  <a:schemeClr val="dk1"/>
                </a:solidFill>
                <a:latin typeface="Palatino Linotype"/>
                <a:ea typeface="Palatino Linotype"/>
                <a:cs typeface="Palatino Linotype"/>
                <a:sym typeface="Palatino Linotype"/>
              </a:rPr>
              <a:t>new EmptyEdgeProp()</a:t>
            </a:r>
            <a:r>
              <a:rPr lang="en-US" sz="1800">
                <a:solidFill>
                  <a:schemeClr val="dk1"/>
                </a:solidFill>
                <a:latin typeface="Palatino Linotype"/>
                <a:ea typeface="Palatino Linotype"/>
                <a:cs typeface="Palatino Linotype"/>
                <a:sym typeface="Palatino Linotype"/>
              </a:rPr>
              <a:t>);</a:t>
            </a:r>
            <a:r>
              <a:rPr lang="en-US" sz="1800" b="1" i="1">
                <a:solidFill>
                  <a:srgbClr val="00B050"/>
                </a:solidFill>
                <a:latin typeface="Palatino Linotype"/>
                <a:ea typeface="Palatino Linotype"/>
                <a:cs typeface="Palatino Linotype"/>
                <a:sym typeface="Palatino Linotype"/>
              </a:rPr>
              <a:t>  </a:t>
            </a:r>
            <a:endParaRPr sz="1800" b="1" i="1">
              <a:solidFill>
                <a:srgbClr val="00B050"/>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g.addEdge('A', 'B',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'B',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g.addEdge('E', 'F',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'A', </a:t>
            </a:r>
            <a:r>
              <a:rPr lang="en-US" sz="1800" b="1">
                <a:solidFill>
                  <a:schemeClr val="dk1"/>
                </a:solidFill>
                <a:latin typeface="Palatino Linotype"/>
                <a:ea typeface="Palatino Linotype"/>
                <a:cs typeface="Palatino Linotype"/>
                <a:sym typeface="Palatino Linotype"/>
              </a:rPr>
              <a:t>new EmptyEdgeProp());</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'G',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g.addEdge('T', 'U',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g.addEdge('C', 'G',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g.numberOfEdges() );  // 9</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148" name="Google Shape;148;p5"/>
          <p:cNvGrpSpPr/>
          <p:nvPr/>
        </p:nvGrpSpPr>
        <p:grpSpPr>
          <a:xfrm>
            <a:off x="6006142" y="1737984"/>
            <a:ext cx="2891305" cy="3250184"/>
            <a:chOff x="6032268" y="901962"/>
            <a:chExt cx="2891305" cy="3250184"/>
          </a:xfrm>
        </p:grpSpPr>
        <p:grpSp>
          <p:nvGrpSpPr>
            <p:cNvPr id="149" name="Google Shape;149;p5"/>
            <p:cNvGrpSpPr/>
            <p:nvPr/>
          </p:nvGrpSpPr>
          <p:grpSpPr>
            <a:xfrm>
              <a:off x="6032269" y="901962"/>
              <a:ext cx="2891304" cy="3199757"/>
              <a:chOff x="5284771" y="730984"/>
              <a:chExt cx="3441045" cy="3754334"/>
            </a:xfrm>
          </p:grpSpPr>
          <p:grpSp>
            <p:nvGrpSpPr>
              <p:cNvPr id="150" name="Google Shape;150;p5"/>
              <p:cNvGrpSpPr/>
              <p:nvPr/>
            </p:nvGrpSpPr>
            <p:grpSpPr>
              <a:xfrm>
                <a:off x="5284771" y="730984"/>
                <a:ext cx="3441045" cy="3754334"/>
                <a:chOff x="457200" y="2525484"/>
                <a:chExt cx="3441045" cy="3754334"/>
              </a:xfrm>
            </p:grpSpPr>
            <p:sp>
              <p:nvSpPr>
                <p:cNvPr id="151" name="Google Shape;151;p5"/>
                <p:cNvSpPr/>
                <p:nvPr/>
              </p:nvSpPr>
              <p:spPr>
                <a:xfrm>
                  <a:off x="1999683" y="575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152" name="Google Shape;152;p5"/>
                <p:cNvSpPr/>
                <p:nvPr/>
              </p:nvSpPr>
              <p:spPr>
                <a:xfrm>
                  <a:off x="1789612" y="423671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sp>
              <p:nvSpPr>
                <p:cNvPr id="153" name="Google Shape;153;p5"/>
                <p:cNvSpPr/>
                <p:nvPr/>
              </p:nvSpPr>
              <p:spPr>
                <a:xfrm>
                  <a:off x="2647406" y="306148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154" name="Google Shape;154;p5"/>
                <p:cNvSpPr/>
                <p:nvPr/>
              </p:nvSpPr>
              <p:spPr>
                <a:xfrm>
                  <a:off x="3414919" y="5853097"/>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T</a:t>
                  </a:r>
                  <a:endParaRPr sz="1800">
                    <a:solidFill>
                      <a:schemeClr val="dk1"/>
                    </a:solidFill>
                    <a:latin typeface="Palatino Linotype"/>
                    <a:ea typeface="Palatino Linotype"/>
                    <a:cs typeface="Palatino Linotype"/>
                    <a:sym typeface="Palatino Linotype"/>
                  </a:endParaRPr>
                </a:p>
              </p:txBody>
            </p:sp>
            <p:sp>
              <p:nvSpPr>
                <p:cNvPr id="155" name="Google Shape;155;p5"/>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156" name="Google Shape;156;p5"/>
                <p:cNvSpPr/>
                <p:nvPr/>
              </p:nvSpPr>
              <p:spPr>
                <a:xfrm>
                  <a:off x="1495697" y="2525484"/>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157" name="Google Shape;157;p5"/>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158" name="Google Shape;158;p5"/>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159" name="Google Shape;159;p5"/>
                <p:cNvCxnSpPr>
                  <a:stCxn id="152" idx="7"/>
                  <a:endCxn id="153" idx="4"/>
                </p:cNvCxnSpPr>
                <p:nvPr/>
              </p:nvCxnSpPr>
              <p:spPr>
                <a:xfrm rot="10800000" flipH="1">
                  <a:off x="2202156" y="3488310"/>
                  <a:ext cx="687000" cy="810900"/>
                </a:xfrm>
                <a:prstGeom prst="straightConnector1">
                  <a:avLst/>
                </a:prstGeom>
                <a:noFill/>
                <a:ln w="38100" cap="flat" cmpd="sng">
                  <a:solidFill>
                    <a:schemeClr val="accent1"/>
                  </a:solidFill>
                  <a:prstDash val="solid"/>
                  <a:miter lim="800000"/>
                  <a:headEnd type="none" w="sm" len="sm"/>
                  <a:tailEnd type="none" w="sm" len="sm"/>
                </a:ln>
              </p:spPr>
            </p:cxnSp>
            <p:cxnSp>
              <p:nvCxnSpPr>
                <p:cNvPr id="160" name="Google Shape;160;p5"/>
                <p:cNvCxnSpPr>
                  <a:endCxn id="153" idx="3"/>
                </p:cNvCxnSpPr>
                <p:nvPr/>
              </p:nvCxnSpPr>
              <p:spPr>
                <a:xfrm rot="10800000" flipH="1">
                  <a:off x="1139588" y="3425717"/>
                  <a:ext cx="1578600" cy="228000"/>
                </a:xfrm>
                <a:prstGeom prst="straightConnector1">
                  <a:avLst/>
                </a:prstGeom>
                <a:noFill/>
                <a:ln w="38100" cap="flat" cmpd="sng">
                  <a:solidFill>
                    <a:schemeClr val="accent1"/>
                  </a:solidFill>
                  <a:prstDash val="solid"/>
                  <a:miter lim="800000"/>
                  <a:headEnd type="none" w="sm" len="sm"/>
                  <a:tailEnd type="none" w="sm" len="sm"/>
                </a:ln>
              </p:spPr>
            </p:cxnSp>
            <p:cxnSp>
              <p:nvCxnSpPr>
                <p:cNvPr id="161" name="Google Shape;161;p5"/>
                <p:cNvCxnSpPr>
                  <a:stCxn id="157" idx="7"/>
                  <a:endCxn id="156" idx="3"/>
                </p:cNvCxnSpPr>
                <p:nvPr/>
              </p:nvCxnSpPr>
              <p:spPr>
                <a:xfrm rot="10800000" flipH="1">
                  <a:off x="1063510" y="2889801"/>
                  <a:ext cx="503100" cy="660900"/>
                </a:xfrm>
                <a:prstGeom prst="straightConnector1">
                  <a:avLst/>
                </a:prstGeom>
                <a:noFill/>
                <a:ln w="38100" cap="flat" cmpd="sng">
                  <a:solidFill>
                    <a:schemeClr val="accent1"/>
                  </a:solidFill>
                  <a:prstDash val="solid"/>
                  <a:miter lim="800000"/>
                  <a:headEnd type="none" w="sm" len="sm"/>
                  <a:tailEnd type="none" w="sm" len="sm"/>
                </a:ln>
              </p:spPr>
            </p:cxnSp>
            <p:cxnSp>
              <p:nvCxnSpPr>
                <p:cNvPr id="162" name="Google Shape;162;p5"/>
                <p:cNvCxnSpPr>
                  <a:endCxn id="157" idx="5"/>
                </p:cNvCxnSpPr>
                <p:nvPr/>
              </p:nvCxnSpPr>
              <p:spPr>
                <a:xfrm rot="10800000">
                  <a:off x="1063510" y="3852438"/>
                  <a:ext cx="795300" cy="468000"/>
                </a:xfrm>
                <a:prstGeom prst="straightConnector1">
                  <a:avLst/>
                </a:prstGeom>
                <a:noFill/>
                <a:ln w="38100" cap="flat" cmpd="sng">
                  <a:solidFill>
                    <a:schemeClr val="accent1"/>
                  </a:solidFill>
                  <a:prstDash val="solid"/>
                  <a:miter lim="800000"/>
                  <a:headEnd type="none" w="sm" len="sm"/>
                  <a:tailEnd type="none" w="sm" len="sm"/>
                </a:ln>
              </p:spPr>
            </p:cxnSp>
            <p:cxnSp>
              <p:nvCxnSpPr>
                <p:cNvPr id="163" name="Google Shape;163;p5"/>
                <p:cNvCxnSpPr>
                  <a:stCxn id="153" idx="1"/>
                </p:cNvCxnSpPr>
                <p:nvPr/>
              </p:nvCxnSpPr>
              <p:spPr>
                <a:xfrm rot="10800000">
                  <a:off x="1978988" y="2775680"/>
                  <a:ext cx="739200" cy="348300"/>
                </a:xfrm>
                <a:prstGeom prst="straightConnector1">
                  <a:avLst/>
                </a:prstGeom>
                <a:noFill/>
                <a:ln w="38100" cap="flat" cmpd="sng">
                  <a:solidFill>
                    <a:schemeClr val="accent1"/>
                  </a:solidFill>
                  <a:prstDash val="solid"/>
                  <a:miter lim="800000"/>
                  <a:headEnd type="none" w="sm" len="sm"/>
                  <a:tailEnd type="none" w="sm" len="sm"/>
                </a:ln>
              </p:spPr>
            </p:cxnSp>
            <p:cxnSp>
              <p:nvCxnSpPr>
                <p:cNvPr id="164" name="Google Shape;164;p5"/>
                <p:cNvCxnSpPr/>
                <p:nvPr/>
              </p:nvCxnSpPr>
              <p:spPr>
                <a:xfrm rot="10800000">
                  <a:off x="2711655" y="5393980"/>
                  <a:ext cx="795191" cy="467993"/>
                </a:xfrm>
                <a:prstGeom prst="straightConnector1">
                  <a:avLst/>
                </a:prstGeom>
                <a:noFill/>
                <a:ln w="38100" cap="flat" cmpd="sng">
                  <a:solidFill>
                    <a:schemeClr val="accent1"/>
                  </a:solidFill>
                  <a:prstDash val="solid"/>
                  <a:miter lim="800000"/>
                  <a:headEnd type="none" w="sm" len="sm"/>
                  <a:tailEnd type="none" w="sm" len="sm"/>
                </a:ln>
              </p:spPr>
            </p:cxnSp>
            <p:cxnSp>
              <p:nvCxnSpPr>
                <p:cNvPr id="165" name="Google Shape;165;p5"/>
                <p:cNvCxnSpPr>
                  <a:stCxn id="158"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166" name="Google Shape;166;p5"/>
              <p:cNvCxnSpPr>
                <a:stCxn id="151" idx="1"/>
              </p:cNvCxnSpPr>
              <p:nvPr/>
            </p:nvCxnSpPr>
            <p:spPr>
              <a:xfrm rot="10800000">
                <a:off x="5693836" y="3398601"/>
                <a:ext cx="1204200" cy="627600"/>
              </a:xfrm>
              <a:prstGeom prst="straightConnector1">
                <a:avLst/>
              </a:prstGeom>
              <a:noFill/>
              <a:ln w="38100" cap="flat" cmpd="sng">
                <a:solidFill>
                  <a:schemeClr val="accent1"/>
                </a:solidFill>
                <a:prstDash val="solid"/>
                <a:miter lim="800000"/>
                <a:headEnd type="none" w="sm" len="sm"/>
                <a:tailEnd type="none" w="sm" len="sm"/>
              </a:ln>
            </p:spPr>
          </p:cxnSp>
          <p:cxnSp>
            <p:nvCxnSpPr>
              <p:cNvPr id="167" name="Google Shape;167;p5"/>
              <p:cNvCxnSpPr>
                <a:stCxn id="155" idx="2"/>
                <a:endCxn id="158"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none" w="sm" len="sm"/>
              </a:ln>
            </p:spPr>
          </p:cxnSp>
        </p:grpSp>
        <p:sp>
          <p:nvSpPr>
            <p:cNvPr id="168" name="Google Shape;168;p5"/>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74" name="Google Shape;174;p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B (no dirigido)</a:t>
            </a:r>
            <a:endParaRPr/>
          </a:p>
          <a:p>
            <a:pPr marL="0" lvl="0" indent="0" algn="l" rtl="0">
              <a:spcBef>
                <a:spcPts val="520"/>
              </a:spcBef>
              <a:spcAft>
                <a:spcPts val="0"/>
              </a:spcAft>
              <a:buSzPts val="2470"/>
              <a:buNone/>
            </a:pPr>
            <a:endParaRPr/>
          </a:p>
        </p:txBody>
      </p:sp>
      <p:sp>
        <p:nvSpPr>
          <p:cNvPr id="175" name="Google Shape;175;p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475</a:t>
            </a:fld>
            <a:endParaRPr/>
          </a:p>
        </p:txBody>
      </p:sp>
      <p:sp>
        <p:nvSpPr>
          <p:cNvPr id="176" name="Google Shape;176;p6"/>
          <p:cNvSpPr txBox="1"/>
          <p:nvPr/>
        </p:nvSpPr>
        <p:spPr>
          <a:xfrm>
            <a:off x="361551" y="2706282"/>
            <a:ext cx="5110694" cy="4247317"/>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g.addEdge('E', 'B', </a:t>
            </a:r>
            <a:r>
              <a:rPr lang="en-US" sz="1800" b="1">
                <a:solidFill>
                  <a:schemeClr val="dk1"/>
                </a:solidFill>
                <a:latin typeface="Palatino Linotype"/>
                <a:ea typeface="Palatino Linotype"/>
                <a:cs typeface="Palatino Linotype"/>
                <a:sym typeface="Palatino Linotype"/>
              </a:rPr>
              <a:t>new EmptyEdgeProp()</a:t>
            </a:r>
            <a:r>
              <a:rPr lang="en-US" sz="1800">
                <a:solidFill>
                  <a:schemeClr val="dk1"/>
                </a:solidFill>
                <a:latin typeface="Palatino Linotype"/>
                <a:ea typeface="Palatino Linotype"/>
                <a:cs typeface="Palatino Linotype"/>
                <a:sym typeface="Palatino Linotype"/>
              </a:rPr>
              <a:t>);</a:t>
            </a:r>
            <a:r>
              <a:rPr lang="en-US" sz="1800" b="1" i="1">
                <a:solidFill>
                  <a:srgbClr val="00B050"/>
                </a:solidFill>
                <a:latin typeface="Palatino Linotype"/>
                <a:ea typeface="Palatino Linotype"/>
                <a:cs typeface="Palatino Linotype"/>
                <a:sym typeface="Palatino Linotype"/>
              </a:rPr>
              <a:t>  </a:t>
            </a:r>
            <a:endParaRPr sz="1800" b="1" i="1">
              <a:solidFill>
                <a:srgbClr val="00B050"/>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g.addEdge('A', 'B',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'B',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g.addEdge('E', 'F',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'A', </a:t>
            </a:r>
            <a:r>
              <a:rPr lang="en-US" sz="1800" b="1">
                <a:solidFill>
                  <a:schemeClr val="dk1"/>
                </a:solidFill>
                <a:latin typeface="Palatino Linotype"/>
                <a:ea typeface="Palatino Linotype"/>
                <a:cs typeface="Palatino Linotype"/>
                <a:sym typeface="Palatino Linotype"/>
              </a:rPr>
              <a:t>new EmptyEdgeProp());</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'G',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EmptyEdgeProp());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g.addEdge('T', 'U',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g.addEdge('C', 'G',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EmptyEdgeProp());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g.numberOfEdges() );  // 10</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177" name="Google Shape;177;p6"/>
          <p:cNvGrpSpPr/>
          <p:nvPr/>
        </p:nvGrpSpPr>
        <p:grpSpPr>
          <a:xfrm>
            <a:off x="6006142" y="1737984"/>
            <a:ext cx="2891305" cy="3250184"/>
            <a:chOff x="6032268" y="901962"/>
            <a:chExt cx="2891305" cy="3250184"/>
          </a:xfrm>
        </p:grpSpPr>
        <p:grpSp>
          <p:nvGrpSpPr>
            <p:cNvPr id="178" name="Google Shape;178;p6"/>
            <p:cNvGrpSpPr/>
            <p:nvPr/>
          </p:nvGrpSpPr>
          <p:grpSpPr>
            <a:xfrm>
              <a:off x="6032269" y="901962"/>
              <a:ext cx="2891304" cy="3199757"/>
              <a:chOff x="5284771" y="730984"/>
              <a:chExt cx="3441045" cy="3754334"/>
            </a:xfrm>
          </p:grpSpPr>
          <p:grpSp>
            <p:nvGrpSpPr>
              <p:cNvPr id="179" name="Google Shape;179;p6"/>
              <p:cNvGrpSpPr/>
              <p:nvPr/>
            </p:nvGrpSpPr>
            <p:grpSpPr>
              <a:xfrm>
                <a:off x="5284771" y="730984"/>
                <a:ext cx="3441045" cy="3754334"/>
                <a:chOff x="457200" y="2525484"/>
                <a:chExt cx="3441045" cy="3754334"/>
              </a:xfrm>
            </p:grpSpPr>
            <p:sp>
              <p:nvSpPr>
                <p:cNvPr id="180" name="Google Shape;180;p6"/>
                <p:cNvSpPr/>
                <p:nvPr/>
              </p:nvSpPr>
              <p:spPr>
                <a:xfrm>
                  <a:off x="1999683" y="575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181" name="Google Shape;181;p6"/>
                <p:cNvSpPr/>
                <p:nvPr/>
              </p:nvSpPr>
              <p:spPr>
                <a:xfrm>
                  <a:off x="1789612" y="423671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sp>
              <p:nvSpPr>
                <p:cNvPr id="182" name="Google Shape;182;p6"/>
                <p:cNvSpPr/>
                <p:nvPr/>
              </p:nvSpPr>
              <p:spPr>
                <a:xfrm>
                  <a:off x="2647406" y="306148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183" name="Google Shape;183;p6"/>
                <p:cNvSpPr/>
                <p:nvPr/>
              </p:nvSpPr>
              <p:spPr>
                <a:xfrm>
                  <a:off x="3414919" y="5853097"/>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T</a:t>
                  </a:r>
                  <a:endParaRPr sz="1800">
                    <a:solidFill>
                      <a:schemeClr val="dk1"/>
                    </a:solidFill>
                    <a:latin typeface="Palatino Linotype"/>
                    <a:ea typeface="Palatino Linotype"/>
                    <a:cs typeface="Palatino Linotype"/>
                    <a:sym typeface="Palatino Linotype"/>
                  </a:endParaRPr>
                </a:p>
              </p:txBody>
            </p:sp>
            <p:sp>
              <p:nvSpPr>
                <p:cNvPr id="184" name="Google Shape;184;p6"/>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185" name="Google Shape;185;p6"/>
                <p:cNvSpPr/>
                <p:nvPr/>
              </p:nvSpPr>
              <p:spPr>
                <a:xfrm>
                  <a:off x="1495697" y="2525484"/>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186" name="Google Shape;186;p6"/>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187" name="Google Shape;187;p6"/>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188" name="Google Shape;188;p6"/>
                <p:cNvCxnSpPr>
                  <a:stCxn id="181" idx="7"/>
                  <a:endCxn id="182" idx="4"/>
                </p:cNvCxnSpPr>
                <p:nvPr/>
              </p:nvCxnSpPr>
              <p:spPr>
                <a:xfrm rot="10800000" flipH="1">
                  <a:off x="2202156" y="3488310"/>
                  <a:ext cx="687000" cy="810900"/>
                </a:xfrm>
                <a:prstGeom prst="straightConnector1">
                  <a:avLst/>
                </a:prstGeom>
                <a:noFill/>
                <a:ln w="38100" cap="flat" cmpd="sng">
                  <a:solidFill>
                    <a:schemeClr val="accent1"/>
                  </a:solidFill>
                  <a:prstDash val="solid"/>
                  <a:miter lim="800000"/>
                  <a:headEnd type="none" w="sm" len="sm"/>
                  <a:tailEnd type="none" w="sm" len="sm"/>
                </a:ln>
              </p:spPr>
            </p:cxnSp>
            <p:cxnSp>
              <p:nvCxnSpPr>
                <p:cNvPr id="189" name="Google Shape;189;p6"/>
                <p:cNvCxnSpPr>
                  <a:endCxn id="182" idx="3"/>
                </p:cNvCxnSpPr>
                <p:nvPr/>
              </p:nvCxnSpPr>
              <p:spPr>
                <a:xfrm rot="10800000" flipH="1">
                  <a:off x="1139588" y="3425717"/>
                  <a:ext cx="1578600" cy="228000"/>
                </a:xfrm>
                <a:prstGeom prst="straightConnector1">
                  <a:avLst/>
                </a:prstGeom>
                <a:noFill/>
                <a:ln w="38100" cap="flat" cmpd="sng">
                  <a:solidFill>
                    <a:schemeClr val="accent1"/>
                  </a:solidFill>
                  <a:prstDash val="solid"/>
                  <a:miter lim="800000"/>
                  <a:headEnd type="none" w="sm" len="sm"/>
                  <a:tailEnd type="none" w="sm" len="sm"/>
                </a:ln>
              </p:spPr>
            </p:cxnSp>
            <p:cxnSp>
              <p:nvCxnSpPr>
                <p:cNvPr id="190" name="Google Shape;190;p6"/>
                <p:cNvCxnSpPr>
                  <a:stCxn id="186" idx="7"/>
                  <a:endCxn id="185" idx="3"/>
                </p:cNvCxnSpPr>
                <p:nvPr/>
              </p:nvCxnSpPr>
              <p:spPr>
                <a:xfrm rot="10800000" flipH="1">
                  <a:off x="1063510" y="2889801"/>
                  <a:ext cx="503100" cy="660900"/>
                </a:xfrm>
                <a:prstGeom prst="straightConnector1">
                  <a:avLst/>
                </a:prstGeom>
                <a:noFill/>
                <a:ln w="38100" cap="flat" cmpd="sng">
                  <a:solidFill>
                    <a:schemeClr val="accent1"/>
                  </a:solidFill>
                  <a:prstDash val="solid"/>
                  <a:miter lim="800000"/>
                  <a:headEnd type="none" w="sm" len="sm"/>
                  <a:tailEnd type="none" w="sm" len="sm"/>
                </a:ln>
              </p:spPr>
            </p:cxnSp>
            <p:cxnSp>
              <p:nvCxnSpPr>
                <p:cNvPr id="191" name="Google Shape;191;p6"/>
                <p:cNvCxnSpPr>
                  <a:endCxn id="186" idx="5"/>
                </p:cNvCxnSpPr>
                <p:nvPr/>
              </p:nvCxnSpPr>
              <p:spPr>
                <a:xfrm rot="10800000">
                  <a:off x="1063510" y="3852438"/>
                  <a:ext cx="795300" cy="468000"/>
                </a:xfrm>
                <a:prstGeom prst="straightConnector1">
                  <a:avLst/>
                </a:prstGeom>
                <a:noFill/>
                <a:ln w="38100" cap="flat" cmpd="sng">
                  <a:solidFill>
                    <a:schemeClr val="accent1"/>
                  </a:solidFill>
                  <a:prstDash val="solid"/>
                  <a:miter lim="800000"/>
                  <a:headEnd type="none" w="sm" len="sm"/>
                  <a:tailEnd type="none" w="sm" len="sm"/>
                </a:ln>
              </p:spPr>
            </p:cxnSp>
            <p:cxnSp>
              <p:nvCxnSpPr>
                <p:cNvPr id="192" name="Google Shape;192;p6"/>
                <p:cNvCxnSpPr>
                  <a:stCxn id="182" idx="1"/>
                </p:cNvCxnSpPr>
                <p:nvPr/>
              </p:nvCxnSpPr>
              <p:spPr>
                <a:xfrm rot="10800000">
                  <a:off x="1978988" y="2775680"/>
                  <a:ext cx="739200" cy="348300"/>
                </a:xfrm>
                <a:prstGeom prst="straightConnector1">
                  <a:avLst/>
                </a:prstGeom>
                <a:noFill/>
                <a:ln w="38100" cap="flat" cmpd="sng">
                  <a:solidFill>
                    <a:schemeClr val="accent1"/>
                  </a:solidFill>
                  <a:prstDash val="solid"/>
                  <a:miter lim="800000"/>
                  <a:headEnd type="none" w="sm" len="sm"/>
                  <a:tailEnd type="none" w="sm" len="sm"/>
                </a:ln>
              </p:spPr>
            </p:cxnSp>
            <p:cxnSp>
              <p:nvCxnSpPr>
                <p:cNvPr id="193" name="Google Shape;193;p6"/>
                <p:cNvCxnSpPr/>
                <p:nvPr/>
              </p:nvCxnSpPr>
              <p:spPr>
                <a:xfrm rot="10800000">
                  <a:off x="2711655" y="5393980"/>
                  <a:ext cx="795191" cy="467993"/>
                </a:xfrm>
                <a:prstGeom prst="straightConnector1">
                  <a:avLst/>
                </a:prstGeom>
                <a:noFill/>
                <a:ln w="38100" cap="flat" cmpd="sng">
                  <a:solidFill>
                    <a:schemeClr val="accent1"/>
                  </a:solidFill>
                  <a:prstDash val="solid"/>
                  <a:miter lim="800000"/>
                  <a:headEnd type="none" w="sm" len="sm"/>
                  <a:tailEnd type="none" w="sm" len="sm"/>
                </a:ln>
              </p:spPr>
            </p:cxnSp>
            <p:cxnSp>
              <p:nvCxnSpPr>
                <p:cNvPr id="194" name="Google Shape;194;p6"/>
                <p:cNvCxnSpPr>
                  <a:stCxn id="187"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195" name="Google Shape;195;p6"/>
              <p:cNvCxnSpPr>
                <a:stCxn id="180" idx="1"/>
              </p:cNvCxnSpPr>
              <p:nvPr/>
            </p:nvCxnSpPr>
            <p:spPr>
              <a:xfrm rot="10800000">
                <a:off x="5693836" y="3398601"/>
                <a:ext cx="1204200" cy="627600"/>
              </a:xfrm>
              <a:prstGeom prst="straightConnector1">
                <a:avLst/>
              </a:prstGeom>
              <a:noFill/>
              <a:ln w="38100" cap="flat" cmpd="sng">
                <a:solidFill>
                  <a:schemeClr val="accent1"/>
                </a:solidFill>
                <a:prstDash val="solid"/>
                <a:miter lim="800000"/>
                <a:headEnd type="none" w="sm" len="sm"/>
                <a:tailEnd type="none" w="sm" len="sm"/>
              </a:ln>
            </p:spPr>
          </p:cxnSp>
          <p:cxnSp>
            <p:nvCxnSpPr>
              <p:cNvPr id="196" name="Google Shape;196;p6"/>
              <p:cNvCxnSpPr>
                <a:stCxn id="184" idx="2"/>
                <a:endCxn id="187"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none" w="sm" len="sm"/>
              </a:ln>
            </p:spPr>
          </p:cxnSp>
        </p:grpSp>
        <p:sp>
          <p:nvSpPr>
            <p:cNvPr id="197" name="Google Shape;197;p6"/>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198" name="Google Shape;198;p6"/>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204" name="Google Shape;204;p7"/>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C (no dirigido)</a:t>
            </a:r>
            <a:endParaRPr/>
          </a:p>
          <a:p>
            <a:pPr marL="0" lvl="0" indent="0" algn="l" rtl="0">
              <a:spcBef>
                <a:spcPts val="520"/>
              </a:spcBef>
              <a:spcAft>
                <a:spcPts val="0"/>
              </a:spcAft>
              <a:buSzPts val="2470"/>
              <a:buNone/>
            </a:pPr>
            <a:endParaRPr/>
          </a:p>
        </p:txBody>
      </p:sp>
      <p:sp>
        <p:nvSpPr>
          <p:cNvPr id="205" name="Google Shape;205;p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476</a:t>
            </a:fld>
            <a:endParaRPr/>
          </a:p>
        </p:txBody>
      </p:sp>
      <p:sp>
        <p:nvSpPr>
          <p:cNvPr id="206" name="Google Shape;206;p7"/>
          <p:cNvSpPr txBox="1"/>
          <p:nvPr/>
        </p:nvSpPr>
        <p:spPr>
          <a:xfrm>
            <a:off x="349641" y="2330084"/>
            <a:ext cx="5110694" cy="4801314"/>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g.addEdge('E', 'B',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g.addEdge('A', 'B', </a:t>
            </a:r>
            <a:r>
              <a:rPr lang="en-US" sz="1800" b="1">
                <a:solidFill>
                  <a:schemeClr val="dk1"/>
                </a:solidFill>
                <a:latin typeface="Palatino Linotype"/>
                <a:ea typeface="Palatino Linotype"/>
                <a:cs typeface="Palatino Linotype"/>
                <a:sym typeface="Palatino Linotype"/>
              </a:rPr>
              <a:t>new WeightedEdge(1));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'B',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g.addEdge('E',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'A', </a:t>
            </a:r>
            <a:r>
              <a:rPr lang="en-US" sz="1800" b="1">
                <a:solidFill>
                  <a:schemeClr val="dk1"/>
                </a:solidFill>
                <a:latin typeface="Palatino Linotype"/>
                <a:ea typeface="Palatino Linotype"/>
                <a:cs typeface="Palatino Linotype"/>
                <a:sym typeface="Palatino Linotype"/>
              </a:rPr>
              <a:t>new WeightedEdge(8));</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'G',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WeightedEdge(-10));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g.addEdge('T', 'U', </a:t>
            </a:r>
            <a:r>
              <a:rPr lang="en-US" sz="1800" b="1">
                <a:solidFill>
                  <a:schemeClr val="dk1"/>
                </a:solidFill>
                <a:latin typeface="Palatino Linotype"/>
                <a:ea typeface="Palatino Linotype"/>
                <a:cs typeface="Palatino Linotype"/>
                <a:sym typeface="Palatino Linotype"/>
              </a:rPr>
              <a:t>new WeightedEdge(8));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g.addEdge('C', 'G', </a:t>
            </a:r>
            <a:r>
              <a:rPr lang="en-US" sz="1800" b="1">
                <a:solidFill>
                  <a:schemeClr val="dk1"/>
                </a:solidFill>
                <a:latin typeface="Palatino Linotype"/>
                <a:ea typeface="Palatino Linotype"/>
                <a:cs typeface="Palatino Linotype"/>
                <a:sym typeface="Palatino Linotype"/>
              </a:rPr>
              <a:t>new WeightedEdge(1));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g.addEdge('G', 'U', </a:t>
            </a:r>
            <a:r>
              <a:rPr lang="en-US" sz="1800" b="1">
                <a:solidFill>
                  <a:schemeClr val="dk1"/>
                </a:solidFill>
                <a:latin typeface="Palatino Linotype"/>
                <a:ea typeface="Palatino Linotype"/>
                <a:cs typeface="Palatino Linotype"/>
                <a:sym typeface="Palatino Linotype"/>
              </a:rPr>
              <a:t>new WeightedEdge(0));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g.numberOfEdges() );  // 12</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207" name="Google Shape;207;p7"/>
          <p:cNvGrpSpPr/>
          <p:nvPr/>
        </p:nvGrpSpPr>
        <p:grpSpPr>
          <a:xfrm>
            <a:off x="6006142" y="1737984"/>
            <a:ext cx="2891305" cy="3250184"/>
            <a:chOff x="6032268" y="901962"/>
            <a:chExt cx="2891305" cy="3250184"/>
          </a:xfrm>
        </p:grpSpPr>
        <p:grpSp>
          <p:nvGrpSpPr>
            <p:cNvPr id="208" name="Google Shape;208;p7"/>
            <p:cNvGrpSpPr/>
            <p:nvPr/>
          </p:nvGrpSpPr>
          <p:grpSpPr>
            <a:xfrm>
              <a:off x="6032269" y="901962"/>
              <a:ext cx="2891304" cy="3199757"/>
              <a:chOff x="5284771" y="730984"/>
              <a:chExt cx="3441045" cy="3754334"/>
            </a:xfrm>
          </p:grpSpPr>
          <p:grpSp>
            <p:nvGrpSpPr>
              <p:cNvPr id="209" name="Google Shape;209;p7"/>
              <p:cNvGrpSpPr/>
              <p:nvPr/>
            </p:nvGrpSpPr>
            <p:grpSpPr>
              <a:xfrm>
                <a:off x="5284771" y="730984"/>
                <a:ext cx="3441045" cy="3754334"/>
                <a:chOff x="457200" y="2525484"/>
                <a:chExt cx="3441045" cy="3754334"/>
              </a:xfrm>
            </p:grpSpPr>
            <p:sp>
              <p:nvSpPr>
                <p:cNvPr id="210" name="Google Shape;210;p7"/>
                <p:cNvSpPr/>
                <p:nvPr/>
              </p:nvSpPr>
              <p:spPr>
                <a:xfrm>
                  <a:off x="1999683" y="575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211" name="Google Shape;211;p7"/>
                <p:cNvSpPr/>
                <p:nvPr/>
              </p:nvSpPr>
              <p:spPr>
                <a:xfrm>
                  <a:off x="1789612" y="423671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sp>
              <p:nvSpPr>
                <p:cNvPr id="212" name="Google Shape;212;p7"/>
                <p:cNvSpPr/>
                <p:nvPr/>
              </p:nvSpPr>
              <p:spPr>
                <a:xfrm>
                  <a:off x="2647406" y="306148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213" name="Google Shape;213;p7"/>
                <p:cNvSpPr/>
                <p:nvPr/>
              </p:nvSpPr>
              <p:spPr>
                <a:xfrm>
                  <a:off x="3414919" y="5853097"/>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T</a:t>
                  </a:r>
                  <a:endParaRPr sz="1800">
                    <a:solidFill>
                      <a:schemeClr val="dk1"/>
                    </a:solidFill>
                    <a:latin typeface="Palatino Linotype"/>
                    <a:ea typeface="Palatino Linotype"/>
                    <a:cs typeface="Palatino Linotype"/>
                    <a:sym typeface="Palatino Linotype"/>
                  </a:endParaRPr>
                </a:p>
              </p:txBody>
            </p:sp>
            <p:sp>
              <p:nvSpPr>
                <p:cNvPr id="214" name="Google Shape;214;p7"/>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215" name="Google Shape;215;p7"/>
                <p:cNvSpPr/>
                <p:nvPr/>
              </p:nvSpPr>
              <p:spPr>
                <a:xfrm>
                  <a:off x="1495697" y="2525484"/>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216" name="Google Shape;216;p7"/>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17" name="Google Shape;217;p7"/>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218" name="Google Shape;218;p7"/>
                <p:cNvCxnSpPr>
                  <a:stCxn id="211" idx="7"/>
                  <a:endCxn id="212" idx="4"/>
                </p:cNvCxnSpPr>
                <p:nvPr/>
              </p:nvCxnSpPr>
              <p:spPr>
                <a:xfrm rot="10800000" flipH="1">
                  <a:off x="2202156" y="3488310"/>
                  <a:ext cx="687000" cy="810900"/>
                </a:xfrm>
                <a:prstGeom prst="straightConnector1">
                  <a:avLst/>
                </a:prstGeom>
                <a:noFill/>
                <a:ln w="38100" cap="flat" cmpd="sng">
                  <a:solidFill>
                    <a:schemeClr val="accent1"/>
                  </a:solidFill>
                  <a:prstDash val="solid"/>
                  <a:miter lim="800000"/>
                  <a:headEnd type="none" w="sm" len="sm"/>
                  <a:tailEnd type="none" w="sm" len="sm"/>
                </a:ln>
              </p:spPr>
            </p:cxnSp>
            <p:cxnSp>
              <p:nvCxnSpPr>
                <p:cNvPr id="219" name="Google Shape;219;p7"/>
                <p:cNvCxnSpPr>
                  <a:endCxn id="212" idx="3"/>
                </p:cNvCxnSpPr>
                <p:nvPr/>
              </p:nvCxnSpPr>
              <p:spPr>
                <a:xfrm rot="10800000" flipH="1">
                  <a:off x="1139588" y="3425717"/>
                  <a:ext cx="1578600" cy="228000"/>
                </a:xfrm>
                <a:prstGeom prst="straightConnector1">
                  <a:avLst/>
                </a:prstGeom>
                <a:noFill/>
                <a:ln w="38100" cap="flat" cmpd="sng">
                  <a:solidFill>
                    <a:schemeClr val="accent1"/>
                  </a:solidFill>
                  <a:prstDash val="solid"/>
                  <a:miter lim="800000"/>
                  <a:headEnd type="none" w="sm" len="sm"/>
                  <a:tailEnd type="none" w="sm" len="sm"/>
                </a:ln>
              </p:spPr>
            </p:cxnSp>
            <p:cxnSp>
              <p:nvCxnSpPr>
                <p:cNvPr id="220" name="Google Shape;220;p7"/>
                <p:cNvCxnSpPr>
                  <a:stCxn id="216" idx="7"/>
                  <a:endCxn id="215" idx="3"/>
                </p:cNvCxnSpPr>
                <p:nvPr/>
              </p:nvCxnSpPr>
              <p:spPr>
                <a:xfrm rot="10800000" flipH="1">
                  <a:off x="1063510" y="2889801"/>
                  <a:ext cx="503100" cy="660900"/>
                </a:xfrm>
                <a:prstGeom prst="straightConnector1">
                  <a:avLst/>
                </a:prstGeom>
                <a:noFill/>
                <a:ln w="38100" cap="flat" cmpd="sng">
                  <a:solidFill>
                    <a:schemeClr val="accent1"/>
                  </a:solidFill>
                  <a:prstDash val="solid"/>
                  <a:miter lim="800000"/>
                  <a:headEnd type="none" w="sm" len="sm"/>
                  <a:tailEnd type="none" w="sm" len="sm"/>
                </a:ln>
              </p:spPr>
            </p:cxnSp>
            <p:cxnSp>
              <p:nvCxnSpPr>
                <p:cNvPr id="221" name="Google Shape;221;p7"/>
                <p:cNvCxnSpPr>
                  <a:endCxn id="216" idx="5"/>
                </p:cNvCxnSpPr>
                <p:nvPr/>
              </p:nvCxnSpPr>
              <p:spPr>
                <a:xfrm rot="10800000">
                  <a:off x="1063510" y="3852438"/>
                  <a:ext cx="795300" cy="468000"/>
                </a:xfrm>
                <a:prstGeom prst="straightConnector1">
                  <a:avLst/>
                </a:prstGeom>
                <a:noFill/>
                <a:ln w="38100" cap="flat" cmpd="sng">
                  <a:solidFill>
                    <a:schemeClr val="accent1"/>
                  </a:solidFill>
                  <a:prstDash val="solid"/>
                  <a:miter lim="800000"/>
                  <a:headEnd type="none" w="sm" len="sm"/>
                  <a:tailEnd type="none" w="sm" len="sm"/>
                </a:ln>
              </p:spPr>
            </p:cxnSp>
            <p:cxnSp>
              <p:nvCxnSpPr>
                <p:cNvPr id="222" name="Google Shape;222;p7"/>
                <p:cNvCxnSpPr>
                  <a:stCxn id="212" idx="1"/>
                </p:cNvCxnSpPr>
                <p:nvPr/>
              </p:nvCxnSpPr>
              <p:spPr>
                <a:xfrm rot="10800000">
                  <a:off x="1978988" y="2775680"/>
                  <a:ext cx="739200" cy="348300"/>
                </a:xfrm>
                <a:prstGeom prst="straightConnector1">
                  <a:avLst/>
                </a:prstGeom>
                <a:noFill/>
                <a:ln w="38100" cap="flat" cmpd="sng">
                  <a:solidFill>
                    <a:schemeClr val="accent1"/>
                  </a:solidFill>
                  <a:prstDash val="solid"/>
                  <a:miter lim="800000"/>
                  <a:headEnd type="none" w="sm" len="sm"/>
                  <a:tailEnd type="none" w="sm" len="sm"/>
                </a:ln>
              </p:spPr>
            </p:cxnSp>
            <p:cxnSp>
              <p:nvCxnSpPr>
                <p:cNvPr id="223" name="Google Shape;223;p7"/>
                <p:cNvCxnSpPr/>
                <p:nvPr/>
              </p:nvCxnSpPr>
              <p:spPr>
                <a:xfrm rot="10800000">
                  <a:off x="2711655" y="5393980"/>
                  <a:ext cx="795191" cy="467993"/>
                </a:xfrm>
                <a:prstGeom prst="straightConnector1">
                  <a:avLst/>
                </a:prstGeom>
                <a:noFill/>
                <a:ln w="38100" cap="flat" cmpd="sng">
                  <a:solidFill>
                    <a:schemeClr val="accent1"/>
                  </a:solidFill>
                  <a:prstDash val="solid"/>
                  <a:miter lim="800000"/>
                  <a:headEnd type="none" w="sm" len="sm"/>
                  <a:tailEnd type="none" w="sm" len="sm"/>
                </a:ln>
              </p:spPr>
            </p:cxnSp>
            <p:cxnSp>
              <p:nvCxnSpPr>
                <p:cNvPr id="224" name="Google Shape;224;p7"/>
                <p:cNvCxnSpPr>
                  <a:stCxn id="217"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225" name="Google Shape;225;p7"/>
              <p:cNvCxnSpPr>
                <a:stCxn id="210" idx="1"/>
              </p:cNvCxnSpPr>
              <p:nvPr/>
            </p:nvCxnSpPr>
            <p:spPr>
              <a:xfrm rot="10800000">
                <a:off x="5693836" y="3398601"/>
                <a:ext cx="1204200" cy="627600"/>
              </a:xfrm>
              <a:prstGeom prst="straightConnector1">
                <a:avLst/>
              </a:prstGeom>
              <a:noFill/>
              <a:ln w="38100" cap="flat" cmpd="sng">
                <a:solidFill>
                  <a:schemeClr val="accent1"/>
                </a:solidFill>
                <a:prstDash val="solid"/>
                <a:miter lim="800000"/>
                <a:headEnd type="none" w="sm" len="sm"/>
                <a:tailEnd type="none" w="sm" len="sm"/>
              </a:ln>
            </p:spPr>
          </p:cxnSp>
          <p:cxnSp>
            <p:nvCxnSpPr>
              <p:cNvPr id="226" name="Google Shape;226;p7"/>
              <p:cNvCxnSpPr>
                <a:stCxn id="214" idx="2"/>
                <a:endCxn id="217"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none" w="sm" len="sm"/>
              </a:ln>
            </p:spPr>
          </p:cxnSp>
        </p:grpSp>
        <p:sp>
          <p:nvSpPr>
            <p:cNvPr id="227" name="Google Shape;227;p7"/>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228" name="Google Shape;228;p7"/>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29" name="Google Shape;229;p7"/>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30" name="Google Shape;230;p7"/>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236" name="Google Shape;236;p8"/>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D (dirigido)</a:t>
            </a:r>
            <a:endParaRPr/>
          </a:p>
          <a:p>
            <a:pPr marL="0" lvl="0" indent="0" algn="l" rtl="0">
              <a:spcBef>
                <a:spcPts val="520"/>
              </a:spcBef>
              <a:spcAft>
                <a:spcPts val="0"/>
              </a:spcAft>
              <a:buSzPts val="2470"/>
              <a:buNone/>
            </a:pPr>
            <a:endParaRPr/>
          </a:p>
        </p:txBody>
      </p:sp>
      <p:sp>
        <p:nvSpPr>
          <p:cNvPr id="237" name="Google Shape;237;p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477</a:t>
            </a:fld>
            <a:endParaRPr/>
          </a:p>
        </p:txBody>
      </p:sp>
      <p:sp>
        <p:nvSpPr>
          <p:cNvPr id="238" name="Google Shape;238;p8"/>
          <p:cNvSpPr txBox="1"/>
          <p:nvPr/>
        </p:nvSpPr>
        <p:spPr>
          <a:xfrm>
            <a:off x="349641" y="2330084"/>
            <a:ext cx="5110694" cy="2862322"/>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g.addEdge('G',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WeightedEdge(-10));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g.numberOfEdges() );  // 5</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239" name="Google Shape;239;p8"/>
          <p:cNvGrpSpPr/>
          <p:nvPr/>
        </p:nvGrpSpPr>
        <p:grpSpPr>
          <a:xfrm>
            <a:off x="6006142" y="2558498"/>
            <a:ext cx="1971524" cy="2429670"/>
            <a:chOff x="6032268" y="1722476"/>
            <a:chExt cx="1971524" cy="2429670"/>
          </a:xfrm>
        </p:grpSpPr>
        <p:grpSp>
          <p:nvGrpSpPr>
            <p:cNvPr id="240" name="Google Shape;240;p8"/>
            <p:cNvGrpSpPr/>
            <p:nvPr/>
          </p:nvGrpSpPr>
          <p:grpSpPr>
            <a:xfrm>
              <a:off x="6032268" y="1722476"/>
              <a:ext cx="1971524" cy="1668411"/>
              <a:chOff x="5284771" y="1693709"/>
              <a:chExt cx="2346382" cy="1957578"/>
            </a:xfrm>
          </p:grpSpPr>
          <p:grpSp>
            <p:nvGrpSpPr>
              <p:cNvPr id="241" name="Google Shape;241;p8"/>
              <p:cNvGrpSpPr/>
              <p:nvPr/>
            </p:nvGrpSpPr>
            <p:grpSpPr>
              <a:xfrm>
                <a:off x="5284771" y="1693709"/>
                <a:ext cx="2346382" cy="1957578"/>
                <a:chOff x="457200" y="3488209"/>
                <a:chExt cx="2346382" cy="1957578"/>
              </a:xfrm>
            </p:grpSpPr>
            <p:sp>
              <p:nvSpPr>
                <p:cNvPr id="242" name="Google Shape;242;p8"/>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243" name="Google Shape;243;p8"/>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44" name="Google Shape;244;p8"/>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245" name="Google Shape;245;p8"/>
                <p:cNvCxnSpPr>
                  <a:stCxn id="244"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stealth" w="med" len="med"/>
                </a:ln>
              </p:spPr>
            </p:cxnSp>
          </p:grpSp>
          <p:cxnSp>
            <p:nvCxnSpPr>
              <p:cNvPr id="246" name="Google Shape;246;p8"/>
              <p:cNvCxnSpPr>
                <a:stCxn id="242" idx="2"/>
                <a:endCxn id="244"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stealth" w="med" len="med"/>
              </a:ln>
            </p:spPr>
          </p:cxnSp>
        </p:grpSp>
        <p:sp>
          <p:nvSpPr>
            <p:cNvPr id="247" name="Google Shape;247;p8"/>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248" name="Google Shape;248;p8"/>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49" name="Google Shape;249;p8"/>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50" name="Google Shape;250;p8"/>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9"/>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1.3</a:t>
            </a:r>
            <a:endParaRPr/>
          </a:p>
        </p:txBody>
      </p:sp>
      <p:sp>
        <p:nvSpPr>
          <p:cNvPr id="256" name="Google Shape;256;p9"/>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a:latin typeface="Consolas"/>
                <a:ea typeface="Consolas"/>
                <a:cs typeface="Consolas"/>
                <a:sym typeface="Consolas"/>
              </a:rPr>
              <a:t>Atención: en un self-loop el degree cuenta doble</a:t>
            </a:r>
            <a:endParaRPr>
              <a:latin typeface="Consolas"/>
              <a:ea typeface="Consolas"/>
              <a:cs typeface="Consolas"/>
              <a:sym typeface="Consolas"/>
            </a:endParaRPr>
          </a:p>
        </p:txBody>
      </p:sp>
      <p:sp>
        <p:nvSpPr>
          <p:cNvPr id="257" name="Google Shape;257;p9"/>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(ver especificaciòn)</a:t>
            </a:r>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400">
                <a:solidFill>
                  <a:schemeClr val="dk1"/>
                </a:solidFill>
              </a:rPr>
              <a:t>public int degree(V) </a:t>
            </a:r>
            <a:endParaRPr/>
          </a:p>
          <a:p>
            <a:pPr marL="0" lvl="0" indent="0" algn="l" rtl="0">
              <a:spcBef>
                <a:spcPts val="0"/>
              </a:spcBef>
              <a:spcAft>
                <a:spcPts val="0"/>
              </a:spcAft>
              <a:buSzPts val="1800"/>
              <a:buNone/>
            </a:pPr>
            <a:endParaRPr sz="2400">
              <a:solidFill>
                <a:schemeClr val="dk1"/>
              </a:solidFill>
            </a:endParaRPr>
          </a:p>
          <a:p>
            <a:pPr marL="0" lvl="0" indent="0" algn="l" rtl="0">
              <a:spcBef>
                <a:spcPts val="0"/>
              </a:spcBef>
              <a:spcAft>
                <a:spcPts val="0"/>
              </a:spcAft>
              <a:buSzPts val="1800"/>
              <a:buNone/>
            </a:pPr>
            <a:r>
              <a:rPr lang="en-US" sz="2400">
                <a:solidFill>
                  <a:schemeClr val="dk1"/>
                </a:solidFill>
              </a:rPr>
              <a:t>public int inDegree(V) </a:t>
            </a:r>
            <a:endParaRPr sz="2400">
              <a:solidFill>
                <a:schemeClr val="dk1"/>
              </a:solidFill>
            </a:endParaRPr>
          </a:p>
          <a:p>
            <a:pPr marL="0" lvl="0" indent="0" algn="l" rtl="0">
              <a:spcBef>
                <a:spcPts val="0"/>
              </a:spcBef>
              <a:spcAft>
                <a:spcPts val="0"/>
              </a:spcAft>
              <a:buSzPts val="1800"/>
              <a:buNone/>
            </a:pPr>
            <a:endParaRPr sz="2400">
              <a:solidFill>
                <a:schemeClr val="dk1"/>
              </a:solidFill>
            </a:endParaRPr>
          </a:p>
          <a:p>
            <a:pPr marL="0" lvl="0" indent="0" algn="l" rtl="0">
              <a:spcBef>
                <a:spcPts val="0"/>
              </a:spcBef>
              <a:spcAft>
                <a:spcPts val="0"/>
              </a:spcAft>
              <a:buSzPts val="1800"/>
              <a:buNone/>
            </a:pPr>
            <a:endParaRPr sz="2400">
              <a:solidFill>
                <a:schemeClr val="dk1"/>
              </a:solidFill>
            </a:endParaRPr>
          </a:p>
          <a:p>
            <a:pPr marL="0" lvl="0" indent="0" algn="l" rtl="0">
              <a:spcBef>
                <a:spcPts val="0"/>
              </a:spcBef>
              <a:spcAft>
                <a:spcPts val="0"/>
              </a:spcAft>
              <a:buSzPts val="1800"/>
              <a:buNone/>
            </a:pPr>
            <a:r>
              <a:rPr lang="en-US" sz="2400">
                <a:solidFill>
                  <a:schemeClr val="dk1"/>
                </a:solidFill>
              </a:rPr>
              <a:t>public int outDegree(V) </a:t>
            </a:r>
            <a:endParaRPr sz="2400">
              <a:solidFill>
                <a:schemeClr val="dk1"/>
              </a:solidFill>
            </a:endParaRPr>
          </a:p>
          <a:p>
            <a:pPr marL="0" lvl="0" indent="0" algn="l" rtl="0">
              <a:spcBef>
                <a:spcPts val="0"/>
              </a:spcBef>
              <a:spcAft>
                <a:spcPts val="0"/>
              </a:spcAft>
              <a:buSzPts val="1800"/>
              <a:buNone/>
            </a:pPr>
            <a:endParaRPr sz="2000">
              <a:solidFill>
                <a:schemeClr val="dk1"/>
              </a:solidFill>
            </a:endParaRPr>
          </a:p>
        </p:txBody>
      </p:sp>
      <p:sp>
        <p:nvSpPr>
          <p:cNvPr id="258" name="Google Shape;258;p9"/>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478</a:t>
            </a:fld>
            <a:endParaRPr sz="1000" b="0" i="0" u="none" strike="noStrike" cap="none">
              <a:solidFill>
                <a:srgbClr val="FFFFFF"/>
              </a:solidFill>
              <a:latin typeface="Roboto"/>
              <a:ea typeface="Roboto"/>
              <a:cs typeface="Roboto"/>
              <a:sym typeface="Roboto"/>
            </a:endParaRPr>
          </a:p>
        </p:txBody>
      </p:sp>
      <p:pic>
        <p:nvPicPr>
          <p:cNvPr id="259" name="Google Shape;259;p9"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1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265" name="Google Shape;265;p10"/>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A (dirigido)</a:t>
            </a:r>
            <a:endParaRPr/>
          </a:p>
          <a:p>
            <a:pPr marL="0" lvl="0" indent="0" algn="l" rtl="0">
              <a:spcBef>
                <a:spcPts val="520"/>
              </a:spcBef>
              <a:spcAft>
                <a:spcPts val="0"/>
              </a:spcAft>
              <a:buSzPts val="2470"/>
              <a:buNone/>
            </a:pPr>
            <a:endParaRPr/>
          </a:p>
        </p:txBody>
      </p:sp>
      <p:sp>
        <p:nvSpPr>
          <p:cNvPr id="266" name="Google Shape;266;p10"/>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479</a:t>
            </a:fld>
            <a:endParaRPr/>
          </a:p>
        </p:txBody>
      </p:sp>
      <p:sp>
        <p:nvSpPr>
          <p:cNvPr id="267" name="Google Shape;267;p10"/>
          <p:cNvSpPr txBox="1"/>
          <p:nvPr/>
        </p:nvSpPr>
        <p:spPr>
          <a:xfrm>
            <a:off x="349641" y="2330084"/>
            <a:ext cx="4896405" cy="3416320"/>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g.addEdge('G',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WeightedEdge(-10));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g.degree(</a:t>
            </a:r>
            <a:r>
              <a:rPr lang="en-US" sz="1800">
                <a:solidFill>
                  <a:schemeClr val="dk1"/>
                </a:solidFill>
                <a:latin typeface="Palatino Linotype"/>
                <a:ea typeface="Palatino Linotype"/>
                <a:cs typeface="Palatino Linotype"/>
                <a:sym typeface="Palatino Linotype"/>
              </a:rPr>
              <a:t>'G'</a:t>
            </a:r>
            <a:r>
              <a:rPr lang="en-US" sz="1800" b="1">
                <a:solidFill>
                  <a:schemeClr val="dk1"/>
                </a:solidFill>
                <a:latin typeface="Palatino Linotype"/>
                <a:ea typeface="Palatino Linotype"/>
                <a:cs typeface="Palatino Linotype"/>
                <a:sym typeface="Palatino Linotype"/>
              </a:rPr>
              <a:t>) );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  excepcion:  degree aplica para no dirigido</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268" name="Google Shape;268;p10"/>
          <p:cNvGrpSpPr/>
          <p:nvPr/>
        </p:nvGrpSpPr>
        <p:grpSpPr>
          <a:xfrm>
            <a:off x="6006142" y="2558498"/>
            <a:ext cx="1971524" cy="2429670"/>
            <a:chOff x="6032268" y="1722476"/>
            <a:chExt cx="1971524" cy="2429670"/>
          </a:xfrm>
        </p:grpSpPr>
        <p:grpSp>
          <p:nvGrpSpPr>
            <p:cNvPr id="269" name="Google Shape;269;p10"/>
            <p:cNvGrpSpPr/>
            <p:nvPr/>
          </p:nvGrpSpPr>
          <p:grpSpPr>
            <a:xfrm>
              <a:off x="6032268" y="1722476"/>
              <a:ext cx="1971524" cy="1668411"/>
              <a:chOff x="5284771" y="1693709"/>
              <a:chExt cx="2346382" cy="1957578"/>
            </a:xfrm>
          </p:grpSpPr>
          <p:grpSp>
            <p:nvGrpSpPr>
              <p:cNvPr id="270" name="Google Shape;270;p10"/>
              <p:cNvGrpSpPr/>
              <p:nvPr/>
            </p:nvGrpSpPr>
            <p:grpSpPr>
              <a:xfrm>
                <a:off x="5284771" y="1693709"/>
                <a:ext cx="2346382" cy="1957578"/>
                <a:chOff x="457200" y="3488209"/>
                <a:chExt cx="2346382" cy="1957578"/>
              </a:xfrm>
            </p:grpSpPr>
            <p:sp>
              <p:nvSpPr>
                <p:cNvPr id="271" name="Google Shape;271;p10"/>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272" name="Google Shape;272;p10"/>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73" name="Google Shape;273;p10"/>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274" name="Google Shape;274;p10"/>
                <p:cNvCxnSpPr>
                  <a:stCxn id="273"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stealth" w="med" len="med"/>
                </a:ln>
              </p:spPr>
            </p:cxnSp>
          </p:grpSp>
          <p:cxnSp>
            <p:nvCxnSpPr>
              <p:cNvPr id="275" name="Google Shape;275;p10"/>
              <p:cNvCxnSpPr>
                <a:stCxn id="271" idx="2"/>
                <a:endCxn id="273"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stealth" w="med" len="med"/>
              </a:ln>
            </p:spPr>
          </p:cxnSp>
        </p:grpSp>
        <p:sp>
          <p:nvSpPr>
            <p:cNvPr id="276" name="Google Shape;276;p10"/>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277" name="Google Shape;277;p10"/>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78" name="Google Shape;278;p10"/>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79" name="Google Shape;279;p10"/>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stealth"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48</a:t>
            </a:fld>
            <a:endParaRPr lang="en-US"/>
          </a:p>
        </p:txBody>
      </p:sp>
      <p:cxnSp>
        <p:nvCxnSpPr>
          <p:cNvPr id="7" name="Straight Arrow Connector 6"/>
          <p:cNvCxnSpPr/>
          <p:nvPr/>
        </p:nvCxnSpPr>
        <p:spPr>
          <a:xfrm flipV="1">
            <a:off x="146957" y="6139543"/>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5" name="Picture 1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sp>
        <p:nvSpPr>
          <p:cNvPr id="18" name="Rounded Rectangle 1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5  -  10.2  ) )  -  2  )</a:t>
            </a:r>
          </a:p>
        </p:txBody>
      </p:sp>
    </p:spTree>
    <p:extLst>
      <p:ext uri="{BB962C8B-B14F-4D97-AF65-F5344CB8AC3E}">
        <p14:creationId xmlns:p14="http://schemas.microsoft.com/office/powerpoint/2010/main" val="2915357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11"/>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285" name="Google Shape;285;p11"/>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B  (dirigido)</a:t>
            </a:r>
            <a:endParaRPr/>
          </a:p>
          <a:p>
            <a:pPr marL="0" lvl="0" indent="0" algn="l" rtl="0">
              <a:spcBef>
                <a:spcPts val="520"/>
              </a:spcBef>
              <a:spcAft>
                <a:spcPts val="0"/>
              </a:spcAft>
              <a:buSzPts val="2470"/>
              <a:buNone/>
            </a:pPr>
            <a:endParaRPr/>
          </a:p>
        </p:txBody>
      </p:sp>
      <p:sp>
        <p:nvSpPr>
          <p:cNvPr id="286" name="Google Shape;286;p1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480</a:t>
            </a:fld>
            <a:endParaRPr/>
          </a:p>
        </p:txBody>
      </p:sp>
      <p:sp>
        <p:nvSpPr>
          <p:cNvPr id="287" name="Google Shape;287;p11"/>
          <p:cNvSpPr txBox="1"/>
          <p:nvPr/>
        </p:nvSpPr>
        <p:spPr>
          <a:xfrm>
            <a:off x="349641" y="2330084"/>
            <a:ext cx="4896405" cy="4801314"/>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g.addEdge('G',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WeightedEdge(-10));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g.inDegree(</a:t>
            </a:r>
            <a:r>
              <a:rPr lang="en-US" sz="1800">
                <a:solidFill>
                  <a:schemeClr val="dk1"/>
                </a:solidFill>
                <a:latin typeface="Palatino Linotype"/>
                <a:ea typeface="Palatino Linotype"/>
                <a:cs typeface="Palatino Linotype"/>
                <a:sym typeface="Palatino Linotype"/>
              </a:rPr>
              <a:t>'G'</a:t>
            </a:r>
            <a:r>
              <a:rPr lang="en-US" sz="1800" b="1">
                <a:solidFill>
                  <a:schemeClr val="dk1"/>
                </a:solidFill>
                <a:latin typeface="Palatino Linotype"/>
                <a:ea typeface="Palatino Linotype"/>
                <a:cs typeface="Palatino Linotype"/>
                <a:sym typeface="Palatino Linotype"/>
              </a:rPr>
              <a:t>) );     // 2</a:t>
            </a:r>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g.outDegree(</a:t>
            </a:r>
            <a:r>
              <a:rPr lang="en-US" sz="1800">
                <a:solidFill>
                  <a:schemeClr val="dk1"/>
                </a:solidFill>
                <a:latin typeface="Palatino Linotype"/>
                <a:ea typeface="Palatino Linotype"/>
                <a:cs typeface="Palatino Linotype"/>
                <a:sym typeface="Palatino Linotype"/>
              </a:rPr>
              <a:t>'G'</a:t>
            </a:r>
            <a:r>
              <a:rPr lang="en-US" sz="1800" b="1">
                <a:solidFill>
                  <a:schemeClr val="dk1"/>
                </a:solidFill>
                <a:latin typeface="Palatino Linotype"/>
                <a:ea typeface="Palatino Linotype"/>
                <a:cs typeface="Palatino Linotype"/>
                <a:sym typeface="Palatino Linotype"/>
              </a:rPr>
              <a:t>) );  // 1</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g.inDegree(</a:t>
            </a:r>
            <a:r>
              <a:rPr lang="en-US" sz="1800">
                <a:solidFill>
                  <a:schemeClr val="dk1"/>
                </a:solidFill>
                <a:latin typeface="Palatino Linotype"/>
                <a:ea typeface="Palatino Linotype"/>
                <a:cs typeface="Palatino Linotype"/>
                <a:sym typeface="Palatino Linotype"/>
              </a:rPr>
              <a:t>'F'</a:t>
            </a:r>
            <a:r>
              <a:rPr lang="en-US" sz="1800" b="1">
                <a:solidFill>
                  <a:schemeClr val="dk1"/>
                </a:solidFill>
                <a:latin typeface="Palatino Linotype"/>
                <a:ea typeface="Palatino Linotype"/>
                <a:cs typeface="Palatino Linotype"/>
                <a:sym typeface="Palatino Linotype"/>
              </a:rPr>
              <a:t>) );     // 3</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System.out.println( g.outDegree(</a:t>
            </a:r>
            <a:r>
              <a:rPr lang="en-US" sz="1800">
                <a:solidFill>
                  <a:schemeClr val="dk1"/>
                </a:solidFill>
                <a:latin typeface="Palatino Linotype"/>
                <a:ea typeface="Palatino Linotype"/>
                <a:cs typeface="Palatino Linotype"/>
                <a:sym typeface="Palatino Linotype"/>
              </a:rPr>
              <a:t>'F'</a:t>
            </a:r>
            <a:r>
              <a:rPr lang="en-US" sz="1800" b="1">
                <a:solidFill>
                  <a:schemeClr val="dk1"/>
                </a:solidFill>
                <a:latin typeface="Palatino Linotype"/>
                <a:ea typeface="Palatino Linotype"/>
                <a:cs typeface="Palatino Linotype"/>
                <a:sym typeface="Palatino Linotype"/>
              </a:rPr>
              <a:t>) );  //  2</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288" name="Google Shape;288;p11"/>
          <p:cNvGrpSpPr/>
          <p:nvPr/>
        </p:nvGrpSpPr>
        <p:grpSpPr>
          <a:xfrm>
            <a:off x="6006142" y="2558498"/>
            <a:ext cx="1971524" cy="2429670"/>
            <a:chOff x="6032268" y="1722476"/>
            <a:chExt cx="1971524" cy="2429670"/>
          </a:xfrm>
        </p:grpSpPr>
        <p:grpSp>
          <p:nvGrpSpPr>
            <p:cNvPr id="289" name="Google Shape;289;p11"/>
            <p:cNvGrpSpPr/>
            <p:nvPr/>
          </p:nvGrpSpPr>
          <p:grpSpPr>
            <a:xfrm>
              <a:off x="6032268" y="1722476"/>
              <a:ext cx="1971524" cy="1668411"/>
              <a:chOff x="5284771" y="1693709"/>
              <a:chExt cx="2346382" cy="1957578"/>
            </a:xfrm>
          </p:grpSpPr>
          <p:grpSp>
            <p:nvGrpSpPr>
              <p:cNvPr id="290" name="Google Shape;290;p11"/>
              <p:cNvGrpSpPr/>
              <p:nvPr/>
            </p:nvGrpSpPr>
            <p:grpSpPr>
              <a:xfrm>
                <a:off x="5284771" y="1693709"/>
                <a:ext cx="2346382" cy="1957578"/>
                <a:chOff x="457200" y="3488209"/>
                <a:chExt cx="2346382" cy="1957578"/>
              </a:xfrm>
            </p:grpSpPr>
            <p:sp>
              <p:nvSpPr>
                <p:cNvPr id="291" name="Google Shape;291;p11"/>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292" name="Google Shape;292;p11"/>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93" name="Google Shape;293;p11"/>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294" name="Google Shape;294;p11"/>
                <p:cNvCxnSpPr>
                  <a:stCxn id="293"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stealth" w="med" len="med"/>
                </a:ln>
              </p:spPr>
            </p:cxnSp>
          </p:grpSp>
          <p:cxnSp>
            <p:nvCxnSpPr>
              <p:cNvPr id="295" name="Google Shape;295;p11"/>
              <p:cNvCxnSpPr>
                <a:stCxn id="291" idx="2"/>
                <a:endCxn id="293"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stealth" w="med" len="med"/>
              </a:ln>
            </p:spPr>
          </p:cxnSp>
        </p:grpSp>
        <p:sp>
          <p:nvSpPr>
            <p:cNvPr id="296" name="Google Shape;296;p11"/>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297" name="Google Shape;297;p11"/>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298" name="Google Shape;298;p11"/>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299" name="Google Shape;299;p11"/>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stealth" w="med" len="med"/>
          </a:ln>
        </p:spPr>
      </p:cxnSp>
      <p:pic>
        <p:nvPicPr>
          <p:cNvPr id="300" name="Google Shape;300;p11"/>
          <p:cNvPicPr preferRelativeResize="0"/>
          <p:nvPr/>
        </p:nvPicPr>
        <p:blipFill rotWithShape="1">
          <a:blip r:embed="rId3">
            <a:alphaModFix/>
          </a:blip>
          <a:srcRect/>
          <a:stretch/>
        </p:blipFill>
        <p:spPr>
          <a:xfrm>
            <a:off x="4407393" y="3182090"/>
            <a:ext cx="329213" cy="49381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06" name="Google Shape;306;p12"/>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C (no dirigido)</a:t>
            </a:r>
            <a:endParaRPr/>
          </a:p>
          <a:p>
            <a:pPr marL="0" lvl="0" indent="0" algn="l" rtl="0">
              <a:spcBef>
                <a:spcPts val="520"/>
              </a:spcBef>
              <a:spcAft>
                <a:spcPts val="0"/>
              </a:spcAft>
              <a:buSzPts val="2470"/>
              <a:buNone/>
            </a:pPr>
            <a:endParaRPr/>
          </a:p>
        </p:txBody>
      </p:sp>
      <p:sp>
        <p:nvSpPr>
          <p:cNvPr id="307" name="Google Shape;307;p12"/>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481</a:t>
            </a:fld>
            <a:endParaRPr/>
          </a:p>
        </p:txBody>
      </p:sp>
      <p:sp>
        <p:nvSpPr>
          <p:cNvPr id="308" name="Google Shape;308;p12"/>
          <p:cNvSpPr txBox="1"/>
          <p:nvPr/>
        </p:nvSpPr>
        <p:spPr>
          <a:xfrm>
            <a:off x="349641" y="2330084"/>
            <a:ext cx="4896405" cy="4801274"/>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('E', 'B',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(3));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('A', 'B',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(1));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('F', 'B',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(2));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g.addVertex</a:t>
            </a:r>
            <a:r>
              <a:rPr lang="en-US" sz="1800" dirty="0">
                <a:solidFill>
                  <a:schemeClr val="dk1"/>
                </a:solidFill>
                <a:latin typeface="Palatino Linotype"/>
                <a:ea typeface="Palatino Linotype"/>
                <a:cs typeface="Palatino Linotype"/>
                <a:sym typeface="Palatino Linotype"/>
              </a:rPr>
              <a:t>('D');</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g.addVertex</a:t>
            </a:r>
            <a:r>
              <a:rPr lang="en-US" sz="1800" dirty="0">
                <a:solidFill>
                  <a:schemeClr val="dk1"/>
                </a:solidFill>
                <a:latin typeface="Palatino Linotype"/>
                <a:ea typeface="Palatino Linotype"/>
                <a:cs typeface="Palatino Linotype"/>
                <a:sym typeface="Palatino Linotype"/>
              </a:rPr>
              <a:t>('G');</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('E', 'F',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(-2));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('F', 'A',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(8));</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('F', 'G',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(2));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('U', 'G',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(-10));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('T', 'U',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(8));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('C', 'G',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(1));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('G', 'U',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(0));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('F', 'F',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(3));  </a:t>
            </a:r>
            <a:endParaRPr dirty="0"/>
          </a:p>
          <a:p>
            <a:pPr marL="0" marR="0" lvl="0" indent="0" algn="l" rtl="0">
              <a:spcBef>
                <a:spcPts val="0"/>
              </a:spcBef>
              <a:spcAft>
                <a:spcPts val="0"/>
              </a:spcAft>
              <a:buNone/>
            </a:pPr>
            <a:r>
              <a:rPr lang="en-US" sz="1800" dirty="0" err="1">
                <a:solidFill>
                  <a:schemeClr val="dk1"/>
                </a:solidFill>
                <a:latin typeface="Palatino Linotype"/>
                <a:ea typeface="Palatino Linotype"/>
                <a:cs typeface="Palatino Linotype"/>
                <a:sym typeface="Palatino Linotype"/>
              </a:rPr>
              <a:t>g.addEdge</a:t>
            </a:r>
            <a:r>
              <a:rPr lang="en-US" sz="1800" dirty="0">
                <a:solidFill>
                  <a:schemeClr val="dk1"/>
                </a:solidFill>
                <a:latin typeface="Palatino Linotype"/>
                <a:ea typeface="Palatino Linotype"/>
                <a:cs typeface="Palatino Linotype"/>
                <a:sym typeface="Palatino Linotype"/>
              </a:rPr>
              <a:t>('F', 'F', </a:t>
            </a:r>
            <a:r>
              <a:rPr lang="en-US" sz="1800" b="1" dirty="0">
                <a:solidFill>
                  <a:schemeClr val="dk1"/>
                </a:solidFill>
                <a:latin typeface="Palatino Linotype"/>
                <a:ea typeface="Palatino Linotype"/>
                <a:cs typeface="Palatino Linotype"/>
                <a:sym typeface="Palatino Linotype"/>
              </a:rPr>
              <a:t>new </a:t>
            </a:r>
            <a:r>
              <a:rPr lang="en-US" sz="1800" b="1" dirty="0" err="1">
                <a:solidFill>
                  <a:schemeClr val="dk1"/>
                </a:solidFill>
                <a:latin typeface="Palatino Linotype"/>
                <a:ea typeface="Palatino Linotype"/>
                <a:cs typeface="Palatino Linotype"/>
                <a:sym typeface="Palatino Linotype"/>
              </a:rPr>
              <a:t>WeightedEdge</a:t>
            </a:r>
            <a:r>
              <a:rPr lang="en-US" sz="1800" b="1" dirty="0">
                <a:solidFill>
                  <a:schemeClr val="dk1"/>
                </a:solidFill>
                <a:latin typeface="Palatino Linotype"/>
                <a:ea typeface="Palatino Linotype"/>
                <a:cs typeface="Palatino Linotype"/>
                <a:sym typeface="Palatino Linotype"/>
              </a:rPr>
              <a:t>(2)); </a:t>
            </a:r>
            <a:endParaRPr dirty="0"/>
          </a:p>
          <a:p>
            <a:pPr marL="0" marR="0" lvl="0" indent="0" algn="l" rtl="0">
              <a:spcBef>
                <a:spcPts val="0"/>
              </a:spcBef>
              <a:spcAft>
                <a:spcPts val="0"/>
              </a:spcAft>
              <a:buNone/>
            </a:pPr>
            <a:r>
              <a:rPr lang="en-US" sz="1800" b="1" dirty="0" err="1">
                <a:solidFill>
                  <a:schemeClr val="dk1"/>
                </a:solidFill>
                <a:latin typeface="Palatino Linotype"/>
                <a:ea typeface="Palatino Linotype"/>
                <a:cs typeface="Palatino Linotype"/>
                <a:sym typeface="Palatino Linotype"/>
              </a:rPr>
              <a:t>System.out.println</a:t>
            </a:r>
            <a:r>
              <a:rPr lang="en-US" sz="1800" b="1" dirty="0">
                <a:solidFill>
                  <a:schemeClr val="dk1"/>
                </a:solidFill>
                <a:latin typeface="Palatino Linotype"/>
                <a:ea typeface="Palatino Linotype"/>
                <a:cs typeface="Palatino Linotype"/>
                <a:sym typeface="Palatino Linotype"/>
              </a:rPr>
              <a:t>( </a:t>
            </a:r>
            <a:r>
              <a:rPr lang="en-US" sz="1800" b="1" dirty="0" err="1">
                <a:solidFill>
                  <a:schemeClr val="dk1"/>
                </a:solidFill>
                <a:latin typeface="Palatino Linotype"/>
                <a:ea typeface="Palatino Linotype"/>
                <a:cs typeface="Palatino Linotype"/>
                <a:sym typeface="Palatino Linotype"/>
              </a:rPr>
              <a:t>g.degree</a:t>
            </a:r>
            <a:r>
              <a:rPr lang="en-US" sz="1800" b="1" dirty="0">
                <a:solidFill>
                  <a:schemeClr val="dk1"/>
                </a:solidFill>
                <a:latin typeface="Palatino Linotype"/>
                <a:ea typeface="Palatino Linotype"/>
                <a:cs typeface="Palatino Linotype"/>
                <a:sym typeface="Palatino Linotype"/>
              </a:rPr>
              <a:t>(</a:t>
            </a:r>
            <a:r>
              <a:rPr lang="en-US" sz="1800" dirty="0">
                <a:solidFill>
                  <a:schemeClr val="dk1"/>
                </a:solidFill>
                <a:latin typeface="Palatino Linotype"/>
                <a:ea typeface="Palatino Linotype"/>
                <a:cs typeface="Palatino Linotype"/>
                <a:sym typeface="Palatino Linotype"/>
              </a:rPr>
              <a:t>'G'</a:t>
            </a:r>
            <a:r>
              <a:rPr lang="en-US" sz="1800" b="1" dirty="0">
                <a:solidFill>
                  <a:schemeClr val="dk1"/>
                </a:solidFill>
                <a:latin typeface="Palatino Linotype"/>
                <a:ea typeface="Palatino Linotype"/>
                <a:cs typeface="Palatino Linotype"/>
                <a:sym typeface="Palatino Linotype"/>
              </a:rPr>
              <a:t>) );     // 4</a:t>
            </a:r>
            <a:endParaRPr sz="1800" b="1" dirty="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dirty="0" err="1">
                <a:solidFill>
                  <a:schemeClr val="dk1"/>
                </a:solidFill>
                <a:latin typeface="Palatino Linotype"/>
                <a:ea typeface="Palatino Linotype"/>
                <a:cs typeface="Palatino Linotype"/>
                <a:sym typeface="Palatino Linotype"/>
              </a:rPr>
              <a:t>System.out.println</a:t>
            </a:r>
            <a:r>
              <a:rPr lang="en-US" sz="1800" b="1" dirty="0">
                <a:solidFill>
                  <a:schemeClr val="dk1"/>
                </a:solidFill>
                <a:latin typeface="Palatino Linotype"/>
                <a:ea typeface="Palatino Linotype"/>
                <a:cs typeface="Palatino Linotype"/>
                <a:sym typeface="Palatino Linotype"/>
              </a:rPr>
              <a:t>( </a:t>
            </a:r>
            <a:r>
              <a:rPr lang="en-US" sz="1800" b="1" dirty="0" err="1">
                <a:solidFill>
                  <a:schemeClr val="dk1"/>
                </a:solidFill>
                <a:latin typeface="Palatino Linotype"/>
                <a:ea typeface="Palatino Linotype"/>
                <a:cs typeface="Palatino Linotype"/>
                <a:sym typeface="Palatino Linotype"/>
              </a:rPr>
              <a:t>g.degree</a:t>
            </a:r>
            <a:r>
              <a:rPr lang="en-US" sz="1800" b="1" dirty="0">
                <a:solidFill>
                  <a:schemeClr val="dk1"/>
                </a:solidFill>
                <a:latin typeface="Palatino Linotype"/>
                <a:ea typeface="Palatino Linotype"/>
                <a:cs typeface="Palatino Linotype"/>
                <a:sym typeface="Palatino Linotype"/>
              </a:rPr>
              <a:t>(</a:t>
            </a:r>
            <a:r>
              <a:rPr lang="en-US" sz="1800" dirty="0">
                <a:solidFill>
                  <a:schemeClr val="dk1"/>
                </a:solidFill>
                <a:latin typeface="Palatino Linotype"/>
                <a:ea typeface="Palatino Linotype"/>
                <a:cs typeface="Palatino Linotype"/>
                <a:sym typeface="Palatino Linotype"/>
              </a:rPr>
              <a:t>'F'</a:t>
            </a:r>
            <a:r>
              <a:rPr lang="en-US" sz="1800" b="1" dirty="0">
                <a:solidFill>
                  <a:schemeClr val="dk1"/>
                </a:solidFill>
                <a:latin typeface="Palatino Linotype"/>
                <a:ea typeface="Palatino Linotype"/>
                <a:cs typeface="Palatino Linotype"/>
                <a:sym typeface="Palatino Linotype"/>
              </a:rPr>
              <a:t>) );  // 8</a:t>
            </a:r>
            <a:endParaRPr sz="1800" b="1" dirty="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dirty="0">
              <a:solidFill>
                <a:schemeClr val="dk1"/>
              </a:solidFill>
              <a:latin typeface="Palatino Linotype"/>
              <a:ea typeface="Palatino Linotype"/>
              <a:cs typeface="Palatino Linotype"/>
              <a:sym typeface="Palatino Linotype"/>
            </a:endParaRPr>
          </a:p>
        </p:txBody>
      </p:sp>
      <p:grpSp>
        <p:nvGrpSpPr>
          <p:cNvPr id="309" name="Google Shape;309;p12"/>
          <p:cNvGrpSpPr/>
          <p:nvPr/>
        </p:nvGrpSpPr>
        <p:grpSpPr>
          <a:xfrm>
            <a:off x="6006142" y="1737984"/>
            <a:ext cx="2891305" cy="3250184"/>
            <a:chOff x="6032268" y="901962"/>
            <a:chExt cx="2891305" cy="3250184"/>
          </a:xfrm>
        </p:grpSpPr>
        <p:grpSp>
          <p:nvGrpSpPr>
            <p:cNvPr id="310" name="Google Shape;310;p12"/>
            <p:cNvGrpSpPr/>
            <p:nvPr/>
          </p:nvGrpSpPr>
          <p:grpSpPr>
            <a:xfrm>
              <a:off x="6032269" y="901962"/>
              <a:ext cx="2891304" cy="3199757"/>
              <a:chOff x="5284771" y="730984"/>
              <a:chExt cx="3441045" cy="3754334"/>
            </a:xfrm>
          </p:grpSpPr>
          <p:grpSp>
            <p:nvGrpSpPr>
              <p:cNvPr id="311" name="Google Shape;311;p12"/>
              <p:cNvGrpSpPr/>
              <p:nvPr/>
            </p:nvGrpSpPr>
            <p:grpSpPr>
              <a:xfrm>
                <a:off x="5284771" y="730984"/>
                <a:ext cx="3441045" cy="3754334"/>
                <a:chOff x="457200" y="2525484"/>
                <a:chExt cx="3441045" cy="3754334"/>
              </a:xfrm>
            </p:grpSpPr>
            <p:sp>
              <p:nvSpPr>
                <p:cNvPr id="312" name="Google Shape;312;p12"/>
                <p:cNvSpPr/>
                <p:nvPr/>
              </p:nvSpPr>
              <p:spPr>
                <a:xfrm>
                  <a:off x="1999683" y="575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313" name="Google Shape;313;p12"/>
                <p:cNvSpPr/>
                <p:nvPr/>
              </p:nvSpPr>
              <p:spPr>
                <a:xfrm>
                  <a:off x="1789612" y="423671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sp>
              <p:nvSpPr>
                <p:cNvPr id="314" name="Google Shape;314;p12"/>
                <p:cNvSpPr/>
                <p:nvPr/>
              </p:nvSpPr>
              <p:spPr>
                <a:xfrm>
                  <a:off x="2647406" y="3061488"/>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315" name="Google Shape;315;p12"/>
                <p:cNvSpPr/>
                <p:nvPr/>
              </p:nvSpPr>
              <p:spPr>
                <a:xfrm>
                  <a:off x="3414919" y="5853097"/>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T</a:t>
                  </a:r>
                  <a:endParaRPr sz="1800">
                    <a:solidFill>
                      <a:schemeClr val="dk1"/>
                    </a:solidFill>
                    <a:latin typeface="Palatino Linotype"/>
                    <a:ea typeface="Palatino Linotype"/>
                    <a:cs typeface="Palatino Linotype"/>
                    <a:sym typeface="Palatino Linotype"/>
                  </a:endParaRPr>
                </a:p>
              </p:txBody>
            </p:sp>
            <p:sp>
              <p:nvSpPr>
                <p:cNvPr id="316" name="Google Shape;316;p12"/>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317" name="Google Shape;317;p12"/>
                <p:cNvSpPr/>
                <p:nvPr/>
              </p:nvSpPr>
              <p:spPr>
                <a:xfrm>
                  <a:off x="1495697" y="2525484"/>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318" name="Google Shape;318;p12"/>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319" name="Google Shape;319;p12"/>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320" name="Google Shape;320;p12"/>
                <p:cNvCxnSpPr>
                  <a:stCxn id="313" idx="7"/>
                  <a:endCxn id="314" idx="4"/>
                </p:cNvCxnSpPr>
                <p:nvPr/>
              </p:nvCxnSpPr>
              <p:spPr>
                <a:xfrm rot="10800000" flipH="1">
                  <a:off x="2202156" y="3488310"/>
                  <a:ext cx="687000" cy="810900"/>
                </a:xfrm>
                <a:prstGeom prst="straightConnector1">
                  <a:avLst/>
                </a:prstGeom>
                <a:noFill/>
                <a:ln w="38100" cap="flat" cmpd="sng">
                  <a:solidFill>
                    <a:schemeClr val="accent1"/>
                  </a:solidFill>
                  <a:prstDash val="solid"/>
                  <a:miter lim="800000"/>
                  <a:headEnd type="none" w="sm" len="sm"/>
                  <a:tailEnd type="none" w="sm" len="sm"/>
                </a:ln>
              </p:spPr>
            </p:cxnSp>
            <p:cxnSp>
              <p:nvCxnSpPr>
                <p:cNvPr id="321" name="Google Shape;321;p12"/>
                <p:cNvCxnSpPr>
                  <a:endCxn id="314" idx="3"/>
                </p:cNvCxnSpPr>
                <p:nvPr/>
              </p:nvCxnSpPr>
              <p:spPr>
                <a:xfrm rot="10800000" flipH="1">
                  <a:off x="1139588" y="3425717"/>
                  <a:ext cx="1578600" cy="228000"/>
                </a:xfrm>
                <a:prstGeom prst="straightConnector1">
                  <a:avLst/>
                </a:prstGeom>
                <a:noFill/>
                <a:ln w="38100" cap="flat" cmpd="sng">
                  <a:solidFill>
                    <a:schemeClr val="accent1"/>
                  </a:solidFill>
                  <a:prstDash val="solid"/>
                  <a:miter lim="800000"/>
                  <a:headEnd type="none" w="sm" len="sm"/>
                  <a:tailEnd type="none" w="sm" len="sm"/>
                </a:ln>
              </p:spPr>
            </p:cxnSp>
            <p:cxnSp>
              <p:nvCxnSpPr>
                <p:cNvPr id="322" name="Google Shape;322;p12"/>
                <p:cNvCxnSpPr>
                  <a:stCxn id="318" idx="7"/>
                  <a:endCxn id="317" idx="3"/>
                </p:cNvCxnSpPr>
                <p:nvPr/>
              </p:nvCxnSpPr>
              <p:spPr>
                <a:xfrm rot="10800000" flipH="1">
                  <a:off x="1063510" y="2889801"/>
                  <a:ext cx="503100" cy="660900"/>
                </a:xfrm>
                <a:prstGeom prst="straightConnector1">
                  <a:avLst/>
                </a:prstGeom>
                <a:noFill/>
                <a:ln w="38100" cap="flat" cmpd="sng">
                  <a:solidFill>
                    <a:schemeClr val="accent1"/>
                  </a:solidFill>
                  <a:prstDash val="solid"/>
                  <a:miter lim="800000"/>
                  <a:headEnd type="none" w="sm" len="sm"/>
                  <a:tailEnd type="none" w="sm" len="sm"/>
                </a:ln>
              </p:spPr>
            </p:cxnSp>
            <p:cxnSp>
              <p:nvCxnSpPr>
                <p:cNvPr id="323" name="Google Shape;323;p12"/>
                <p:cNvCxnSpPr>
                  <a:endCxn id="318" idx="5"/>
                </p:cNvCxnSpPr>
                <p:nvPr/>
              </p:nvCxnSpPr>
              <p:spPr>
                <a:xfrm rot="10800000">
                  <a:off x="1063510" y="3852438"/>
                  <a:ext cx="795300" cy="468000"/>
                </a:xfrm>
                <a:prstGeom prst="straightConnector1">
                  <a:avLst/>
                </a:prstGeom>
                <a:noFill/>
                <a:ln w="38100" cap="flat" cmpd="sng">
                  <a:solidFill>
                    <a:schemeClr val="accent1"/>
                  </a:solidFill>
                  <a:prstDash val="solid"/>
                  <a:miter lim="800000"/>
                  <a:headEnd type="none" w="sm" len="sm"/>
                  <a:tailEnd type="none" w="sm" len="sm"/>
                </a:ln>
              </p:spPr>
            </p:cxnSp>
            <p:cxnSp>
              <p:nvCxnSpPr>
                <p:cNvPr id="324" name="Google Shape;324;p12"/>
                <p:cNvCxnSpPr>
                  <a:stCxn id="314" idx="1"/>
                </p:cNvCxnSpPr>
                <p:nvPr/>
              </p:nvCxnSpPr>
              <p:spPr>
                <a:xfrm rot="10800000">
                  <a:off x="1978988" y="2775680"/>
                  <a:ext cx="739200" cy="348300"/>
                </a:xfrm>
                <a:prstGeom prst="straightConnector1">
                  <a:avLst/>
                </a:prstGeom>
                <a:noFill/>
                <a:ln w="38100" cap="flat" cmpd="sng">
                  <a:solidFill>
                    <a:schemeClr val="accent1"/>
                  </a:solidFill>
                  <a:prstDash val="solid"/>
                  <a:miter lim="800000"/>
                  <a:headEnd type="none" w="sm" len="sm"/>
                  <a:tailEnd type="none" w="sm" len="sm"/>
                </a:ln>
              </p:spPr>
            </p:cxnSp>
            <p:cxnSp>
              <p:nvCxnSpPr>
                <p:cNvPr id="325" name="Google Shape;325;p12"/>
                <p:cNvCxnSpPr/>
                <p:nvPr/>
              </p:nvCxnSpPr>
              <p:spPr>
                <a:xfrm rot="10800000">
                  <a:off x="2711655" y="5393980"/>
                  <a:ext cx="795191" cy="467993"/>
                </a:xfrm>
                <a:prstGeom prst="straightConnector1">
                  <a:avLst/>
                </a:prstGeom>
                <a:noFill/>
                <a:ln w="38100" cap="flat" cmpd="sng">
                  <a:solidFill>
                    <a:schemeClr val="accent1"/>
                  </a:solidFill>
                  <a:prstDash val="solid"/>
                  <a:miter lim="800000"/>
                  <a:headEnd type="none" w="sm" len="sm"/>
                  <a:tailEnd type="none" w="sm" len="sm"/>
                </a:ln>
              </p:spPr>
            </p:cxnSp>
            <p:cxnSp>
              <p:nvCxnSpPr>
                <p:cNvPr id="326" name="Google Shape;326;p12"/>
                <p:cNvCxnSpPr>
                  <a:stCxn id="319"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327" name="Google Shape;327;p12"/>
              <p:cNvCxnSpPr>
                <a:stCxn id="312" idx="1"/>
              </p:cNvCxnSpPr>
              <p:nvPr/>
            </p:nvCxnSpPr>
            <p:spPr>
              <a:xfrm rot="10800000">
                <a:off x="5693836" y="3398601"/>
                <a:ext cx="1204200" cy="627600"/>
              </a:xfrm>
              <a:prstGeom prst="straightConnector1">
                <a:avLst/>
              </a:prstGeom>
              <a:noFill/>
              <a:ln w="38100" cap="flat" cmpd="sng">
                <a:solidFill>
                  <a:schemeClr val="accent1"/>
                </a:solidFill>
                <a:prstDash val="solid"/>
                <a:miter lim="800000"/>
                <a:headEnd type="none" w="sm" len="sm"/>
                <a:tailEnd type="none" w="sm" len="sm"/>
              </a:ln>
            </p:spPr>
          </p:cxnSp>
          <p:cxnSp>
            <p:nvCxnSpPr>
              <p:cNvPr id="328" name="Google Shape;328;p12"/>
              <p:cNvCxnSpPr>
                <a:stCxn id="316" idx="2"/>
                <a:endCxn id="319"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none" w="sm" len="sm"/>
              </a:ln>
            </p:spPr>
          </p:cxnSp>
        </p:grpSp>
        <p:sp>
          <p:nvSpPr>
            <p:cNvPr id="329" name="Google Shape;329;p12"/>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330" name="Google Shape;330;p12"/>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31" name="Google Shape;331;p12"/>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332" name="Google Shape;332;p12"/>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3"/>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1.4</a:t>
            </a:r>
            <a:endParaRPr/>
          </a:p>
        </p:txBody>
      </p:sp>
      <p:sp>
        <p:nvSpPr>
          <p:cNvPr id="338" name="Google Shape;338;p13"/>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r>
              <a:rPr lang="en-US">
                <a:latin typeface="Consolas"/>
                <a:ea typeface="Consolas"/>
                <a:cs typeface="Consolas"/>
                <a:sym typeface="Consolas"/>
              </a:rPr>
              <a:t>Aclaracion: recorrer lo menos posible!!!</a:t>
            </a:r>
            <a:endParaRPr/>
          </a:p>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339" name="Google Shape;339;p13"/>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(ver especificaciòn)</a:t>
            </a:r>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400">
                <a:solidFill>
                  <a:schemeClr val="dk1"/>
                </a:solidFill>
              </a:rPr>
              <a:t>public boolean removeVertex(V) </a:t>
            </a:r>
            <a:endParaRPr/>
          </a:p>
          <a:p>
            <a:pPr marL="0" lvl="0" indent="0" algn="l" rtl="0">
              <a:spcBef>
                <a:spcPts val="0"/>
              </a:spcBef>
              <a:spcAft>
                <a:spcPts val="0"/>
              </a:spcAft>
              <a:buSzPts val="1800"/>
              <a:buNone/>
            </a:pPr>
            <a:endParaRPr sz="2400">
              <a:solidFill>
                <a:schemeClr val="dk1"/>
              </a:solidFill>
            </a:endParaRPr>
          </a:p>
          <a:p>
            <a:pPr marL="0" lvl="0" indent="0" algn="l" rtl="0">
              <a:spcBef>
                <a:spcPts val="0"/>
              </a:spcBef>
              <a:spcAft>
                <a:spcPts val="0"/>
              </a:spcAft>
              <a:buSzPts val="1800"/>
              <a:buNone/>
            </a:pPr>
            <a:r>
              <a:rPr lang="en-US" sz="2400">
                <a:solidFill>
                  <a:schemeClr val="dk1"/>
                </a:solidFill>
              </a:rPr>
              <a:t> </a:t>
            </a:r>
            <a:endParaRPr sz="2400">
              <a:solidFill>
                <a:schemeClr val="dk1"/>
              </a:solidFill>
            </a:endParaRPr>
          </a:p>
          <a:p>
            <a:pPr marL="0" lvl="0" indent="0" algn="l" rtl="0">
              <a:spcBef>
                <a:spcPts val="0"/>
              </a:spcBef>
              <a:spcAft>
                <a:spcPts val="0"/>
              </a:spcAft>
              <a:buSzPts val="1800"/>
              <a:buNone/>
            </a:pPr>
            <a:endParaRPr sz="2000">
              <a:solidFill>
                <a:schemeClr val="dk1"/>
              </a:solidFill>
            </a:endParaRPr>
          </a:p>
        </p:txBody>
      </p:sp>
      <p:sp>
        <p:nvSpPr>
          <p:cNvPr id="340" name="Google Shape;340;p13"/>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482</a:t>
            </a:fld>
            <a:endParaRPr sz="1000" b="0" i="0" u="none" strike="noStrike" cap="none">
              <a:solidFill>
                <a:srgbClr val="FFFFFF"/>
              </a:solidFill>
              <a:latin typeface="Roboto"/>
              <a:ea typeface="Roboto"/>
              <a:cs typeface="Roboto"/>
              <a:sym typeface="Roboto"/>
            </a:endParaRPr>
          </a:p>
        </p:txBody>
      </p:sp>
      <p:pic>
        <p:nvPicPr>
          <p:cNvPr id="341" name="Google Shape;341;p13"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1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47" name="Google Shape;347;p1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A (dirigido)</a:t>
            </a:r>
            <a:endParaRPr/>
          </a:p>
          <a:p>
            <a:pPr marL="0" lvl="0" indent="0" algn="l" rtl="0">
              <a:spcBef>
                <a:spcPts val="520"/>
              </a:spcBef>
              <a:spcAft>
                <a:spcPts val="0"/>
              </a:spcAft>
              <a:buSzPts val="2470"/>
              <a:buNone/>
            </a:pPr>
            <a:endParaRPr/>
          </a:p>
        </p:txBody>
      </p:sp>
      <p:sp>
        <p:nvSpPr>
          <p:cNvPr id="348" name="Google Shape;348;p1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483</a:t>
            </a:fld>
            <a:endParaRPr/>
          </a:p>
        </p:txBody>
      </p:sp>
      <p:sp>
        <p:nvSpPr>
          <p:cNvPr id="349" name="Google Shape;349;p14"/>
          <p:cNvSpPr txBox="1"/>
          <p:nvPr/>
        </p:nvSpPr>
        <p:spPr>
          <a:xfrm>
            <a:off x="349641" y="2330084"/>
            <a:ext cx="4896405" cy="3139321"/>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g.addEdge('G',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WeightedEdge(-10));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g.removeVertex(</a:t>
            </a:r>
            <a:r>
              <a:rPr lang="en-US" sz="1800">
                <a:solidFill>
                  <a:schemeClr val="dk1"/>
                </a:solidFill>
                <a:latin typeface="Palatino Linotype"/>
                <a:ea typeface="Palatino Linotype"/>
                <a:cs typeface="Palatino Linotype"/>
                <a:sym typeface="Palatino Linotype"/>
              </a:rPr>
              <a:t>'G'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350" name="Google Shape;350;p14"/>
          <p:cNvGrpSpPr/>
          <p:nvPr/>
        </p:nvGrpSpPr>
        <p:grpSpPr>
          <a:xfrm>
            <a:off x="5713712" y="1159648"/>
            <a:ext cx="2505421" cy="2740096"/>
            <a:chOff x="5472245" y="2248072"/>
            <a:chExt cx="2505421" cy="2740096"/>
          </a:xfrm>
        </p:grpSpPr>
        <p:grpSp>
          <p:nvGrpSpPr>
            <p:cNvPr id="351" name="Google Shape;351;p14"/>
            <p:cNvGrpSpPr/>
            <p:nvPr/>
          </p:nvGrpSpPr>
          <p:grpSpPr>
            <a:xfrm>
              <a:off x="6006142" y="2558498"/>
              <a:ext cx="1971524" cy="2429670"/>
              <a:chOff x="6032268" y="1722476"/>
              <a:chExt cx="1971524" cy="2429670"/>
            </a:xfrm>
          </p:grpSpPr>
          <p:grpSp>
            <p:nvGrpSpPr>
              <p:cNvPr id="352" name="Google Shape;352;p14"/>
              <p:cNvGrpSpPr/>
              <p:nvPr/>
            </p:nvGrpSpPr>
            <p:grpSpPr>
              <a:xfrm>
                <a:off x="6032268" y="1722476"/>
                <a:ext cx="1971524" cy="1668411"/>
                <a:chOff x="5284771" y="1693709"/>
                <a:chExt cx="2346382" cy="1957578"/>
              </a:xfrm>
            </p:grpSpPr>
            <p:grpSp>
              <p:nvGrpSpPr>
                <p:cNvPr id="353" name="Google Shape;353;p14"/>
                <p:cNvGrpSpPr/>
                <p:nvPr/>
              </p:nvGrpSpPr>
              <p:grpSpPr>
                <a:xfrm>
                  <a:off x="5284771" y="1693709"/>
                  <a:ext cx="2346382" cy="1957578"/>
                  <a:chOff x="457200" y="3488209"/>
                  <a:chExt cx="2346382" cy="1957578"/>
                </a:xfrm>
              </p:grpSpPr>
              <p:sp>
                <p:nvSpPr>
                  <p:cNvPr id="354" name="Google Shape;354;p14"/>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355" name="Google Shape;355;p14"/>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356" name="Google Shape;356;p14"/>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357" name="Google Shape;357;p14"/>
                  <p:cNvCxnSpPr>
                    <a:stCxn id="356"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stealth" w="med" len="med"/>
                  </a:ln>
                </p:spPr>
              </p:cxnSp>
            </p:grpSp>
            <p:cxnSp>
              <p:nvCxnSpPr>
                <p:cNvPr id="358" name="Google Shape;358;p14"/>
                <p:cNvCxnSpPr>
                  <a:stCxn id="354" idx="2"/>
                  <a:endCxn id="356"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stealth" w="med" len="med"/>
                </a:ln>
              </p:spPr>
            </p:cxnSp>
          </p:grpSp>
          <p:sp>
            <p:nvSpPr>
              <p:cNvPr id="359" name="Google Shape;359;p14"/>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360" name="Google Shape;360;p14"/>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61" name="Google Shape;361;p14"/>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362" name="Google Shape;362;p14"/>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stealth" w="med" len="med"/>
            </a:ln>
          </p:spPr>
        </p:cxnSp>
      </p:grpSp>
      <p:grpSp>
        <p:nvGrpSpPr>
          <p:cNvPr id="363" name="Google Shape;363;p14"/>
          <p:cNvGrpSpPr/>
          <p:nvPr/>
        </p:nvGrpSpPr>
        <p:grpSpPr>
          <a:xfrm>
            <a:off x="6063444" y="4820219"/>
            <a:ext cx="2155689" cy="1715836"/>
            <a:chOff x="5821977" y="3272332"/>
            <a:chExt cx="2155689" cy="1715836"/>
          </a:xfrm>
        </p:grpSpPr>
        <p:grpSp>
          <p:nvGrpSpPr>
            <p:cNvPr id="364" name="Google Shape;364;p14"/>
            <p:cNvGrpSpPr/>
            <p:nvPr/>
          </p:nvGrpSpPr>
          <p:grpSpPr>
            <a:xfrm>
              <a:off x="6006142" y="3582761"/>
              <a:ext cx="1971524" cy="1405407"/>
              <a:chOff x="6032268" y="2746739"/>
              <a:chExt cx="1971524" cy="1405407"/>
            </a:xfrm>
          </p:grpSpPr>
          <p:grpSp>
            <p:nvGrpSpPr>
              <p:cNvPr id="365" name="Google Shape;365;p14"/>
              <p:cNvGrpSpPr/>
              <p:nvPr/>
            </p:nvGrpSpPr>
            <p:grpSpPr>
              <a:xfrm>
                <a:off x="6544809" y="2746739"/>
                <a:ext cx="1458983" cy="644151"/>
                <a:chOff x="1067194" y="4689993"/>
                <a:chExt cx="1736388" cy="755794"/>
              </a:xfrm>
            </p:grpSpPr>
            <p:sp>
              <p:nvSpPr>
                <p:cNvPr id="366" name="Google Shape;366;p14"/>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367" name="Google Shape;367;p14"/>
                <p:cNvSpPr/>
                <p:nvPr/>
              </p:nvSpPr>
              <p:spPr>
                <a:xfrm>
                  <a:off x="1067194" y="4689993"/>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grpSp>
          <p:sp>
            <p:nvSpPr>
              <p:cNvPr id="368" name="Google Shape;368;p14"/>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369" name="Google Shape;369;p14"/>
            <p:cNvSpPr/>
            <p:nvPr/>
          </p:nvSpPr>
          <p:spPr>
            <a:xfrm>
              <a:off x="5821977" y="327233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70" name="Google Shape;370;p14"/>
            <p:cNvSpPr/>
            <p:nvPr/>
          </p:nvSpPr>
          <p:spPr>
            <a:xfrm>
              <a:off x="5924953" y="337516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sp>
        <p:nvSpPr>
          <p:cNvPr id="371" name="Google Shape;371;p14"/>
          <p:cNvSpPr/>
          <p:nvPr/>
        </p:nvSpPr>
        <p:spPr>
          <a:xfrm>
            <a:off x="6706192" y="4130040"/>
            <a:ext cx="922517" cy="507274"/>
          </a:xfrm>
          <a:prstGeom prst="down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1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77" name="Google Shape;377;p1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B (dirigido)</a:t>
            </a:r>
            <a:endParaRPr/>
          </a:p>
          <a:p>
            <a:pPr marL="0" lvl="0" indent="0" algn="l" rtl="0">
              <a:spcBef>
                <a:spcPts val="520"/>
              </a:spcBef>
              <a:spcAft>
                <a:spcPts val="0"/>
              </a:spcAft>
              <a:buSzPts val="2470"/>
              <a:buNone/>
            </a:pPr>
            <a:endParaRPr/>
          </a:p>
        </p:txBody>
      </p:sp>
      <p:sp>
        <p:nvSpPr>
          <p:cNvPr id="378" name="Google Shape;378;p1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484</a:t>
            </a:fld>
            <a:endParaRPr/>
          </a:p>
        </p:txBody>
      </p:sp>
      <p:sp>
        <p:nvSpPr>
          <p:cNvPr id="379" name="Google Shape;379;p15"/>
          <p:cNvSpPr txBox="1"/>
          <p:nvPr/>
        </p:nvSpPr>
        <p:spPr>
          <a:xfrm>
            <a:off x="349641" y="2330084"/>
            <a:ext cx="4604658" cy="2308324"/>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g.addVertex('U');</a:t>
            </a:r>
            <a:endParaRPr sz="1800">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g.removeVertex(</a:t>
            </a:r>
            <a:r>
              <a:rPr lang="en-US" sz="1800">
                <a:solidFill>
                  <a:schemeClr val="dk1"/>
                </a:solidFill>
                <a:latin typeface="Palatino Linotype"/>
                <a:ea typeface="Palatino Linotype"/>
                <a:cs typeface="Palatino Linotype"/>
                <a:sym typeface="Palatino Linotype"/>
              </a:rPr>
              <a:t>'D'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380" name="Google Shape;380;p15"/>
          <p:cNvGrpSpPr/>
          <p:nvPr/>
        </p:nvGrpSpPr>
        <p:grpSpPr>
          <a:xfrm>
            <a:off x="6089605" y="1935480"/>
            <a:ext cx="2155689" cy="1715836"/>
            <a:chOff x="5821977" y="3272332"/>
            <a:chExt cx="2155689" cy="1715836"/>
          </a:xfrm>
        </p:grpSpPr>
        <p:grpSp>
          <p:nvGrpSpPr>
            <p:cNvPr id="381" name="Google Shape;381;p15"/>
            <p:cNvGrpSpPr/>
            <p:nvPr/>
          </p:nvGrpSpPr>
          <p:grpSpPr>
            <a:xfrm>
              <a:off x="6006142" y="3582761"/>
              <a:ext cx="1971524" cy="1405407"/>
              <a:chOff x="6032268" y="2746739"/>
              <a:chExt cx="1971524" cy="1405407"/>
            </a:xfrm>
          </p:grpSpPr>
          <p:grpSp>
            <p:nvGrpSpPr>
              <p:cNvPr id="382" name="Google Shape;382;p15"/>
              <p:cNvGrpSpPr/>
              <p:nvPr/>
            </p:nvGrpSpPr>
            <p:grpSpPr>
              <a:xfrm>
                <a:off x="6544809" y="2746739"/>
                <a:ext cx="1458983" cy="644151"/>
                <a:chOff x="1067194" y="4689993"/>
                <a:chExt cx="1736388" cy="755794"/>
              </a:xfrm>
            </p:grpSpPr>
            <p:sp>
              <p:nvSpPr>
                <p:cNvPr id="383" name="Google Shape;383;p15"/>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384" name="Google Shape;384;p15"/>
                <p:cNvSpPr/>
                <p:nvPr/>
              </p:nvSpPr>
              <p:spPr>
                <a:xfrm>
                  <a:off x="1067194" y="4689993"/>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grpSp>
          <p:sp>
            <p:nvSpPr>
              <p:cNvPr id="385" name="Google Shape;385;p15"/>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386" name="Google Shape;386;p15"/>
            <p:cNvSpPr/>
            <p:nvPr/>
          </p:nvSpPr>
          <p:spPr>
            <a:xfrm>
              <a:off x="5821977" y="327233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87" name="Google Shape;387;p15"/>
            <p:cNvSpPr/>
            <p:nvPr/>
          </p:nvSpPr>
          <p:spPr>
            <a:xfrm>
              <a:off x="5924953" y="337516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sp>
        <p:nvSpPr>
          <p:cNvPr id="388" name="Google Shape;388;p15"/>
          <p:cNvSpPr/>
          <p:nvPr/>
        </p:nvSpPr>
        <p:spPr>
          <a:xfrm>
            <a:off x="6706192" y="4130040"/>
            <a:ext cx="922517" cy="507274"/>
          </a:xfrm>
          <a:prstGeom prst="down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389" name="Google Shape;389;p15"/>
          <p:cNvGrpSpPr/>
          <p:nvPr/>
        </p:nvGrpSpPr>
        <p:grpSpPr>
          <a:xfrm>
            <a:off x="6147759" y="4823078"/>
            <a:ext cx="2155689" cy="954580"/>
            <a:chOff x="5821977" y="3272332"/>
            <a:chExt cx="2155689" cy="954580"/>
          </a:xfrm>
        </p:grpSpPr>
        <p:grpSp>
          <p:nvGrpSpPr>
            <p:cNvPr id="390" name="Google Shape;390;p15"/>
            <p:cNvGrpSpPr/>
            <p:nvPr/>
          </p:nvGrpSpPr>
          <p:grpSpPr>
            <a:xfrm>
              <a:off x="6518683" y="3582761"/>
              <a:ext cx="1458983" cy="644151"/>
              <a:chOff x="1067194" y="4689993"/>
              <a:chExt cx="1736388" cy="755794"/>
            </a:xfrm>
          </p:grpSpPr>
          <p:sp>
            <p:nvSpPr>
              <p:cNvPr id="391" name="Google Shape;391;p15"/>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392" name="Google Shape;392;p15"/>
              <p:cNvSpPr/>
              <p:nvPr/>
            </p:nvSpPr>
            <p:spPr>
              <a:xfrm>
                <a:off x="1067194" y="4689993"/>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grpSp>
        <p:sp>
          <p:nvSpPr>
            <p:cNvPr id="393" name="Google Shape;393;p15"/>
            <p:cNvSpPr/>
            <p:nvPr/>
          </p:nvSpPr>
          <p:spPr>
            <a:xfrm>
              <a:off x="5821977" y="3272332"/>
              <a:ext cx="696707" cy="674114"/>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394" name="Google Shape;394;p15"/>
            <p:cNvSpPr/>
            <p:nvPr/>
          </p:nvSpPr>
          <p:spPr>
            <a:xfrm>
              <a:off x="5924953" y="3375162"/>
              <a:ext cx="539772" cy="468453"/>
            </a:xfrm>
            <a:prstGeom prst="arc">
              <a:avLst>
                <a:gd name="adj1" fmla="val 3119841"/>
                <a:gd name="adj2" fmla="val 0"/>
              </a:avLst>
            </a:prstGeom>
            <a:noFill/>
            <a:ln w="38100" cap="flat" cmpd="sng">
              <a:solidFill>
                <a:schemeClr val="accent1"/>
              </a:solidFill>
              <a:prstDash val="solid"/>
              <a:miter lim="800000"/>
              <a:headEnd type="stealth" w="med" len="med"/>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400" name="Google Shape;400;p1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a:t>Caso de Uso C (no dirigido)</a:t>
            </a:r>
            <a:endParaRPr/>
          </a:p>
          <a:p>
            <a:pPr marL="0" lvl="0" indent="0" algn="l" rtl="0">
              <a:spcBef>
                <a:spcPts val="520"/>
              </a:spcBef>
              <a:spcAft>
                <a:spcPts val="0"/>
              </a:spcAft>
              <a:buSzPts val="2470"/>
              <a:buNone/>
            </a:pPr>
            <a:endParaRPr/>
          </a:p>
        </p:txBody>
      </p:sp>
      <p:sp>
        <p:nvSpPr>
          <p:cNvPr id="401" name="Google Shape;401;p1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485</a:t>
            </a:fld>
            <a:endParaRPr/>
          </a:p>
        </p:txBody>
      </p:sp>
      <p:sp>
        <p:nvSpPr>
          <p:cNvPr id="402" name="Google Shape;402;p16"/>
          <p:cNvSpPr txBox="1"/>
          <p:nvPr/>
        </p:nvSpPr>
        <p:spPr>
          <a:xfrm>
            <a:off x="349641" y="2330084"/>
            <a:ext cx="4896405" cy="3139321"/>
          </a:xfrm>
          <a:prstGeom prst="rect">
            <a:avLst/>
          </a:prstGeom>
          <a:noFill/>
          <a:ln w="9525" cap="flat" cmpd="sng">
            <a:solidFill>
              <a:schemeClr val="lt2"/>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g.addVertex('D');</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g.addVertex('G');</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g.addEdge('G',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WeightedEdge(-10));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g.addEdge('U', 'G', </a:t>
            </a:r>
            <a:r>
              <a:rPr lang="en-US" sz="1800" b="1">
                <a:solidFill>
                  <a:schemeClr val="dk1"/>
                </a:solidFill>
                <a:latin typeface="Palatino Linotype"/>
                <a:ea typeface="Palatino Linotype"/>
                <a:cs typeface="Palatino Linotype"/>
                <a:sym typeface="Palatino Linotype"/>
              </a:rPr>
              <a:t>new WeightedEdge(0));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WeightedEdge(3));  </a:t>
            </a:r>
            <a:endParaRPr/>
          </a:p>
          <a:p>
            <a:pPr marL="0" marR="0" lvl="0" indent="0" algn="l" rtl="0">
              <a:spcBef>
                <a:spcPts val="0"/>
              </a:spcBef>
              <a:spcAft>
                <a:spcPts val="0"/>
              </a:spcAft>
              <a:buNone/>
            </a:pPr>
            <a:r>
              <a:rPr lang="en-US" sz="1800">
                <a:solidFill>
                  <a:schemeClr val="dk1"/>
                </a:solidFill>
                <a:latin typeface="Palatino Linotype"/>
                <a:ea typeface="Palatino Linotype"/>
                <a:cs typeface="Palatino Linotype"/>
                <a:sym typeface="Palatino Linotype"/>
              </a:rPr>
              <a:t>g.addEdge('F', 'F', </a:t>
            </a:r>
            <a:r>
              <a:rPr lang="en-US" sz="1800" b="1">
                <a:solidFill>
                  <a:schemeClr val="dk1"/>
                </a:solidFill>
                <a:latin typeface="Palatino Linotype"/>
                <a:ea typeface="Palatino Linotype"/>
                <a:cs typeface="Palatino Linotype"/>
                <a:sym typeface="Palatino Linotype"/>
              </a:rPr>
              <a:t>new WeightedEdge(2)); </a:t>
            </a:r>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r>
              <a:rPr lang="en-US" sz="1800" b="1">
                <a:solidFill>
                  <a:schemeClr val="dk1"/>
                </a:solidFill>
                <a:latin typeface="Palatino Linotype"/>
                <a:ea typeface="Palatino Linotype"/>
                <a:cs typeface="Palatino Linotype"/>
                <a:sym typeface="Palatino Linotype"/>
              </a:rPr>
              <a:t>g.removeVertex(</a:t>
            </a:r>
            <a:r>
              <a:rPr lang="en-US" sz="1800">
                <a:solidFill>
                  <a:schemeClr val="dk1"/>
                </a:solidFill>
                <a:latin typeface="Palatino Linotype"/>
                <a:ea typeface="Palatino Linotype"/>
                <a:cs typeface="Palatino Linotype"/>
                <a:sym typeface="Palatino Linotype"/>
              </a:rPr>
              <a:t>'G' );</a:t>
            </a: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b="1">
              <a:solidFill>
                <a:schemeClr val="dk1"/>
              </a:solidFill>
              <a:latin typeface="Palatino Linotype"/>
              <a:ea typeface="Palatino Linotype"/>
              <a:cs typeface="Palatino Linotype"/>
              <a:sym typeface="Palatino Linotype"/>
            </a:endParaRPr>
          </a:p>
          <a:p>
            <a:pPr marL="0" marR="0" lvl="0" indent="0" algn="l"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nvGrpSpPr>
          <p:cNvPr id="403" name="Google Shape;403;p16"/>
          <p:cNvGrpSpPr/>
          <p:nvPr/>
        </p:nvGrpSpPr>
        <p:grpSpPr>
          <a:xfrm>
            <a:off x="5713712" y="1159648"/>
            <a:ext cx="2505421" cy="2740096"/>
            <a:chOff x="5472245" y="2248072"/>
            <a:chExt cx="2505421" cy="2740096"/>
          </a:xfrm>
        </p:grpSpPr>
        <p:grpSp>
          <p:nvGrpSpPr>
            <p:cNvPr id="404" name="Google Shape;404;p16"/>
            <p:cNvGrpSpPr/>
            <p:nvPr/>
          </p:nvGrpSpPr>
          <p:grpSpPr>
            <a:xfrm>
              <a:off x="6006142" y="2558498"/>
              <a:ext cx="1971524" cy="2429670"/>
              <a:chOff x="6032268" y="1722476"/>
              <a:chExt cx="1971524" cy="2429670"/>
            </a:xfrm>
          </p:grpSpPr>
          <p:grpSp>
            <p:nvGrpSpPr>
              <p:cNvPr id="405" name="Google Shape;405;p16"/>
              <p:cNvGrpSpPr/>
              <p:nvPr/>
            </p:nvGrpSpPr>
            <p:grpSpPr>
              <a:xfrm>
                <a:off x="6032268" y="1722476"/>
                <a:ext cx="1971524" cy="1668411"/>
                <a:chOff x="5284771" y="1693709"/>
                <a:chExt cx="2346382" cy="1957578"/>
              </a:xfrm>
            </p:grpSpPr>
            <p:grpSp>
              <p:nvGrpSpPr>
                <p:cNvPr id="406" name="Google Shape;406;p16"/>
                <p:cNvGrpSpPr/>
                <p:nvPr/>
              </p:nvGrpSpPr>
              <p:grpSpPr>
                <a:xfrm>
                  <a:off x="5284771" y="1693709"/>
                  <a:ext cx="2346382" cy="1957578"/>
                  <a:chOff x="457200" y="3488209"/>
                  <a:chExt cx="2346382" cy="1957578"/>
                </a:xfrm>
              </p:grpSpPr>
              <p:sp>
                <p:nvSpPr>
                  <p:cNvPr id="407" name="Google Shape;407;p16"/>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408" name="Google Shape;408;p16"/>
                  <p:cNvSpPr/>
                  <p:nvPr/>
                </p:nvSpPr>
                <p:spPr>
                  <a:xfrm>
                    <a:off x="650965" y="3488209"/>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409" name="Google Shape;409;p16"/>
                  <p:cNvSpPr/>
                  <p:nvPr/>
                </p:nvSpPr>
                <p:spPr>
                  <a:xfrm>
                    <a:off x="457200" y="4805705"/>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410" name="Google Shape;410;p16"/>
                  <p:cNvCxnSpPr>
                    <a:stCxn id="409" idx="0"/>
                  </p:cNvCxnSpPr>
                  <p:nvPr/>
                </p:nvCxnSpPr>
                <p:spPr>
                  <a:xfrm rot="10800000" flipH="1">
                    <a:off x="698863" y="3901205"/>
                    <a:ext cx="158700" cy="9045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411" name="Google Shape;411;p16"/>
                <p:cNvCxnSpPr>
                  <a:stCxn id="407" idx="2"/>
                  <a:endCxn id="409" idx="6"/>
                </p:cNvCxnSpPr>
                <p:nvPr/>
              </p:nvCxnSpPr>
              <p:spPr>
                <a:xfrm rot="10800000">
                  <a:off x="5768127" y="3224627"/>
                  <a:ext cx="1379700" cy="213300"/>
                </a:xfrm>
                <a:prstGeom prst="straightConnector1">
                  <a:avLst/>
                </a:prstGeom>
                <a:noFill/>
                <a:ln w="38100" cap="flat" cmpd="sng">
                  <a:solidFill>
                    <a:schemeClr val="accent1"/>
                  </a:solidFill>
                  <a:prstDash val="solid"/>
                  <a:miter lim="800000"/>
                  <a:headEnd type="none" w="sm" len="sm"/>
                  <a:tailEnd type="none" w="sm" len="sm"/>
                </a:ln>
              </p:spPr>
            </p:cxnSp>
          </p:grpSp>
          <p:sp>
            <p:nvSpPr>
              <p:cNvPr id="412" name="Google Shape;412;p16"/>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413" name="Google Shape;413;p16"/>
            <p:cNvSpPr/>
            <p:nvPr/>
          </p:nvSpPr>
          <p:spPr>
            <a:xfrm>
              <a:off x="5472245" y="2248072"/>
              <a:ext cx="696707" cy="674114"/>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414" name="Google Shape;414;p16"/>
            <p:cNvSpPr/>
            <p:nvPr/>
          </p:nvSpPr>
          <p:spPr>
            <a:xfrm>
              <a:off x="5575221" y="2350902"/>
              <a:ext cx="539772" cy="468453"/>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cxnSp>
          <p:nvCxnSpPr>
            <p:cNvPr id="415" name="Google Shape;415;p16"/>
            <p:cNvCxnSpPr/>
            <p:nvPr/>
          </p:nvCxnSpPr>
          <p:spPr>
            <a:xfrm rot="10800000">
              <a:off x="6436074" y="3764601"/>
              <a:ext cx="1159304" cy="181844"/>
            </a:xfrm>
            <a:prstGeom prst="straightConnector1">
              <a:avLst/>
            </a:prstGeom>
            <a:noFill/>
            <a:ln w="38100" cap="flat" cmpd="sng">
              <a:solidFill>
                <a:schemeClr val="accent1"/>
              </a:solidFill>
              <a:prstDash val="solid"/>
              <a:miter lim="800000"/>
              <a:headEnd type="none" w="sm" len="sm"/>
              <a:tailEnd type="none" w="sm" len="sm"/>
            </a:ln>
          </p:spPr>
        </p:cxnSp>
      </p:grpSp>
      <p:grpSp>
        <p:nvGrpSpPr>
          <p:cNvPr id="416" name="Google Shape;416;p16"/>
          <p:cNvGrpSpPr/>
          <p:nvPr/>
        </p:nvGrpSpPr>
        <p:grpSpPr>
          <a:xfrm>
            <a:off x="6063444" y="4820219"/>
            <a:ext cx="2155689" cy="1715836"/>
            <a:chOff x="5821977" y="3272332"/>
            <a:chExt cx="2155689" cy="1715836"/>
          </a:xfrm>
        </p:grpSpPr>
        <p:grpSp>
          <p:nvGrpSpPr>
            <p:cNvPr id="417" name="Google Shape;417;p16"/>
            <p:cNvGrpSpPr/>
            <p:nvPr/>
          </p:nvGrpSpPr>
          <p:grpSpPr>
            <a:xfrm>
              <a:off x="6006142" y="3582761"/>
              <a:ext cx="1971524" cy="1405407"/>
              <a:chOff x="6032268" y="2746739"/>
              <a:chExt cx="1971524" cy="1405407"/>
            </a:xfrm>
          </p:grpSpPr>
          <p:grpSp>
            <p:nvGrpSpPr>
              <p:cNvPr id="418" name="Google Shape;418;p16"/>
              <p:cNvGrpSpPr/>
              <p:nvPr/>
            </p:nvGrpSpPr>
            <p:grpSpPr>
              <a:xfrm>
                <a:off x="6544809" y="2746739"/>
                <a:ext cx="1458983" cy="644151"/>
                <a:chOff x="1067194" y="4689993"/>
                <a:chExt cx="1736388" cy="755794"/>
              </a:xfrm>
            </p:grpSpPr>
            <p:sp>
              <p:nvSpPr>
                <p:cNvPr id="419" name="Google Shape;419;p16"/>
                <p:cNvSpPr/>
                <p:nvPr/>
              </p:nvSpPr>
              <p:spPr>
                <a:xfrm>
                  <a:off x="2320256" y="5019066"/>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U</a:t>
                  </a:r>
                  <a:endParaRPr sz="1800">
                    <a:solidFill>
                      <a:schemeClr val="dk1"/>
                    </a:solidFill>
                    <a:latin typeface="Palatino Linotype"/>
                    <a:ea typeface="Palatino Linotype"/>
                    <a:cs typeface="Palatino Linotype"/>
                    <a:sym typeface="Palatino Linotype"/>
                  </a:endParaRPr>
                </a:p>
              </p:txBody>
            </p:sp>
            <p:sp>
              <p:nvSpPr>
                <p:cNvPr id="420" name="Google Shape;420;p16"/>
                <p:cNvSpPr/>
                <p:nvPr/>
              </p:nvSpPr>
              <p:spPr>
                <a:xfrm>
                  <a:off x="1067194" y="4689993"/>
                  <a:ext cx="483326" cy="426721"/>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grpSp>
          <p:sp>
            <p:nvSpPr>
              <p:cNvPr id="421" name="Google Shape;421;p16"/>
              <p:cNvSpPr/>
              <p:nvPr/>
            </p:nvSpPr>
            <p:spPr>
              <a:xfrm>
                <a:off x="6032268" y="3788459"/>
                <a:ext cx="406110" cy="363687"/>
              </a:xfrm>
              <a:prstGeom prst="ellipse">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grpSp>
        <p:sp>
          <p:nvSpPr>
            <p:cNvPr id="422" name="Google Shape;422;p16"/>
            <p:cNvSpPr/>
            <p:nvPr/>
          </p:nvSpPr>
          <p:spPr>
            <a:xfrm>
              <a:off x="5821977" y="3272332"/>
              <a:ext cx="696707" cy="674114"/>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423" name="Google Shape;423;p16"/>
            <p:cNvSpPr/>
            <p:nvPr/>
          </p:nvSpPr>
          <p:spPr>
            <a:xfrm>
              <a:off x="5924953" y="3375162"/>
              <a:ext cx="539772" cy="468453"/>
            </a:xfrm>
            <a:prstGeom prst="arc">
              <a:avLst>
                <a:gd name="adj1" fmla="val 3119841"/>
                <a:gd name="adj2" fmla="val 0"/>
              </a:avLst>
            </a:pr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grpSp>
      <p:sp>
        <p:nvSpPr>
          <p:cNvPr id="424" name="Google Shape;424;p16"/>
          <p:cNvSpPr/>
          <p:nvPr/>
        </p:nvSpPr>
        <p:spPr>
          <a:xfrm>
            <a:off x="6706192" y="4130040"/>
            <a:ext cx="922517" cy="507274"/>
          </a:xfrm>
          <a:prstGeom prst="down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17"/>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1.5</a:t>
            </a:r>
            <a:endParaRPr/>
          </a:p>
        </p:txBody>
      </p:sp>
      <p:sp>
        <p:nvSpPr>
          <p:cNvPr id="430" name="Google Shape;430;p17"/>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431" name="Google Shape;431;p17"/>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(ver especificaciòn)</a:t>
            </a:r>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400">
                <a:solidFill>
                  <a:schemeClr val="dk1"/>
                </a:solidFill>
              </a:rPr>
              <a:t>public boolean removeEdge(V aVertex, V otherVertex, E theEdge) </a:t>
            </a:r>
            <a:endParaRPr/>
          </a:p>
          <a:p>
            <a:pPr marL="0" lvl="0" indent="0" algn="l" rtl="0">
              <a:spcBef>
                <a:spcPts val="0"/>
              </a:spcBef>
              <a:spcAft>
                <a:spcPts val="0"/>
              </a:spcAft>
              <a:buSzPts val="1800"/>
              <a:buNone/>
            </a:pPr>
            <a:endParaRPr sz="2400">
              <a:solidFill>
                <a:schemeClr val="dk1"/>
              </a:solidFill>
            </a:endParaRPr>
          </a:p>
          <a:p>
            <a:pPr marL="0" lvl="0" indent="0" algn="l" rtl="0">
              <a:spcBef>
                <a:spcPts val="0"/>
              </a:spcBef>
              <a:spcAft>
                <a:spcPts val="0"/>
              </a:spcAft>
              <a:buSzPts val="1800"/>
              <a:buNone/>
            </a:pPr>
            <a:r>
              <a:rPr lang="en-US" sz="2400">
                <a:solidFill>
                  <a:schemeClr val="dk1"/>
                </a:solidFill>
              </a:rPr>
              <a:t>public boolean removeEdge(V aVertex, V otherVertex) </a:t>
            </a:r>
            <a:endParaRPr/>
          </a:p>
          <a:p>
            <a:pPr marL="0" lvl="0" indent="0" algn="l" rtl="0">
              <a:spcBef>
                <a:spcPts val="0"/>
              </a:spcBef>
              <a:spcAft>
                <a:spcPts val="0"/>
              </a:spcAft>
              <a:buSzPts val="1800"/>
              <a:buNone/>
            </a:pPr>
            <a:endParaRPr sz="2400">
              <a:solidFill>
                <a:schemeClr val="dk1"/>
              </a:solidFill>
            </a:endParaRPr>
          </a:p>
        </p:txBody>
      </p:sp>
      <p:sp>
        <p:nvSpPr>
          <p:cNvPr id="432" name="Google Shape;432;p17"/>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486</a:t>
            </a:fld>
            <a:endParaRPr sz="1000" b="0" i="0" u="none" strike="noStrike" cap="none">
              <a:solidFill>
                <a:srgbClr val="FFFFFF"/>
              </a:solidFill>
              <a:latin typeface="Roboto"/>
              <a:ea typeface="Roboto"/>
              <a:cs typeface="Roboto"/>
              <a:sym typeface="Roboto"/>
            </a:endParaRPr>
          </a:p>
        </p:txBody>
      </p:sp>
      <p:pic>
        <p:nvPicPr>
          <p:cNvPr id="433" name="Google Shape;433;p17"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487</a:t>
            </a:fld>
            <a:endParaRPr lang="en-US" dirty="0"/>
          </a:p>
        </p:txBody>
      </p:sp>
    </p:spTree>
    <p:extLst>
      <p:ext uri="{BB962C8B-B14F-4D97-AF65-F5344CB8AC3E}">
        <p14:creationId xmlns:p14="http://schemas.microsoft.com/office/powerpoint/2010/main" val="2217701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a:t>Recorridos en Grafos</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488</a:t>
            </a:fld>
            <a:endParaRPr lang="en-US"/>
          </a:p>
        </p:txBody>
      </p:sp>
      <p:sp>
        <p:nvSpPr>
          <p:cNvPr id="3" name="CuadroTexto 2"/>
          <p:cNvSpPr txBox="1"/>
          <p:nvPr/>
        </p:nvSpPr>
        <p:spPr>
          <a:xfrm>
            <a:off x="457200" y="2612571"/>
            <a:ext cx="7467600" cy="3139321"/>
          </a:xfrm>
          <a:prstGeom prst="rect">
            <a:avLst/>
          </a:prstGeom>
          <a:noFill/>
          <a:ln>
            <a:solidFill>
              <a:schemeClr val="bg2"/>
            </a:solidFill>
          </a:ln>
        </p:spPr>
        <p:txBody>
          <a:bodyPr wrap="square" rtlCol="0">
            <a:spAutoFit/>
          </a:bodyPr>
          <a:lstStyle/>
          <a:p>
            <a:pPr algn="just"/>
            <a:r>
              <a:rPr lang="es-AR" dirty="0"/>
              <a:t>Recorridos (</a:t>
            </a:r>
            <a:r>
              <a:rPr lang="es-AR" dirty="0" err="1"/>
              <a:t>traversal</a:t>
            </a:r>
            <a:r>
              <a:rPr lang="es-AR" dirty="0"/>
              <a:t>) en grafos se usan para ver los nodos alcanzables a partir de un nodo y se muestra dicho camino.</a:t>
            </a:r>
          </a:p>
          <a:p>
            <a:endParaRPr lang="es-AR" dirty="0"/>
          </a:p>
          <a:p>
            <a:pPr algn="just"/>
            <a:r>
              <a:rPr lang="es-AR" dirty="0"/>
              <a:t>Aclaración: Si fuera un </a:t>
            </a:r>
            <a:r>
              <a:rPr lang="es-AR" dirty="0" err="1"/>
              <a:t>multigrafo</a:t>
            </a:r>
            <a:r>
              <a:rPr lang="es-AR" dirty="0"/>
              <a:t> (para que no haya ambigüedades) podría  indicar cual eje tome en cada caso para la navegación. Igual, los vértices los sigo visitando una sola vez.</a:t>
            </a:r>
          </a:p>
          <a:p>
            <a:endParaRPr lang="es-AR" dirty="0"/>
          </a:p>
          <a:p>
            <a:r>
              <a:rPr lang="es-AR" dirty="0"/>
              <a:t>Los métodos son:</a:t>
            </a:r>
          </a:p>
          <a:p>
            <a:endParaRPr lang="es-AR" dirty="0"/>
          </a:p>
          <a:p>
            <a:pPr marL="342900" indent="-342900">
              <a:buAutoNum type="arabicParenR"/>
            </a:pPr>
            <a:r>
              <a:rPr lang="es-AR" dirty="0" err="1"/>
              <a:t>Breadth-First</a:t>
            </a:r>
            <a:r>
              <a:rPr lang="es-AR" dirty="0"/>
              <a:t> </a:t>
            </a:r>
            <a:r>
              <a:rPr lang="es-AR" dirty="0" err="1"/>
              <a:t>Search</a:t>
            </a:r>
            <a:r>
              <a:rPr lang="es-AR" dirty="0"/>
              <a:t>  (BFS)</a:t>
            </a:r>
          </a:p>
          <a:p>
            <a:pPr marL="342900" indent="-342900">
              <a:buAutoNum type="arabicParenR"/>
            </a:pPr>
            <a:r>
              <a:rPr lang="es-AR" dirty="0" err="1"/>
              <a:t>Depth-First</a:t>
            </a:r>
            <a:r>
              <a:rPr lang="es-AR" dirty="0"/>
              <a:t> </a:t>
            </a:r>
            <a:r>
              <a:rPr lang="es-AR" dirty="0" err="1"/>
              <a:t>Search</a:t>
            </a:r>
            <a:r>
              <a:rPr lang="es-AR" dirty="0"/>
              <a:t> (DFS)</a:t>
            </a:r>
          </a:p>
        </p:txBody>
      </p:sp>
    </p:spTree>
    <p:extLst>
      <p:ext uri="{BB962C8B-B14F-4D97-AF65-F5344CB8AC3E}">
        <p14:creationId xmlns:p14="http://schemas.microsoft.com/office/powerpoint/2010/main" val="1195300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489</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Tree>
    <p:extLst>
      <p:ext uri="{BB962C8B-B14F-4D97-AF65-F5344CB8AC3E}">
        <p14:creationId xmlns:p14="http://schemas.microsoft.com/office/powerpoint/2010/main" val="371332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49</a:t>
            </a:fld>
            <a:endParaRPr lang="en-US"/>
          </a:p>
        </p:txBody>
      </p:sp>
      <p:cxnSp>
        <p:nvCxnSpPr>
          <p:cNvPr id="7" name="Straight Arrow Connector 6"/>
          <p:cNvCxnSpPr/>
          <p:nvPr/>
        </p:nvCxnSpPr>
        <p:spPr>
          <a:xfrm flipV="1">
            <a:off x="212271" y="2105624"/>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4075611" y="1946366"/>
            <a:ext cx="1867989" cy="1789611"/>
          </a:xfrm>
          <a:custGeom>
            <a:avLst/>
            <a:gdLst>
              <a:gd name="connsiteX0" fmla="*/ 1854926 w 1867989"/>
              <a:gd name="connsiteY0" fmla="*/ 1789611 h 1789611"/>
              <a:gd name="connsiteX1" fmla="*/ 1763486 w 1867989"/>
              <a:gd name="connsiteY1" fmla="*/ 1110343 h 1789611"/>
              <a:gd name="connsiteX2" fmla="*/ 1789612 w 1867989"/>
              <a:gd name="connsiteY2" fmla="*/ 1058091 h 1789611"/>
              <a:gd name="connsiteX3" fmla="*/ 1815738 w 1867989"/>
              <a:gd name="connsiteY3" fmla="*/ 966651 h 1789611"/>
              <a:gd name="connsiteX4" fmla="*/ 1841863 w 1867989"/>
              <a:gd name="connsiteY4" fmla="*/ 914400 h 1789611"/>
              <a:gd name="connsiteX5" fmla="*/ 1867989 w 1867989"/>
              <a:gd name="connsiteY5" fmla="*/ 770708 h 1789611"/>
              <a:gd name="connsiteX6" fmla="*/ 1854926 w 1867989"/>
              <a:gd name="connsiteY6" fmla="*/ 496388 h 1789611"/>
              <a:gd name="connsiteX7" fmla="*/ 1815738 w 1867989"/>
              <a:gd name="connsiteY7" fmla="*/ 339634 h 1789611"/>
              <a:gd name="connsiteX8" fmla="*/ 1789612 w 1867989"/>
              <a:gd name="connsiteY8" fmla="*/ 287383 h 1789611"/>
              <a:gd name="connsiteX9" fmla="*/ 1750423 w 1867989"/>
              <a:gd name="connsiteY9" fmla="*/ 248194 h 1789611"/>
              <a:gd name="connsiteX10" fmla="*/ 1711235 w 1867989"/>
              <a:gd name="connsiteY10" fmla="*/ 195943 h 1789611"/>
              <a:gd name="connsiteX11" fmla="*/ 1685109 w 1867989"/>
              <a:gd name="connsiteY11" fmla="*/ 156754 h 1789611"/>
              <a:gd name="connsiteX12" fmla="*/ 1645920 w 1867989"/>
              <a:gd name="connsiteY12" fmla="*/ 130628 h 1789611"/>
              <a:gd name="connsiteX13" fmla="*/ 1567543 w 1867989"/>
              <a:gd name="connsiteY13" fmla="*/ 65314 h 1789611"/>
              <a:gd name="connsiteX14" fmla="*/ 1541418 w 1867989"/>
              <a:gd name="connsiteY14" fmla="*/ 26125 h 1789611"/>
              <a:gd name="connsiteX15" fmla="*/ 1423852 w 1867989"/>
              <a:gd name="connsiteY15" fmla="*/ 0 h 1789611"/>
              <a:gd name="connsiteX16" fmla="*/ 1123406 w 1867989"/>
              <a:gd name="connsiteY16" fmla="*/ 13063 h 1789611"/>
              <a:gd name="connsiteX17" fmla="*/ 966652 w 1867989"/>
              <a:gd name="connsiteY17" fmla="*/ 39188 h 1789611"/>
              <a:gd name="connsiteX18" fmla="*/ 679269 w 1867989"/>
              <a:gd name="connsiteY18" fmla="*/ 26125 h 1789611"/>
              <a:gd name="connsiteX19" fmla="*/ 600892 w 1867989"/>
              <a:gd name="connsiteY19" fmla="*/ 13063 h 1789611"/>
              <a:gd name="connsiteX20" fmla="*/ 509452 w 1867989"/>
              <a:gd name="connsiteY20" fmla="*/ 0 h 1789611"/>
              <a:gd name="connsiteX21" fmla="*/ 313509 w 1867989"/>
              <a:gd name="connsiteY21" fmla="*/ 13063 h 1789611"/>
              <a:gd name="connsiteX22" fmla="*/ 274320 w 1867989"/>
              <a:gd name="connsiteY22" fmla="*/ 26125 h 1789611"/>
              <a:gd name="connsiteX23" fmla="*/ 222069 w 1867989"/>
              <a:gd name="connsiteY23" fmla="*/ 39188 h 1789611"/>
              <a:gd name="connsiteX24" fmla="*/ 182880 w 1867989"/>
              <a:gd name="connsiteY24" fmla="*/ 52251 h 1789611"/>
              <a:gd name="connsiteX25" fmla="*/ 130629 w 1867989"/>
              <a:gd name="connsiteY25" fmla="*/ 65314 h 1789611"/>
              <a:gd name="connsiteX26" fmla="*/ 52252 w 1867989"/>
              <a:gd name="connsiteY26" fmla="*/ 91440 h 1789611"/>
              <a:gd name="connsiteX27" fmla="*/ 0 w 1867989"/>
              <a:gd name="connsiteY27" fmla="*/ 156754 h 178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867989" h="1789611">
                <a:moveTo>
                  <a:pt x="1854926" y="1789611"/>
                </a:moveTo>
                <a:cubicBezTo>
                  <a:pt x="1824446" y="1563188"/>
                  <a:pt x="1783804" y="1337903"/>
                  <a:pt x="1763486" y="1110343"/>
                </a:cubicBezTo>
                <a:cubicBezTo>
                  <a:pt x="1761754" y="1090947"/>
                  <a:pt x="1782774" y="1076324"/>
                  <a:pt x="1789612" y="1058091"/>
                </a:cubicBezTo>
                <a:cubicBezTo>
                  <a:pt x="1822761" y="969695"/>
                  <a:pt x="1784154" y="1040348"/>
                  <a:pt x="1815738" y="966651"/>
                </a:cubicBezTo>
                <a:cubicBezTo>
                  <a:pt x="1823409" y="948753"/>
                  <a:pt x="1835026" y="932633"/>
                  <a:pt x="1841863" y="914400"/>
                </a:cubicBezTo>
                <a:cubicBezTo>
                  <a:pt x="1856076" y="876497"/>
                  <a:pt x="1863221" y="804087"/>
                  <a:pt x="1867989" y="770708"/>
                </a:cubicBezTo>
                <a:cubicBezTo>
                  <a:pt x="1863635" y="679268"/>
                  <a:pt x="1861689" y="587681"/>
                  <a:pt x="1854926" y="496388"/>
                </a:cubicBezTo>
                <a:cubicBezTo>
                  <a:pt x="1851693" y="452747"/>
                  <a:pt x="1835310" y="378777"/>
                  <a:pt x="1815738" y="339634"/>
                </a:cubicBezTo>
                <a:cubicBezTo>
                  <a:pt x="1807029" y="322217"/>
                  <a:pt x="1800930" y="303229"/>
                  <a:pt x="1789612" y="287383"/>
                </a:cubicBezTo>
                <a:cubicBezTo>
                  <a:pt x="1778874" y="272350"/>
                  <a:pt x="1762446" y="262220"/>
                  <a:pt x="1750423" y="248194"/>
                </a:cubicBezTo>
                <a:cubicBezTo>
                  <a:pt x="1736255" y="231664"/>
                  <a:pt x="1723889" y="213659"/>
                  <a:pt x="1711235" y="195943"/>
                </a:cubicBezTo>
                <a:cubicBezTo>
                  <a:pt x="1702110" y="183168"/>
                  <a:pt x="1696210" y="167855"/>
                  <a:pt x="1685109" y="156754"/>
                </a:cubicBezTo>
                <a:cubicBezTo>
                  <a:pt x="1674008" y="145653"/>
                  <a:pt x="1657981" y="140679"/>
                  <a:pt x="1645920" y="130628"/>
                </a:cubicBezTo>
                <a:cubicBezTo>
                  <a:pt x="1545340" y="46811"/>
                  <a:pt x="1664843" y="130181"/>
                  <a:pt x="1567543" y="65314"/>
                </a:cubicBezTo>
                <a:cubicBezTo>
                  <a:pt x="1558835" y="52251"/>
                  <a:pt x="1553677" y="35932"/>
                  <a:pt x="1541418" y="26125"/>
                </a:cubicBezTo>
                <a:cubicBezTo>
                  <a:pt x="1524495" y="12587"/>
                  <a:pt x="1424648" y="133"/>
                  <a:pt x="1423852" y="0"/>
                </a:cubicBezTo>
                <a:lnTo>
                  <a:pt x="1123406" y="13063"/>
                </a:lnTo>
                <a:cubicBezTo>
                  <a:pt x="1015709" y="19794"/>
                  <a:pt x="1035021" y="16398"/>
                  <a:pt x="966652" y="39188"/>
                </a:cubicBezTo>
                <a:cubicBezTo>
                  <a:pt x="870858" y="34834"/>
                  <a:pt x="774919" y="32957"/>
                  <a:pt x="679269" y="26125"/>
                </a:cubicBezTo>
                <a:cubicBezTo>
                  <a:pt x="652850" y="24238"/>
                  <a:pt x="627070" y="17090"/>
                  <a:pt x="600892" y="13063"/>
                </a:cubicBezTo>
                <a:cubicBezTo>
                  <a:pt x="570461" y="8381"/>
                  <a:pt x="539932" y="4354"/>
                  <a:pt x="509452" y="0"/>
                </a:cubicBezTo>
                <a:cubicBezTo>
                  <a:pt x="444138" y="4354"/>
                  <a:pt x="378568" y="5834"/>
                  <a:pt x="313509" y="13063"/>
                </a:cubicBezTo>
                <a:cubicBezTo>
                  <a:pt x="299824" y="14584"/>
                  <a:pt x="287560" y="22342"/>
                  <a:pt x="274320" y="26125"/>
                </a:cubicBezTo>
                <a:cubicBezTo>
                  <a:pt x="257058" y="31057"/>
                  <a:pt x="239331" y="34256"/>
                  <a:pt x="222069" y="39188"/>
                </a:cubicBezTo>
                <a:cubicBezTo>
                  <a:pt x="208829" y="42971"/>
                  <a:pt x="196120" y="48468"/>
                  <a:pt x="182880" y="52251"/>
                </a:cubicBezTo>
                <a:cubicBezTo>
                  <a:pt x="165618" y="57183"/>
                  <a:pt x="147825" y="60155"/>
                  <a:pt x="130629" y="65314"/>
                </a:cubicBezTo>
                <a:cubicBezTo>
                  <a:pt x="104252" y="73227"/>
                  <a:pt x="52252" y="91440"/>
                  <a:pt x="52252" y="91440"/>
                </a:cubicBezTo>
                <a:cubicBezTo>
                  <a:pt x="9368" y="148617"/>
                  <a:pt x="28458" y="128296"/>
                  <a:pt x="0" y="156754"/>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Rectangle 15"/>
          <p:cNvSpPr/>
          <p:nvPr/>
        </p:nvSpPr>
        <p:spPr>
          <a:xfrm>
            <a:off x="4314009" y="3303207"/>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15" name="Rectangle 14"/>
          <p:cNvSpPr/>
          <p:nvPr/>
        </p:nvSpPr>
        <p:spPr>
          <a:xfrm>
            <a:off x="5619204" y="127065"/>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spTree>
    <p:extLst>
      <p:ext uri="{BB962C8B-B14F-4D97-AF65-F5344CB8AC3E}">
        <p14:creationId xmlns:p14="http://schemas.microsoft.com/office/powerpoint/2010/main" val="2191610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6"/>
                                        </p:tgtEl>
                                        <p:attrNameLst>
                                          <p:attrName>ppt_w</p:attrName>
                                        </p:attrNameLst>
                                      </p:cBhvr>
                                      <p:tavLst>
                                        <p:tav tm="0">
                                          <p:val>
                                            <p:strVal val="ppt_w"/>
                                          </p:val>
                                        </p:tav>
                                        <p:tav tm="100000">
                                          <p:val>
                                            <p:fltVal val="0"/>
                                          </p:val>
                                        </p:tav>
                                      </p:tavLst>
                                    </p:anim>
                                    <p:anim calcmode="lin" valueType="num">
                                      <p:cBhvr>
                                        <p:cTn id="7" dur="500"/>
                                        <p:tgtEl>
                                          <p:spTgt spid="16"/>
                                        </p:tgtEl>
                                        <p:attrNameLst>
                                          <p:attrName>ppt_h</p:attrName>
                                        </p:attrNameLst>
                                      </p:cBhvr>
                                      <p:tavLst>
                                        <p:tav tm="0">
                                          <p:val>
                                            <p:strVal val="ppt_h"/>
                                          </p:val>
                                        </p:tav>
                                        <p:tav tm="100000">
                                          <p:val>
                                            <p:fltVal val="0"/>
                                          </p:val>
                                        </p:tav>
                                      </p:tavLst>
                                    </p:anim>
                                    <p:animEffect transition="out" filter="fade">
                                      <p:cBhvr>
                                        <p:cTn id="8" dur="500"/>
                                        <p:tgtEl>
                                          <p:spTgt spid="16"/>
                                        </p:tgtEl>
                                      </p:cBhvr>
                                    </p:animEffect>
                                    <p:set>
                                      <p:cBhvr>
                                        <p:cTn id="9" dur="1" fill="hold">
                                          <p:stCondLst>
                                            <p:cond delay="499"/>
                                          </p:stCondLst>
                                        </p:cTn>
                                        <p:tgtEl>
                                          <p:spTgt spid="16"/>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2"/>
                                        </p:tgtEl>
                                        <p:attrNameLst>
                                          <p:attrName>ppt_w</p:attrName>
                                        </p:attrNameLst>
                                      </p:cBhvr>
                                      <p:tavLst>
                                        <p:tav tm="0">
                                          <p:val>
                                            <p:strVal val="ppt_w"/>
                                          </p:val>
                                        </p:tav>
                                        <p:tav tm="100000">
                                          <p:val>
                                            <p:fltVal val="0"/>
                                          </p:val>
                                        </p:tav>
                                      </p:tavLst>
                                    </p:anim>
                                    <p:anim calcmode="lin" valueType="num">
                                      <p:cBhvr>
                                        <p:cTn id="12" dur="500"/>
                                        <p:tgtEl>
                                          <p:spTgt spid="2"/>
                                        </p:tgtEl>
                                        <p:attrNameLst>
                                          <p:attrName>ppt_h</p:attrName>
                                        </p:attrNameLst>
                                      </p:cBhvr>
                                      <p:tavLst>
                                        <p:tav tm="0">
                                          <p:val>
                                            <p:strVal val="ppt_h"/>
                                          </p:val>
                                        </p:tav>
                                        <p:tav tm="100000">
                                          <p:val>
                                            <p:fltVal val="0"/>
                                          </p:val>
                                        </p:tav>
                                      </p:tavLst>
                                    </p:anim>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barn(inVertical)">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6" grpId="0"/>
      <p:bldP spid="15"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490</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45" name="Documento 44"/>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p:txBody>
      </p:sp>
    </p:spTree>
    <p:extLst>
      <p:ext uri="{BB962C8B-B14F-4D97-AF65-F5344CB8AC3E}">
        <p14:creationId xmlns:p14="http://schemas.microsoft.com/office/powerpoint/2010/main" val="3745966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491</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p:txBody>
      </p:sp>
      <p:sp>
        <p:nvSpPr>
          <p:cNvPr id="6" name="Cerrar llave 5"/>
          <p:cNvSpPr/>
          <p:nvPr/>
        </p:nvSpPr>
        <p:spPr>
          <a:xfrm rot="5400000">
            <a:off x="7255715" y="4412212"/>
            <a:ext cx="153047" cy="90947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8" name="CuadroTexto 7"/>
          <p:cNvSpPr txBox="1"/>
          <p:nvPr/>
        </p:nvSpPr>
        <p:spPr>
          <a:xfrm>
            <a:off x="6922443" y="5168336"/>
            <a:ext cx="1905174" cy="923330"/>
          </a:xfrm>
          <a:prstGeom prst="rect">
            <a:avLst/>
          </a:prstGeom>
          <a:noFill/>
          <a:ln>
            <a:solidFill>
              <a:schemeClr val="bg2"/>
            </a:solidFill>
          </a:ln>
        </p:spPr>
        <p:txBody>
          <a:bodyPr wrap="square" rtlCol="0">
            <a:spAutoFit/>
          </a:bodyPr>
          <a:lstStyle/>
          <a:p>
            <a:r>
              <a:rPr lang="es-AR" dirty="0"/>
              <a:t>Vecinos de E  no marcados  como visitados aun.</a:t>
            </a:r>
          </a:p>
        </p:txBody>
      </p:sp>
      <p:graphicFrame>
        <p:nvGraphicFramePr>
          <p:cNvPr id="43" name="Tabla 42"/>
          <p:cNvGraphicFramePr>
            <a:graphicFrameLocks noGrp="1"/>
          </p:cNvGraphicFramePr>
          <p:nvPr/>
        </p:nvGraphicFramePr>
        <p:xfrm>
          <a:off x="6937258" y="4194945"/>
          <a:ext cx="84972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tblGrid>
              <a:tr h="403501">
                <a:tc>
                  <a:txBody>
                    <a:bodyPr/>
                    <a:lstStyle/>
                    <a:p>
                      <a:r>
                        <a:rPr lang="es-MX" dirty="0"/>
                        <a:t>B</a:t>
                      </a:r>
                    </a:p>
                  </a:txBody>
                  <a:tcPr/>
                </a:tc>
                <a:tc>
                  <a:txBody>
                    <a:bodyPr/>
                    <a:lstStyle/>
                    <a:p>
                      <a:r>
                        <a:rPr lang="es-MX" dirty="0"/>
                        <a:t>F</a:t>
                      </a:r>
                    </a:p>
                  </a:txBody>
                  <a:tcPr/>
                </a:tc>
                <a:extLst>
                  <a:ext uri="{0D108BD9-81ED-4DB2-BD59-A6C34878D82A}">
                    <a16:rowId xmlns:a16="http://schemas.microsoft.com/office/drawing/2014/main" val="4080300374"/>
                  </a:ext>
                </a:extLst>
              </a:tr>
            </a:tbl>
          </a:graphicData>
        </a:graphic>
      </p:graphicFrame>
    </p:spTree>
    <p:extLst>
      <p:ext uri="{BB962C8B-B14F-4D97-AF65-F5344CB8AC3E}">
        <p14:creationId xmlns:p14="http://schemas.microsoft.com/office/powerpoint/2010/main" val="3372049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492</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graphicFrame>
        <p:nvGraphicFramePr>
          <p:cNvPr id="46" name="Tabla 45"/>
          <p:cNvGraphicFramePr>
            <a:graphicFrameLocks noGrp="1"/>
          </p:cNvGraphicFramePr>
          <p:nvPr/>
        </p:nvGraphicFramePr>
        <p:xfrm>
          <a:off x="6937258" y="4194945"/>
          <a:ext cx="42486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tblGrid>
              <a:tr h="403501">
                <a:tc>
                  <a:txBody>
                    <a:bodyPr/>
                    <a:lstStyle/>
                    <a:p>
                      <a:r>
                        <a:rPr lang="es-MX" dirty="0"/>
                        <a:t>F</a:t>
                      </a:r>
                    </a:p>
                  </a:txBody>
                  <a:tcPr/>
                </a:tc>
                <a:extLst>
                  <a:ext uri="{0D108BD9-81ED-4DB2-BD59-A6C34878D82A}">
                    <a16:rowId xmlns:a16="http://schemas.microsoft.com/office/drawing/2014/main" val="4080300374"/>
                  </a:ext>
                </a:extLst>
              </a:tr>
            </a:tbl>
          </a:graphicData>
        </a:graphic>
      </p:graphicFrame>
    </p:spTree>
    <p:extLst>
      <p:ext uri="{BB962C8B-B14F-4D97-AF65-F5344CB8AC3E}">
        <p14:creationId xmlns:p14="http://schemas.microsoft.com/office/powerpoint/2010/main" val="1086663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493</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sp>
        <p:nvSpPr>
          <p:cNvPr id="46" name="Cerrar llave 45"/>
          <p:cNvSpPr/>
          <p:nvPr/>
        </p:nvSpPr>
        <p:spPr>
          <a:xfrm rot="5400000">
            <a:off x="7598163" y="4485485"/>
            <a:ext cx="379630" cy="84771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r"/>
            <a:endParaRPr lang="es-AR"/>
          </a:p>
        </p:txBody>
      </p:sp>
      <p:sp>
        <p:nvSpPr>
          <p:cNvPr id="47" name="CuadroTexto 46"/>
          <p:cNvSpPr txBox="1"/>
          <p:nvPr/>
        </p:nvSpPr>
        <p:spPr>
          <a:xfrm>
            <a:off x="7064672" y="5266090"/>
            <a:ext cx="1905174" cy="923330"/>
          </a:xfrm>
          <a:prstGeom prst="rect">
            <a:avLst/>
          </a:prstGeom>
          <a:noFill/>
          <a:ln>
            <a:solidFill>
              <a:schemeClr val="bg2"/>
            </a:solidFill>
          </a:ln>
        </p:spPr>
        <p:txBody>
          <a:bodyPr wrap="square" rtlCol="0">
            <a:spAutoFit/>
          </a:bodyPr>
          <a:lstStyle/>
          <a:p>
            <a:pPr algn="r"/>
            <a:r>
              <a:rPr lang="es-AR" dirty="0"/>
              <a:t>Vecinos de B  no marcados  como visitados aun.</a:t>
            </a:r>
          </a:p>
        </p:txBody>
      </p:sp>
      <p:graphicFrame>
        <p:nvGraphicFramePr>
          <p:cNvPr id="48" name="Tabla 47"/>
          <p:cNvGraphicFramePr>
            <a:graphicFrameLocks noGrp="1"/>
          </p:cNvGraphicFramePr>
          <p:nvPr/>
        </p:nvGraphicFramePr>
        <p:xfrm>
          <a:off x="6937258" y="4194945"/>
          <a:ext cx="127458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gridCol w="424860">
                  <a:extLst>
                    <a:ext uri="{9D8B030D-6E8A-4147-A177-3AD203B41FA5}">
                      <a16:colId xmlns:a16="http://schemas.microsoft.com/office/drawing/2014/main" val="237421378"/>
                    </a:ext>
                  </a:extLst>
                </a:gridCol>
              </a:tblGrid>
              <a:tr h="403501">
                <a:tc>
                  <a:txBody>
                    <a:bodyPr/>
                    <a:lstStyle/>
                    <a:p>
                      <a:r>
                        <a:rPr lang="es-MX" dirty="0"/>
                        <a:t>F</a:t>
                      </a:r>
                    </a:p>
                  </a:txBody>
                  <a:tcPr/>
                </a:tc>
                <a:tc>
                  <a:txBody>
                    <a:bodyPr/>
                    <a:lstStyle/>
                    <a:p>
                      <a:r>
                        <a:rPr lang="es-MX" dirty="0"/>
                        <a:t>A</a:t>
                      </a:r>
                    </a:p>
                  </a:txBody>
                  <a:tcPr/>
                </a:tc>
                <a:tc>
                  <a:txBody>
                    <a:bodyPr/>
                    <a:lstStyle/>
                    <a:p>
                      <a:r>
                        <a:rPr lang="es-MX" dirty="0"/>
                        <a:t>F</a:t>
                      </a:r>
                    </a:p>
                  </a:txBody>
                  <a:tcPr/>
                </a:tc>
                <a:extLst>
                  <a:ext uri="{0D108BD9-81ED-4DB2-BD59-A6C34878D82A}">
                    <a16:rowId xmlns:a16="http://schemas.microsoft.com/office/drawing/2014/main" val="4080300374"/>
                  </a:ext>
                </a:extLst>
              </a:tr>
            </a:tbl>
          </a:graphicData>
        </a:graphic>
      </p:graphicFrame>
    </p:spTree>
    <p:extLst>
      <p:ext uri="{BB962C8B-B14F-4D97-AF65-F5344CB8AC3E}">
        <p14:creationId xmlns:p14="http://schemas.microsoft.com/office/powerpoint/2010/main" val="896309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494</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graphicFrame>
        <p:nvGraphicFramePr>
          <p:cNvPr id="47" name="Tabla 46"/>
          <p:cNvGraphicFramePr>
            <a:graphicFrameLocks noGrp="1"/>
          </p:cNvGraphicFramePr>
          <p:nvPr/>
        </p:nvGraphicFramePr>
        <p:xfrm>
          <a:off x="6937258" y="4194945"/>
          <a:ext cx="84972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tblGrid>
              <a:tr h="403501">
                <a:tc>
                  <a:txBody>
                    <a:bodyPr/>
                    <a:lstStyle/>
                    <a:p>
                      <a:r>
                        <a:rPr lang="es-MX" dirty="0"/>
                        <a:t>A</a:t>
                      </a:r>
                    </a:p>
                  </a:txBody>
                  <a:tcPr/>
                </a:tc>
                <a:tc>
                  <a:txBody>
                    <a:bodyPr/>
                    <a:lstStyle/>
                    <a:p>
                      <a:r>
                        <a:rPr lang="es-MX" dirty="0"/>
                        <a:t>F</a:t>
                      </a:r>
                    </a:p>
                  </a:txBody>
                  <a:tcPr/>
                </a:tc>
                <a:extLst>
                  <a:ext uri="{0D108BD9-81ED-4DB2-BD59-A6C34878D82A}">
                    <a16:rowId xmlns:a16="http://schemas.microsoft.com/office/drawing/2014/main" val="4080300374"/>
                  </a:ext>
                </a:extLst>
              </a:tr>
            </a:tbl>
          </a:graphicData>
        </a:graphic>
      </p:graphicFrame>
    </p:spTree>
    <p:extLst>
      <p:ext uri="{BB962C8B-B14F-4D97-AF65-F5344CB8AC3E}">
        <p14:creationId xmlns:p14="http://schemas.microsoft.com/office/powerpoint/2010/main" val="9921331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495</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8" y="4194945"/>
          <a:ext cx="169944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gridCol w="424860">
                  <a:extLst>
                    <a:ext uri="{9D8B030D-6E8A-4147-A177-3AD203B41FA5}">
                      <a16:colId xmlns:a16="http://schemas.microsoft.com/office/drawing/2014/main" val="237421378"/>
                    </a:ext>
                  </a:extLst>
                </a:gridCol>
                <a:gridCol w="424860">
                  <a:extLst>
                    <a:ext uri="{9D8B030D-6E8A-4147-A177-3AD203B41FA5}">
                      <a16:colId xmlns:a16="http://schemas.microsoft.com/office/drawing/2014/main" val="3024675907"/>
                    </a:ext>
                  </a:extLst>
                </a:gridCol>
              </a:tblGrid>
              <a:tr h="403501">
                <a:tc>
                  <a:txBody>
                    <a:bodyPr/>
                    <a:lstStyle/>
                    <a:p>
                      <a:r>
                        <a:rPr lang="es-MX" dirty="0"/>
                        <a:t>A</a:t>
                      </a:r>
                    </a:p>
                  </a:txBody>
                  <a:tcPr/>
                </a:tc>
                <a:tc>
                  <a:txBody>
                    <a:bodyPr/>
                    <a:lstStyle/>
                    <a:p>
                      <a:r>
                        <a:rPr lang="es-MX" dirty="0"/>
                        <a:t>F</a:t>
                      </a:r>
                    </a:p>
                  </a:txBody>
                  <a:tcPr/>
                </a:tc>
                <a:tc>
                  <a:txBody>
                    <a:bodyPr/>
                    <a:lstStyle/>
                    <a:p>
                      <a:r>
                        <a:rPr lang="es-MX" dirty="0"/>
                        <a:t>A</a:t>
                      </a:r>
                    </a:p>
                  </a:txBody>
                  <a:tcPr/>
                </a:tc>
                <a:tc>
                  <a:txBody>
                    <a:bodyPr/>
                    <a:lstStyle/>
                    <a:p>
                      <a:r>
                        <a:rPr lang="es-MX" dirty="0"/>
                        <a:t>G</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sp>
        <p:nvSpPr>
          <p:cNvPr id="47" name="Cerrar llave 46"/>
          <p:cNvSpPr/>
          <p:nvPr/>
        </p:nvSpPr>
        <p:spPr>
          <a:xfrm rot="5400000">
            <a:off x="8162917" y="4456280"/>
            <a:ext cx="308730" cy="97703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r"/>
            <a:endParaRPr lang="es-AR"/>
          </a:p>
        </p:txBody>
      </p:sp>
      <p:sp>
        <p:nvSpPr>
          <p:cNvPr id="48" name="CuadroTexto 47"/>
          <p:cNvSpPr txBox="1"/>
          <p:nvPr/>
        </p:nvSpPr>
        <p:spPr>
          <a:xfrm>
            <a:off x="7064672" y="5266090"/>
            <a:ext cx="1905174" cy="923330"/>
          </a:xfrm>
          <a:prstGeom prst="rect">
            <a:avLst/>
          </a:prstGeom>
          <a:noFill/>
          <a:ln>
            <a:solidFill>
              <a:schemeClr val="bg2"/>
            </a:solidFill>
          </a:ln>
        </p:spPr>
        <p:txBody>
          <a:bodyPr wrap="square" rtlCol="0">
            <a:spAutoFit/>
          </a:bodyPr>
          <a:lstStyle/>
          <a:p>
            <a:pPr algn="r"/>
            <a:r>
              <a:rPr lang="es-AR" dirty="0"/>
              <a:t>Vecinos de F  no marcados  como visitados aun.</a:t>
            </a:r>
          </a:p>
        </p:txBody>
      </p:sp>
    </p:spTree>
    <p:extLst>
      <p:ext uri="{BB962C8B-B14F-4D97-AF65-F5344CB8AC3E}">
        <p14:creationId xmlns:p14="http://schemas.microsoft.com/office/powerpoint/2010/main" val="2446290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496</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8" y="4194945"/>
          <a:ext cx="127458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gridCol w="424860">
                  <a:extLst>
                    <a:ext uri="{9D8B030D-6E8A-4147-A177-3AD203B41FA5}">
                      <a16:colId xmlns:a16="http://schemas.microsoft.com/office/drawing/2014/main" val="237421378"/>
                    </a:ext>
                  </a:extLst>
                </a:gridCol>
              </a:tblGrid>
              <a:tr h="403501">
                <a:tc>
                  <a:txBody>
                    <a:bodyPr/>
                    <a:lstStyle/>
                    <a:p>
                      <a:r>
                        <a:rPr lang="es-MX" dirty="0"/>
                        <a:t>F</a:t>
                      </a:r>
                    </a:p>
                  </a:txBody>
                  <a:tcPr/>
                </a:tc>
                <a:tc>
                  <a:txBody>
                    <a:bodyPr/>
                    <a:lstStyle/>
                    <a:p>
                      <a:r>
                        <a:rPr lang="es-MX" dirty="0"/>
                        <a:t>A</a:t>
                      </a:r>
                    </a:p>
                  </a:txBody>
                  <a:tcPr/>
                </a:tc>
                <a:tc>
                  <a:txBody>
                    <a:bodyPr/>
                    <a:lstStyle/>
                    <a:p>
                      <a:r>
                        <a:rPr lang="es-MX" dirty="0"/>
                        <a:t>G</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spTree>
    <p:extLst>
      <p:ext uri="{BB962C8B-B14F-4D97-AF65-F5344CB8AC3E}">
        <p14:creationId xmlns:p14="http://schemas.microsoft.com/office/powerpoint/2010/main" val="974823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497</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8" y="4194945"/>
          <a:ext cx="127458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gridCol w="424860">
                  <a:extLst>
                    <a:ext uri="{9D8B030D-6E8A-4147-A177-3AD203B41FA5}">
                      <a16:colId xmlns:a16="http://schemas.microsoft.com/office/drawing/2014/main" val="237421378"/>
                    </a:ext>
                  </a:extLst>
                </a:gridCol>
              </a:tblGrid>
              <a:tr h="403501">
                <a:tc>
                  <a:txBody>
                    <a:bodyPr/>
                    <a:lstStyle/>
                    <a:p>
                      <a:r>
                        <a:rPr lang="es-MX" dirty="0"/>
                        <a:t>F</a:t>
                      </a:r>
                    </a:p>
                  </a:txBody>
                  <a:tcPr/>
                </a:tc>
                <a:tc>
                  <a:txBody>
                    <a:bodyPr/>
                    <a:lstStyle/>
                    <a:p>
                      <a:r>
                        <a:rPr lang="es-MX" dirty="0"/>
                        <a:t>A</a:t>
                      </a:r>
                    </a:p>
                  </a:txBody>
                  <a:tcPr/>
                </a:tc>
                <a:tc>
                  <a:txBody>
                    <a:bodyPr/>
                    <a:lstStyle/>
                    <a:p>
                      <a:r>
                        <a:rPr lang="es-MX" dirty="0"/>
                        <a:t>G</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sp>
        <p:nvSpPr>
          <p:cNvPr id="50" name="Explosión 1 49"/>
          <p:cNvSpPr/>
          <p:nvPr/>
        </p:nvSpPr>
        <p:spPr>
          <a:xfrm>
            <a:off x="6561320" y="4768222"/>
            <a:ext cx="2695414" cy="2089778"/>
          </a:xfrm>
          <a:prstGeom prst="irregularSeal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 no tiene vecinos no visitados. No agrega nada</a:t>
            </a:r>
            <a:endParaRPr lang="es-MX" dirty="0"/>
          </a:p>
        </p:txBody>
      </p:sp>
    </p:spTree>
    <p:extLst>
      <p:ext uri="{BB962C8B-B14F-4D97-AF65-F5344CB8AC3E}">
        <p14:creationId xmlns:p14="http://schemas.microsoft.com/office/powerpoint/2010/main" val="1775143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498</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8" y="4194945"/>
          <a:ext cx="84972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1884300507"/>
                    </a:ext>
                  </a:extLst>
                </a:gridCol>
                <a:gridCol w="424860">
                  <a:extLst>
                    <a:ext uri="{9D8B030D-6E8A-4147-A177-3AD203B41FA5}">
                      <a16:colId xmlns:a16="http://schemas.microsoft.com/office/drawing/2014/main" val="237421378"/>
                    </a:ext>
                  </a:extLst>
                </a:gridCol>
              </a:tblGrid>
              <a:tr h="403501">
                <a:tc>
                  <a:txBody>
                    <a:bodyPr/>
                    <a:lstStyle/>
                    <a:p>
                      <a:r>
                        <a:rPr lang="es-MX" dirty="0"/>
                        <a:t>A</a:t>
                      </a:r>
                    </a:p>
                  </a:txBody>
                  <a:tcPr/>
                </a:tc>
                <a:tc>
                  <a:txBody>
                    <a:bodyPr/>
                    <a:lstStyle/>
                    <a:p>
                      <a:r>
                        <a:rPr lang="es-MX" dirty="0"/>
                        <a:t>G</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sp>
        <p:nvSpPr>
          <p:cNvPr id="47" name="Explosión 1 46"/>
          <p:cNvSpPr/>
          <p:nvPr/>
        </p:nvSpPr>
        <p:spPr>
          <a:xfrm>
            <a:off x="6227130" y="4457571"/>
            <a:ext cx="2945977" cy="2304779"/>
          </a:xfrm>
          <a:prstGeom prst="irregularSeal1">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 no se procesa (se ignora) porque ya fue visitado</a:t>
            </a:r>
            <a:endParaRPr lang="es-MX" dirty="0"/>
          </a:p>
        </p:txBody>
      </p:sp>
    </p:spTree>
    <p:extLst>
      <p:ext uri="{BB962C8B-B14F-4D97-AF65-F5344CB8AC3E}">
        <p14:creationId xmlns:p14="http://schemas.microsoft.com/office/powerpoint/2010/main" val="4135634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499</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8" y="4194945"/>
          <a:ext cx="42486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1884300507"/>
                    </a:ext>
                  </a:extLst>
                </a:gridCol>
              </a:tblGrid>
              <a:tr h="403501">
                <a:tc>
                  <a:txBody>
                    <a:bodyPr/>
                    <a:lstStyle/>
                    <a:p>
                      <a:r>
                        <a:rPr lang="es-MX" dirty="0"/>
                        <a:t>G</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sp>
        <p:nvSpPr>
          <p:cNvPr id="48" name="Explosión 1 47"/>
          <p:cNvSpPr/>
          <p:nvPr/>
        </p:nvSpPr>
        <p:spPr>
          <a:xfrm>
            <a:off x="6227130" y="4457571"/>
            <a:ext cx="2945977" cy="2304779"/>
          </a:xfrm>
          <a:prstGeom prst="irregularSeal1">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 no se procesa (se ignora) porque ya fue visitado</a:t>
            </a:r>
            <a:endParaRPr lang="es-MX" dirty="0"/>
          </a:p>
        </p:txBody>
      </p:sp>
    </p:spTree>
    <p:extLst>
      <p:ext uri="{BB962C8B-B14F-4D97-AF65-F5344CB8AC3E}">
        <p14:creationId xmlns:p14="http://schemas.microsoft.com/office/powerpoint/2010/main" val="759866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Aplicaciones</a:t>
            </a:r>
          </a:p>
        </p:txBody>
      </p:sp>
      <p:sp>
        <p:nvSpPr>
          <p:cNvPr id="3" name="Content Placeholder 2"/>
          <p:cNvSpPr>
            <a:spLocks noGrp="1"/>
          </p:cNvSpPr>
          <p:nvPr>
            <p:ph idx="1"/>
          </p:nvPr>
        </p:nvSpPr>
        <p:spPr/>
        <p:txBody>
          <a:bodyPr>
            <a:normAutofit/>
          </a:bodyPr>
          <a:lstStyle/>
          <a:p>
            <a:pPr marL="0" indent="0">
              <a:buNone/>
            </a:pPr>
            <a:r>
              <a:rPr lang="en-US" b="1" dirty="0" err="1"/>
              <a:t>Ejemplo</a:t>
            </a:r>
            <a:r>
              <a:rPr lang="en-US" b="1" dirty="0"/>
              <a:t> 3: </a:t>
            </a:r>
          </a:p>
          <a:p>
            <a:pPr marL="0" indent="0" algn="just">
              <a:buNone/>
            </a:pPr>
            <a:r>
              <a:rPr lang="en-US" b="1" dirty="0"/>
              <a:t>	</a:t>
            </a:r>
            <a:r>
              <a:rPr lang="en-US" dirty="0" err="1"/>
              <a:t>Cualquier</a:t>
            </a:r>
            <a:r>
              <a:rPr lang="en-US" dirty="0"/>
              <a:t> </a:t>
            </a:r>
            <a:r>
              <a:rPr lang="en-US" dirty="0" err="1"/>
              <a:t>cosa</a:t>
            </a:r>
            <a:r>
              <a:rPr lang="en-US" dirty="0"/>
              <a:t> que </a:t>
            </a:r>
            <a:r>
              <a:rPr lang="en-US" dirty="0" err="1"/>
              <a:t>tenga</a:t>
            </a:r>
            <a:r>
              <a:rPr lang="en-US" dirty="0"/>
              <a:t> </a:t>
            </a:r>
            <a:r>
              <a:rPr lang="en-US" dirty="0" err="1"/>
              <a:t>una</a:t>
            </a:r>
            <a:r>
              <a:rPr lang="en-US" dirty="0"/>
              <a:t> </a:t>
            </a:r>
            <a:r>
              <a:rPr lang="en-US" dirty="0" err="1"/>
              <a:t>representación</a:t>
            </a:r>
            <a:r>
              <a:rPr lang="en-US" dirty="0"/>
              <a:t> </a:t>
            </a:r>
            <a:r>
              <a:rPr lang="en-US" dirty="0" err="1"/>
              <a:t>jerárquica</a:t>
            </a:r>
            <a:r>
              <a:rPr lang="en-US" dirty="0"/>
              <a:t>. </a:t>
            </a:r>
            <a:r>
              <a:rPr lang="en-US" dirty="0" err="1"/>
              <a:t>Ej</a:t>
            </a:r>
            <a:r>
              <a:rPr lang="en-US" dirty="0"/>
              <a:t>:  </a:t>
            </a:r>
            <a:r>
              <a:rPr lang="en-US" dirty="0" err="1"/>
              <a:t>jefe_de</a:t>
            </a:r>
            <a:r>
              <a:rPr lang="en-US" dirty="0"/>
              <a:t> </a:t>
            </a:r>
            <a:r>
              <a:rPr lang="en-US" dirty="0" err="1"/>
              <a:t>en</a:t>
            </a:r>
            <a:r>
              <a:rPr lang="en-US" dirty="0"/>
              <a:t> </a:t>
            </a:r>
            <a:r>
              <a:rPr lang="en-US" dirty="0" err="1"/>
              <a:t>una</a:t>
            </a:r>
            <a:r>
              <a:rPr lang="en-US" dirty="0"/>
              <a:t> </a:t>
            </a:r>
            <a:r>
              <a:rPr lang="en-US"/>
              <a:t>organización</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a:t>
            </a:fld>
            <a:endParaRPr lang="en-US"/>
          </a:p>
        </p:txBody>
      </p:sp>
    </p:spTree>
    <p:extLst>
      <p:ext uri="{BB962C8B-B14F-4D97-AF65-F5344CB8AC3E}">
        <p14:creationId xmlns:p14="http://schemas.microsoft.com/office/powerpoint/2010/main" val="1493059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50</a:t>
            </a:fld>
            <a:endParaRPr lang="en-US"/>
          </a:p>
        </p:txBody>
      </p:sp>
      <p:cxnSp>
        <p:nvCxnSpPr>
          <p:cNvPr id="7" name="Straight Arrow Connector 6"/>
          <p:cNvCxnSpPr/>
          <p:nvPr/>
        </p:nvCxnSpPr>
        <p:spPr>
          <a:xfrm flipV="1">
            <a:off x="290648" y="2421854"/>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15" name="Rectangle 14"/>
          <p:cNvSpPr/>
          <p:nvPr/>
        </p:nvSpPr>
        <p:spPr>
          <a:xfrm>
            <a:off x="5619204"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spTree>
    <p:extLst>
      <p:ext uri="{BB962C8B-B14F-4D97-AF65-F5344CB8AC3E}">
        <p14:creationId xmlns:p14="http://schemas.microsoft.com/office/powerpoint/2010/main" val="2207516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500</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spTree>
    <p:extLst>
      <p:ext uri="{BB962C8B-B14F-4D97-AF65-F5344CB8AC3E}">
        <p14:creationId xmlns:p14="http://schemas.microsoft.com/office/powerpoint/2010/main" val="103681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501</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4" y="4194945"/>
          <a:ext cx="828882" cy="403501"/>
        </p:xfrm>
        <a:graphic>
          <a:graphicData uri="http://schemas.openxmlformats.org/drawingml/2006/table">
            <a:tbl>
              <a:tblPr firstRow="1" bandRow="1">
                <a:tableStyleId>{8799B23B-EC83-4686-B30A-512413B5E67A}</a:tableStyleId>
              </a:tblPr>
              <a:tblGrid>
                <a:gridCol w="414441">
                  <a:extLst>
                    <a:ext uri="{9D8B030D-6E8A-4147-A177-3AD203B41FA5}">
                      <a16:colId xmlns:a16="http://schemas.microsoft.com/office/drawing/2014/main" val="1884300507"/>
                    </a:ext>
                  </a:extLst>
                </a:gridCol>
                <a:gridCol w="414441">
                  <a:extLst>
                    <a:ext uri="{9D8B030D-6E8A-4147-A177-3AD203B41FA5}">
                      <a16:colId xmlns:a16="http://schemas.microsoft.com/office/drawing/2014/main" val="2614372399"/>
                    </a:ext>
                  </a:extLst>
                </a:gridCol>
              </a:tblGrid>
              <a:tr h="403501">
                <a:tc>
                  <a:txBody>
                    <a:bodyPr/>
                    <a:lstStyle/>
                    <a:p>
                      <a:r>
                        <a:rPr lang="es-MX" dirty="0"/>
                        <a:t>U</a:t>
                      </a:r>
                    </a:p>
                  </a:txBody>
                  <a:tcPr/>
                </a:tc>
                <a:tc>
                  <a:txBody>
                    <a:bodyPr/>
                    <a:lstStyle/>
                    <a:p>
                      <a:r>
                        <a:rPr lang="es-MX" dirty="0"/>
                        <a:t>C</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sp>
        <p:nvSpPr>
          <p:cNvPr id="48" name="Cerrar llave 47"/>
          <p:cNvSpPr/>
          <p:nvPr/>
        </p:nvSpPr>
        <p:spPr>
          <a:xfrm rot="5400000">
            <a:off x="7204675" y="4537699"/>
            <a:ext cx="321256" cy="8016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r"/>
            <a:endParaRPr lang="es-AR"/>
          </a:p>
        </p:txBody>
      </p:sp>
      <p:sp>
        <p:nvSpPr>
          <p:cNvPr id="50" name="CuadroTexto 49"/>
          <p:cNvSpPr txBox="1"/>
          <p:nvPr/>
        </p:nvSpPr>
        <p:spPr>
          <a:xfrm>
            <a:off x="7064672" y="5266090"/>
            <a:ext cx="1905174" cy="923330"/>
          </a:xfrm>
          <a:prstGeom prst="rect">
            <a:avLst/>
          </a:prstGeom>
          <a:noFill/>
          <a:ln>
            <a:solidFill>
              <a:schemeClr val="bg2"/>
            </a:solidFill>
          </a:ln>
        </p:spPr>
        <p:txBody>
          <a:bodyPr wrap="square" rtlCol="0">
            <a:spAutoFit/>
          </a:bodyPr>
          <a:lstStyle/>
          <a:p>
            <a:pPr algn="r"/>
            <a:r>
              <a:rPr lang="es-AR" dirty="0"/>
              <a:t>Vecinos de G  no marcados  como visitados aun.</a:t>
            </a:r>
          </a:p>
        </p:txBody>
      </p:sp>
    </p:spTree>
    <p:extLst>
      <p:ext uri="{BB962C8B-B14F-4D97-AF65-F5344CB8AC3E}">
        <p14:creationId xmlns:p14="http://schemas.microsoft.com/office/powerpoint/2010/main" val="2296126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502</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graphicFrame>
        <p:nvGraphicFramePr>
          <p:cNvPr id="45" name="Tabla 44"/>
          <p:cNvGraphicFramePr>
            <a:graphicFrameLocks noGrp="1"/>
          </p:cNvGraphicFramePr>
          <p:nvPr/>
        </p:nvGraphicFramePr>
        <p:xfrm>
          <a:off x="6937254" y="4194945"/>
          <a:ext cx="414441" cy="403501"/>
        </p:xfrm>
        <a:graphic>
          <a:graphicData uri="http://schemas.openxmlformats.org/drawingml/2006/table">
            <a:tbl>
              <a:tblPr firstRow="1" bandRow="1">
                <a:tableStyleId>{8799B23B-EC83-4686-B30A-512413B5E67A}</a:tableStyleId>
              </a:tblPr>
              <a:tblGrid>
                <a:gridCol w="414441">
                  <a:extLst>
                    <a:ext uri="{9D8B030D-6E8A-4147-A177-3AD203B41FA5}">
                      <a16:colId xmlns:a16="http://schemas.microsoft.com/office/drawing/2014/main" val="2614372399"/>
                    </a:ext>
                  </a:extLst>
                </a:gridCol>
              </a:tblGrid>
              <a:tr h="403501">
                <a:tc>
                  <a:txBody>
                    <a:bodyPr/>
                    <a:lstStyle/>
                    <a:p>
                      <a:r>
                        <a:rPr lang="es-MX" dirty="0"/>
                        <a:t>C</a:t>
                      </a:r>
                    </a:p>
                  </a:txBody>
                  <a:tcPr/>
                </a:tc>
                <a:extLst>
                  <a:ext uri="{0D108BD9-81ED-4DB2-BD59-A6C34878D82A}">
                    <a16:rowId xmlns:a16="http://schemas.microsoft.com/office/drawing/2014/main" val="4080300374"/>
                  </a:ext>
                </a:extLst>
              </a:tr>
            </a:tbl>
          </a:graphicData>
        </a:graphic>
      </p:graphicFrame>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spTree>
    <p:extLst>
      <p:ext uri="{BB962C8B-B14F-4D97-AF65-F5344CB8AC3E}">
        <p14:creationId xmlns:p14="http://schemas.microsoft.com/office/powerpoint/2010/main" val="2963573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503</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sp>
        <p:nvSpPr>
          <p:cNvPr id="48" name="Cerrar llave 47"/>
          <p:cNvSpPr/>
          <p:nvPr/>
        </p:nvSpPr>
        <p:spPr>
          <a:xfrm rot="5400000">
            <a:off x="7385733" y="4697915"/>
            <a:ext cx="379630" cy="42285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r"/>
            <a:endParaRPr lang="es-AR"/>
          </a:p>
        </p:txBody>
      </p:sp>
      <p:sp>
        <p:nvSpPr>
          <p:cNvPr id="50" name="CuadroTexto 49"/>
          <p:cNvSpPr txBox="1"/>
          <p:nvPr/>
        </p:nvSpPr>
        <p:spPr>
          <a:xfrm>
            <a:off x="7064672" y="5266090"/>
            <a:ext cx="1905174" cy="923330"/>
          </a:xfrm>
          <a:prstGeom prst="rect">
            <a:avLst/>
          </a:prstGeom>
          <a:noFill/>
          <a:ln>
            <a:solidFill>
              <a:schemeClr val="bg2"/>
            </a:solidFill>
          </a:ln>
        </p:spPr>
        <p:txBody>
          <a:bodyPr wrap="square" rtlCol="0">
            <a:spAutoFit/>
          </a:bodyPr>
          <a:lstStyle/>
          <a:p>
            <a:pPr algn="r"/>
            <a:r>
              <a:rPr lang="es-AR" dirty="0"/>
              <a:t>Vecinos de U no marcados  como visitados aun.</a:t>
            </a:r>
          </a:p>
        </p:txBody>
      </p:sp>
      <p:graphicFrame>
        <p:nvGraphicFramePr>
          <p:cNvPr id="52" name="Tabla 51"/>
          <p:cNvGraphicFramePr>
            <a:graphicFrameLocks noGrp="1"/>
          </p:cNvGraphicFramePr>
          <p:nvPr/>
        </p:nvGraphicFramePr>
        <p:xfrm>
          <a:off x="6937258" y="4194945"/>
          <a:ext cx="84972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gridCol w="424860">
                  <a:extLst>
                    <a:ext uri="{9D8B030D-6E8A-4147-A177-3AD203B41FA5}">
                      <a16:colId xmlns:a16="http://schemas.microsoft.com/office/drawing/2014/main" val="1884300507"/>
                    </a:ext>
                  </a:extLst>
                </a:gridCol>
              </a:tblGrid>
              <a:tr h="403501">
                <a:tc>
                  <a:txBody>
                    <a:bodyPr/>
                    <a:lstStyle/>
                    <a:p>
                      <a:r>
                        <a:rPr lang="es-MX" dirty="0"/>
                        <a:t>C</a:t>
                      </a:r>
                    </a:p>
                  </a:txBody>
                  <a:tcPr/>
                </a:tc>
                <a:tc>
                  <a:txBody>
                    <a:bodyPr/>
                    <a:lstStyle/>
                    <a:p>
                      <a:r>
                        <a:rPr lang="es-MX" dirty="0"/>
                        <a:t>T</a:t>
                      </a:r>
                    </a:p>
                  </a:txBody>
                  <a:tcPr/>
                </a:tc>
                <a:extLst>
                  <a:ext uri="{0D108BD9-81ED-4DB2-BD59-A6C34878D82A}">
                    <a16:rowId xmlns:a16="http://schemas.microsoft.com/office/drawing/2014/main" val="4080300374"/>
                  </a:ext>
                </a:extLst>
              </a:tr>
            </a:tbl>
          </a:graphicData>
        </a:graphic>
      </p:graphicFrame>
    </p:spTree>
    <p:extLst>
      <p:ext uri="{BB962C8B-B14F-4D97-AF65-F5344CB8AC3E}">
        <p14:creationId xmlns:p14="http://schemas.microsoft.com/office/powerpoint/2010/main" val="1446347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504</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239513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a:p>
            <a:pPr algn="ctr"/>
            <a:r>
              <a:rPr lang="es-AR" dirty="0"/>
              <a:t>C</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graphicFrame>
        <p:nvGraphicFramePr>
          <p:cNvPr id="52" name="Tabla 51"/>
          <p:cNvGraphicFramePr>
            <a:graphicFrameLocks noGrp="1"/>
          </p:cNvGraphicFramePr>
          <p:nvPr/>
        </p:nvGraphicFramePr>
        <p:xfrm>
          <a:off x="6937258" y="4194945"/>
          <a:ext cx="42486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1884300507"/>
                    </a:ext>
                  </a:extLst>
                </a:gridCol>
              </a:tblGrid>
              <a:tr h="403501">
                <a:tc>
                  <a:txBody>
                    <a:bodyPr/>
                    <a:lstStyle/>
                    <a:p>
                      <a:r>
                        <a:rPr lang="es-MX" dirty="0"/>
                        <a:t>T</a:t>
                      </a:r>
                    </a:p>
                  </a:txBody>
                  <a:tcPr/>
                </a:tc>
                <a:extLst>
                  <a:ext uri="{0D108BD9-81ED-4DB2-BD59-A6C34878D82A}">
                    <a16:rowId xmlns:a16="http://schemas.microsoft.com/office/drawing/2014/main" val="4080300374"/>
                  </a:ext>
                </a:extLst>
              </a:tr>
            </a:tbl>
          </a:graphicData>
        </a:graphic>
      </p:graphicFrame>
      <p:pic>
        <p:nvPicPr>
          <p:cNvPr id="45" name="Imagen 44"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93" y="3230341"/>
            <a:ext cx="309420" cy="309020"/>
          </a:xfrm>
          <a:prstGeom prst="rect">
            <a:avLst/>
          </a:prstGeom>
        </p:spPr>
      </p:pic>
    </p:spTree>
    <p:extLst>
      <p:ext uri="{BB962C8B-B14F-4D97-AF65-F5344CB8AC3E}">
        <p14:creationId xmlns:p14="http://schemas.microsoft.com/office/powerpoint/2010/main" val="165633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505</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239513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a:p>
            <a:pPr algn="ctr"/>
            <a:r>
              <a:rPr lang="es-AR" dirty="0"/>
              <a:t>C</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graphicFrame>
        <p:nvGraphicFramePr>
          <p:cNvPr id="52" name="Tabla 51"/>
          <p:cNvGraphicFramePr>
            <a:graphicFrameLocks noGrp="1"/>
          </p:cNvGraphicFramePr>
          <p:nvPr/>
        </p:nvGraphicFramePr>
        <p:xfrm>
          <a:off x="6937258" y="4194945"/>
          <a:ext cx="424860" cy="40350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1884300507"/>
                    </a:ext>
                  </a:extLst>
                </a:gridCol>
              </a:tblGrid>
              <a:tr h="403501">
                <a:tc>
                  <a:txBody>
                    <a:bodyPr/>
                    <a:lstStyle/>
                    <a:p>
                      <a:r>
                        <a:rPr lang="es-MX" dirty="0"/>
                        <a:t>T</a:t>
                      </a:r>
                    </a:p>
                  </a:txBody>
                  <a:tcPr/>
                </a:tc>
                <a:extLst>
                  <a:ext uri="{0D108BD9-81ED-4DB2-BD59-A6C34878D82A}">
                    <a16:rowId xmlns:a16="http://schemas.microsoft.com/office/drawing/2014/main" val="4080300374"/>
                  </a:ext>
                </a:extLst>
              </a:tr>
            </a:tbl>
          </a:graphicData>
        </a:graphic>
      </p:graphicFrame>
      <p:pic>
        <p:nvPicPr>
          <p:cNvPr id="45" name="Imagen 44"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93" y="3230341"/>
            <a:ext cx="309420" cy="309020"/>
          </a:xfrm>
          <a:prstGeom prst="rect">
            <a:avLst/>
          </a:prstGeom>
        </p:spPr>
      </p:pic>
      <p:sp>
        <p:nvSpPr>
          <p:cNvPr id="48" name="Explosión 1 47"/>
          <p:cNvSpPr/>
          <p:nvPr/>
        </p:nvSpPr>
        <p:spPr>
          <a:xfrm>
            <a:off x="6561320" y="4768222"/>
            <a:ext cx="2695414" cy="2089778"/>
          </a:xfrm>
          <a:prstGeom prst="irregularSeal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 no tiene vecinos no visitados. No agrega nada</a:t>
            </a:r>
            <a:endParaRPr lang="es-MX" dirty="0"/>
          </a:p>
        </p:txBody>
      </p:sp>
    </p:spTree>
    <p:extLst>
      <p:ext uri="{BB962C8B-B14F-4D97-AF65-F5344CB8AC3E}">
        <p14:creationId xmlns:p14="http://schemas.microsoft.com/office/powerpoint/2010/main" val="406478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506</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239513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a:p>
            <a:pPr algn="ctr"/>
            <a:r>
              <a:rPr lang="es-AR" dirty="0"/>
              <a:t>C</a:t>
            </a:r>
          </a:p>
          <a:p>
            <a:pPr algn="ctr"/>
            <a:r>
              <a:rPr lang="es-AR" dirty="0"/>
              <a:t>T</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pic>
        <p:nvPicPr>
          <p:cNvPr id="45" name="Imagen 44"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93" y="3230341"/>
            <a:ext cx="309420" cy="309020"/>
          </a:xfrm>
          <a:prstGeom prst="rect">
            <a:avLst/>
          </a:prstGeom>
        </p:spPr>
      </p:pic>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0779" y="3164887"/>
            <a:ext cx="309420" cy="309020"/>
          </a:xfrm>
          <a:prstGeom prst="rect">
            <a:avLst/>
          </a:prstGeom>
        </p:spPr>
      </p:pic>
    </p:spTree>
    <p:extLst>
      <p:ext uri="{BB962C8B-B14F-4D97-AF65-F5344CB8AC3E}">
        <p14:creationId xmlns:p14="http://schemas.microsoft.com/office/powerpoint/2010/main" val="19299229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507</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239513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a:p>
            <a:pPr algn="ctr"/>
            <a:r>
              <a:rPr lang="es-AR" dirty="0"/>
              <a:t>C</a:t>
            </a:r>
          </a:p>
          <a:p>
            <a:pPr algn="ctr"/>
            <a:r>
              <a:rPr lang="es-AR" dirty="0"/>
              <a:t>T</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pic>
        <p:nvPicPr>
          <p:cNvPr id="45" name="Imagen 44"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93" y="3230341"/>
            <a:ext cx="309420" cy="309020"/>
          </a:xfrm>
          <a:prstGeom prst="rect">
            <a:avLst/>
          </a:prstGeom>
        </p:spPr>
      </p:pic>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0779" y="3164887"/>
            <a:ext cx="309420" cy="309020"/>
          </a:xfrm>
          <a:prstGeom prst="rect">
            <a:avLst/>
          </a:prstGeom>
        </p:spPr>
      </p:pic>
      <p:sp>
        <p:nvSpPr>
          <p:cNvPr id="50" name="Explosión 1 49"/>
          <p:cNvSpPr/>
          <p:nvPr/>
        </p:nvSpPr>
        <p:spPr>
          <a:xfrm>
            <a:off x="6561320" y="4768222"/>
            <a:ext cx="2695414" cy="2089778"/>
          </a:xfrm>
          <a:prstGeom prst="irregularSeal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 no tiene vecinos no visitados. No agrega nada</a:t>
            </a:r>
            <a:endParaRPr lang="es-MX" dirty="0"/>
          </a:p>
        </p:txBody>
      </p:sp>
    </p:spTree>
    <p:extLst>
      <p:ext uri="{BB962C8B-B14F-4D97-AF65-F5344CB8AC3E}">
        <p14:creationId xmlns:p14="http://schemas.microsoft.com/office/powerpoint/2010/main" val="4187305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508</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7" name="Documento 6"/>
          <p:cNvSpPr/>
          <p:nvPr/>
        </p:nvSpPr>
        <p:spPr>
          <a:xfrm>
            <a:off x="5411244" y="4168499"/>
            <a:ext cx="1212163" cy="239513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a:p>
            <a:pPr algn="ctr"/>
            <a:r>
              <a:rPr lang="es-AR" dirty="0"/>
              <a:t>C</a:t>
            </a:r>
          </a:p>
          <a:p>
            <a:pPr algn="ctr"/>
            <a:r>
              <a:rPr lang="es-AR" dirty="0"/>
              <a:t>T</a:t>
            </a:r>
          </a:p>
        </p:txBody>
      </p:sp>
      <p:pic>
        <p:nvPicPr>
          <p:cNvPr id="43" name="Imagen 4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71229" y="120851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29626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24383" y="1937377"/>
            <a:ext cx="309420" cy="294432"/>
          </a:xfrm>
          <a:prstGeom prst="rect">
            <a:avLst/>
          </a:prstGeom>
        </p:spPr>
      </p:pic>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48850" y="2201620"/>
            <a:ext cx="309420" cy="309020"/>
          </a:xfrm>
          <a:prstGeom prst="rect">
            <a:avLst/>
          </a:prstGeom>
        </p:spPr>
      </p:pic>
      <p:pic>
        <p:nvPicPr>
          <p:cNvPr id="51" name="Imagen 50"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5889" y="2249283"/>
            <a:ext cx="309420" cy="309020"/>
          </a:xfrm>
          <a:prstGeom prst="rect">
            <a:avLst/>
          </a:prstGeom>
        </p:spPr>
      </p:pic>
      <p:pic>
        <p:nvPicPr>
          <p:cNvPr id="45" name="Imagen 44"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81793" y="3230341"/>
            <a:ext cx="309420" cy="309020"/>
          </a:xfrm>
          <a:prstGeom prst="rect">
            <a:avLst/>
          </a:prstGeom>
        </p:spPr>
      </p:pic>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340779" y="3164887"/>
            <a:ext cx="309420" cy="309020"/>
          </a:xfrm>
          <a:prstGeom prst="rect">
            <a:avLst/>
          </a:prstGeom>
        </p:spPr>
      </p:pic>
      <p:sp>
        <p:nvSpPr>
          <p:cNvPr id="52" name="Llamada de nube 51"/>
          <p:cNvSpPr/>
          <p:nvPr/>
        </p:nvSpPr>
        <p:spPr>
          <a:xfrm>
            <a:off x="4632778" y="1502947"/>
            <a:ext cx="4472877" cy="2136414"/>
          </a:xfrm>
          <a:prstGeom prst="cloudCallou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 qué algoritmo que vimos en arboles se parece?</a:t>
            </a:r>
          </a:p>
          <a:p>
            <a:pPr algn="ctr"/>
            <a:r>
              <a:rPr lang="es-AR"/>
              <a:t>¿Qué </a:t>
            </a:r>
            <a:r>
              <a:rPr lang="es-AR" dirty="0"/>
              <a:t>estructura auxiliar hay que usar?</a:t>
            </a:r>
          </a:p>
        </p:txBody>
      </p:sp>
    </p:spTree>
    <p:extLst>
      <p:ext uri="{BB962C8B-B14F-4D97-AF65-F5344CB8AC3E}">
        <p14:creationId xmlns:p14="http://schemas.microsoft.com/office/powerpoint/2010/main" val="2207915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g.printBFS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509</a:t>
            </a:fld>
            <a:endParaRPr lang="en-US"/>
          </a:p>
        </p:txBody>
      </p:sp>
      <p:grpSp>
        <p:nvGrpSpPr>
          <p:cNvPr id="21" name="Grupo 20"/>
          <p:cNvGrpSpPr/>
          <p:nvPr/>
        </p:nvGrpSpPr>
        <p:grpSpPr>
          <a:xfrm>
            <a:off x="3251489" y="704088"/>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7" name="Documento 6"/>
          <p:cNvSpPr/>
          <p:nvPr/>
        </p:nvSpPr>
        <p:spPr>
          <a:xfrm>
            <a:off x="457200" y="1937377"/>
            <a:ext cx="1212163" cy="239513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F</a:t>
            </a:r>
          </a:p>
          <a:p>
            <a:pPr algn="ctr"/>
            <a:r>
              <a:rPr lang="es-AR" dirty="0"/>
              <a:t>A</a:t>
            </a:r>
          </a:p>
          <a:p>
            <a:pPr algn="ctr"/>
            <a:r>
              <a:rPr lang="es-AR" dirty="0"/>
              <a:t>G</a:t>
            </a:r>
          </a:p>
          <a:p>
            <a:pPr algn="ctr"/>
            <a:r>
              <a:rPr lang="es-AR" dirty="0"/>
              <a:t>U</a:t>
            </a:r>
          </a:p>
          <a:p>
            <a:pPr algn="ctr"/>
            <a:r>
              <a:rPr lang="es-AR" dirty="0"/>
              <a:t>C</a:t>
            </a:r>
          </a:p>
          <a:p>
            <a:pPr algn="ctr"/>
            <a:r>
              <a:rPr lang="es-AR" dirty="0"/>
              <a:t>T</a:t>
            </a:r>
          </a:p>
        </p:txBody>
      </p:sp>
      <p:pic>
        <p:nvPicPr>
          <p:cNvPr id="14" name="Imagen 13"/>
          <p:cNvPicPr>
            <a:picLocks noChangeAspect="1"/>
          </p:cNvPicPr>
          <p:nvPr/>
        </p:nvPicPr>
        <p:blipFill>
          <a:blip r:embed="rId2"/>
          <a:stretch>
            <a:fillRect/>
          </a:stretch>
        </p:blipFill>
        <p:spPr>
          <a:xfrm>
            <a:off x="6528787" y="627689"/>
            <a:ext cx="1981200" cy="2619375"/>
          </a:xfrm>
          <a:prstGeom prst="rect">
            <a:avLst/>
          </a:prstGeom>
        </p:spPr>
      </p:pic>
      <p:sp>
        <p:nvSpPr>
          <p:cNvPr id="15" name="Flecha derecha 14"/>
          <p:cNvSpPr/>
          <p:nvPr/>
        </p:nvSpPr>
        <p:spPr>
          <a:xfrm>
            <a:off x="5517814" y="1539574"/>
            <a:ext cx="938576" cy="574217"/>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6" name="CuadroTexto 15"/>
          <p:cNvSpPr txBox="1"/>
          <p:nvPr/>
        </p:nvSpPr>
        <p:spPr>
          <a:xfrm>
            <a:off x="478662" y="4442011"/>
            <a:ext cx="8420382" cy="2308324"/>
          </a:xfrm>
          <a:prstGeom prst="rect">
            <a:avLst/>
          </a:prstGeom>
          <a:noFill/>
          <a:ln>
            <a:solidFill>
              <a:schemeClr val="bg2"/>
            </a:solidFill>
          </a:ln>
        </p:spPr>
        <p:txBody>
          <a:bodyPr wrap="none" rtlCol="0">
            <a:spAutoFit/>
          </a:bodyPr>
          <a:lstStyle/>
          <a:p>
            <a:r>
              <a:rPr lang="es-AR" dirty="0"/>
              <a:t>Atención: Dependen de cómo se almacena todo, el orden obtenido puede variar. </a:t>
            </a:r>
          </a:p>
          <a:p>
            <a:r>
              <a:rPr lang="es-AR" dirty="0"/>
              <a:t>Enunciar TODOS los otros posibles recorridos BFS desde E válidos.</a:t>
            </a:r>
          </a:p>
          <a:p>
            <a:r>
              <a:rPr lang="es-AR" dirty="0" err="1"/>
              <a:t>Ej</a:t>
            </a:r>
            <a:r>
              <a:rPr lang="es-AR" dirty="0"/>
              <a:t>:</a:t>
            </a:r>
          </a:p>
          <a:p>
            <a:r>
              <a:rPr lang="es-AR" dirty="0"/>
              <a:t>E  B F  A  G  C  U T</a:t>
            </a:r>
          </a:p>
          <a:p>
            <a:r>
              <a:rPr lang="es-AR" dirty="0"/>
              <a:t>E  F B  A  G  U  C T</a:t>
            </a:r>
          </a:p>
          <a:p>
            <a:r>
              <a:rPr lang="es-AR" dirty="0"/>
              <a:t>E  F B  G  A  U  C T</a:t>
            </a:r>
          </a:p>
          <a:p>
            <a:r>
              <a:rPr lang="es-AR" dirty="0"/>
              <a:t>E  F B  G  A  C  U T</a:t>
            </a:r>
          </a:p>
          <a:p>
            <a:r>
              <a:rPr lang="es-AR" dirty="0"/>
              <a:t>E  F B  A  G  C  U T</a:t>
            </a:r>
          </a:p>
        </p:txBody>
      </p:sp>
    </p:spTree>
    <p:extLst>
      <p:ext uri="{BB962C8B-B14F-4D97-AF65-F5344CB8AC3E}">
        <p14:creationId xmlns:p14="http://schemas.microsoft.com/office/powerpoint/2010/main" val="4197981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19"/>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51</a:t>
            </a:fld>
            <a:endParaRPr lang="en-US"/>
          </a:p>
        </p:txBody>
      </p:sp>
      <p:cxnSp>
        <p:nvCxnSpPr>
          <p:cNvPr id="7" name="Straight Arrow Connector 6"/>
          <p:cNvCxnSpPr/>
          <p:nvPr/>
        </p:nvCxnSpPr>
        <p:spPr>
          <a:xfrm flipV="1">
            <a:off x="290648" y="2421854"/>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sp>
        <p:nvSpPr>
          <p:cNvPr id="19" name="Rectangle 18"/>
          <p:cNvSpPr/>
          <p:nvPr/>
        </p:nvSpPr>
        <p:spPr>
          <a:xfrm>
            <a:off x="5554977" y="135919"/>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1752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fontScale="92500" lnSpcReduction="10000"/>
          </a:bodyPr>
          <a:lstStyle/>
          <a:p>
            <a:pPr marL="0" indent="0">
              <a:buNone/>
            </a:pPr>
            <a:r>
              <a:rPr lang="es-AR" b="1" dirty="0" err="1">
                <a:solidFill>
                  <a:schemeClr val="accent1"/>
                </a:solidFill>
              </a:rPr>
              <a:t>printBFS</a:t>
            </a:r>
            <a:r>
              <a:rPr lang="es-AR" b="1" dirty="0"/>
              <a:t>(V) clásico. Tiene que estar OK para todo tipo de grafo.</a:t>
            </a:r>
          </a:p>
          <a:p>
            <a:pPr marL="0" indent="0">
              <a:buNone/>
            </a:pPr>
            <a:endParaRPr lang="es-AR" dirty="0"/>
          </a:p>
          <a:p>
            <a:pPr marL="0" indent="0">
              <a:buNone/>
            </a:pPr>
            <a:r>
              <a:rPr lang="es-AR" dirty="0"/>
              <a:t>Respecto a la implementación. ¿Qué estructura auxiliar usa????</a:t>
            </a:r>
          </a:p>
          <a:p>
            <a:pPr marL="0" indent="0">
              <a:buNone/>
            </a:pPr>
            <a:r>
              <a:rPr lang="es-AR" dirty="0" err="1"/>
              <a:t>Rta</a:t>
            </a:r>
            <a:r>
              <a:rPr lang="es-AR" dirty="0"/>
              <a:t>: </a:t>
            </a:r>
            <a:r>
              <a:rPr lang="es-AR" dirty="0" err="1">
                <a:solidFill>
                  <a:schemeClr val="accent1"/>
                </a:solidFill>
              </a:rPr>
              <a:t>Queue</a:t>
            </a:r>
            <a:r>
              <a:rPr lang="es-AR" dirty="0"/>
              <a:t>. Es como navegar por niveles.</a:t>
            </a:r>
          </a:p>
          <a:p>
            <a:pPr marL="0" indent="0">
              <a:buNone/>
            </a:pPr>
            <a:endParaRPr lang="es-AR" dirty="0"/>
          </a:p>
          <a:p>
            <a:pPr marL="0" indent="0">
              <a:buNone/>
            </a:pPr>
            <a:r>
              <a:rPr lang="es-AR" dirty="0"/>
              <a:t>Y además (es un grafo!!!) precisa marcar los vértices por los que pasó:</a:t>
            </a:r>
          </a:p>
          <a:p>
            <a:pPr marL="0" indent="0">
              <a:buNone/>
            </a:pPr>
            <a:r>
              <a:rPr lang="es-AR" b="1" dirty="0"/>
              <a:t>Opción 1:  estructura paralela a los vértices booleana</a:t>
            </a:r>
          </a:p>
          <a:p>
            <a:pPr marL="0" indent="0">
              <a:buNone/>
            </a:pPr>
            <a:r>
              <a:rPr lang="es-AR" dirty="0"/>
              <a:t>Opción 2: representar el vértice con un </a:t>
            </a:r>
            <a:r>
              <a:rPr lang="es-AR" dirty="0" err="1"/>
              <a:t>tag</a:t>
            </a:r>
            <a:r>
              <a:rPr lang="es-AR" dirty="0"/>
              <a:t> booleano</a:t>
            </a:r>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510</a:t>
            </a:fld>
            <a:endParaRPr lang="en-US"/>
          </a:p>
        </p:txBody>
      </p:sp>
    </p:spTree>
    <p:extLst>
      <p:ext uri="{BB962C8B-B14F-4D97-AF65-F5344CB8AC3E}">
        <p14:creationId xmlns:p14="http://schemas.microsoft.com/office/powerpoint/2010/main" val="3899241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arn(inVertical)">
                                      <p:cBhvr>
                                        <p:cTn id="10" dur="500"/>
                                        <p:tgtEl>
                                          <p:spTgt spid="3">
                                            <p:txEl>
                                              <p:pRg st="5" end="5"/>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arn(inVertical)">
                                      <p:cBhvr>
                                        <p:cTn id="13" dur="500"/>
                                        <p:tgtEl>
                                          <p:spTgt spid="3">
                                            <p:txEl>
                                              <p:pRg st="6" end="6"/>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arn(inVertical)">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Escribamos el código Java para lista de adyacencia.</a:t>
            </a:r>
          </a:p>
          <a:p>
            <a:pPr marL="0" indent="0">
              <a:buNone/>
            </a:pPr>
            <a:endParaRPr lang="es-AR" dirty="0"/>
          </a:p>
          <a:p>
            <a:pPr marL="0" indent="0">
              <a:buNone/>
            </a:pPr>
            <a:r>
              <a:rPr lang="es-AR" dirty="0"/>
              <a:t>Agregamos en la interface.</a:t>
            </a:r>
          </a:p>
          <a:p>
            <a:pPr marL="0" indent="0">
              <a:buNone/>
            </a:pPr>
            <a:endParaRPr lang="es-AR" dirty="0"/>
          </a:p>
          <a:p>
            <a:pPr marL="0" indent="0">
              <a:buNone/>
            </a:pPr>
            <a:r>
              <a:rPr lang="es-AR" b="1" dirty="0" err="1"/>
              <a:t>public</a:t>
            </a:r>
            <a:r>
              <a:rPr lang="es-AR" b="1" dirty="0"/>
              <a:t> </a:t>
            </a:r>
            <a:r>
              <a:rPr lang="es-AR" b="1" dirty="0" err="1"/>
              <a:t>void</a:t>
            </a:r>
            <a:r>
              <a:rPr lang="es-AR" b="1" dirty="0"/>
              <a:t> </a:t>
            </a:r>
            <a:r>
              <a:rPr lang="es-AR" b="1" dirty="0" err="1"/>
              <a:t>printBFS</a:t>
            </a:r>
            <a:r>
              <a:rPr lang="es-AR" b="1" dirty="0"/>
              <a:t>(V </a:t>
            </a:r>
            <a:r>
              <a:rPr lang="es-AR" b="1" dirty="0" err="1"/>
              <a:t>source</a:t>
            </a:r>
            <a:r>
              <a:rPr lang="es-AR" b="1" dirty="0"/>
              <a:t>);</a:t>
            </a: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511</a:t>
            </a:fld>
            <a:endParaRPr lang="en-US"/>
          </a:p>
        </p:txBody>
      </p:sp>
    </p:spTree>
    <p:extLst>
      <p:ext uri="{BB962C8B-B14F-4D97-AF65-F5344CB8AC3E}">
        <p14:creationId xmlns:p14="http://schemas.microsoft.com/office/powerpoint/2010/main" val="2611523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Ahora el otro recorrido</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512</a:t>
            </a:fld>
            <a:endParaRPr lang="en-US"/>
          </a:p>
        </p:txBody>
      </p:sp>
    </p:spTree>
    <p:extLst>
      <p:ext uri="{BB962C8B-B14F-4D97-AF65-F5344CB8AC3E}">
        <p14:creationId xmlns:p14="http://schemas.microsoft.com/office/powerpoint/2010/main" val="3217562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513</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p:txBody>
      </p:sp>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Tree>
    <p:extLst>
      <p:ext uri="{BB962C8B-B14F-4D97-AF65-F5344CB8AC3E}">
        <p14:creationId xmlns:p14="http://schemas.microsoft.com/office/powerpoint/2010/main" val="10745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514</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p:txBody>
      </p:sp>
      <p:sp>
        <p:nvSpPr>
          <p:cNvPr id="45" name="CuadroTexto 44"/>
          <p:cNvSpPr txBox="1"/>
          <p:nvPr/>
        </p:nvSpPr>
        <p:spPr>
          <a:xfrm>
            <a:off x="7733209" y="4967151"/>
            <a:ext cx="1384663" cy="1754326"/>
          </a:xfrm>
          <a:prstGeom prst="rect">
            <a:avLst/>
          </a:prstGeom>
          <a:noFill/>
          <a:ln>
            <a:solidFill>
              <a:schemeClr val="bg2"/>
            </a:solidFill>
          </a:ln>
        </p:spPr>
        <p:txBody>
          <a:bodyPr wrap="square" rtlCol="0">
            <a:spAutoFit/>
          </a:bodyPr>
          <a:lstStyle/>
          <a:p>
            <a:r>
              <a:rPr lang="es-AR" dirty="0"/>
              <a:t>Vecinos de E  no marcados  como visitados aun.</a:t>
            </a:r>
          </a:p>
        </p:txBody>
      </p:sp>
      <p:graphicFrame>
        <p:nvGraphicFramePr>
          <p:cNvPr id="46" name="Tabla 45"/>
          <p:cNvGraphicFramePr>
            <a:graphicFrameLocks noGrp="1"/>
          </p:cNvGraphicFramePr>
          <p:nvPr/>
        </p:nvGraphicFramePr>
        <p:xfrm>
          <a:off x="6829173" y="5068017"/>
          <a:ext cx="424860" cy="76926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tblGrid>
              <a:tr h="235452">
                <a:tc>
                  <a:txBody>
                    <a:bodyPr/>
                    <a:lstStyle/>
                    <a:p>
                      <a:r>
                        <a:rPr lang="es-MX" dirty="0"/>
                        <a:t>B</a:t>
                      </a:r>
                    </a:p>
                  </a:txBody>
                  <a:tcPr/>
                </a:tc>
                <a:extLst>
                  <a:ext uri="{0D108BD9-81ED-4DB2-BD59-A6C34878D82A}">
                    <a16:rowId xmlns:a16="http://schemas.microsoft.com/office/drawing/2014/main" val="4080300374"/>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sp>
        <p:nvSpPr>
          <p:cNvPr id="3" name="Cerrar llave 2"/>
          <p:cNvSpPr/>
          <p:nvPr/>
        </p:nvSpPr>
        <p:spPr>
          <a:xfrm>
            <a:off x="7353509" y="5068016"/>
            <a:ext cx="306351" cy="7692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139058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515</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p:txBody>
      </p:sp>
      <p:graphicFrame>
        <p:nvGraphicFramePr>
          <p:cNvPr id="46" name="Tabla 45"/>
          <p:cNvGraphicFramePr>
            <a:graphicFrameLocks noGrp="1"/>
          </p:cNvGraphicFramePr>
          <p:nvPr/>
        </p:nvGraphicFramePr>
        <p:xfrm>
          <a:off x="6829173" y="5068017"/>
          <a:ext cx="424860" cy="769261"/>
        </p:xfrm>
        <a:graphic>
          <a:graphicData uri="http://schemas.openxmlformats.org/drawingml/2006/table">
            <a:tbl>
              <a:tblPr firstRow="1" bandRow="1">
                <a:tableStyleId>{8799B23B-EC83-4686-B30A-512413B5E67A}</a:tableStyleId>
              </a:tblPr>
              <a:tblGrid>
                <a:gridCol w="424860">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spTree>
    <p:extLst>
      <p:ext uri="{BB962C8B-B14F-4D97-AF65-F5344CB8AC3E}">
        <p14:creationId xmlns:p14="http://schemas.microsoft.com/office/powerpoint/2010/main" val="2761538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516</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p:txBody>
      </p:sp>
      <p:graphicFrame>
        <p:nvGraphicFramePr>
          <p:cNvPr id="46" name="Tabla 45"/>
          <p:cNvGraphicFramePr>
            <a:graphicFrameLocks noGrp="1"/>
          </p:cNvGraphicFramePr>
          <p:nvPr/>
        </p:nvGraphicFramePr>
        <p:xfrm>
          <a:off x="6818812" y="4702257"/>
          <a:ext cx="443109" cy="1135021"/>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r>
                        <a:rPr lang="es-MX" dirty="0"/>
                        <a:t>A</a:t>
                      </a:r>
                    </a:p>
                  </a:txBody>
                  <a:tcPr/>
                </a:tc>
                <a:extLst>
                  <a:ext uri="{0D108BD9-81ED-4DB2-BD59-A6C34878D82A}">
                    <a16:rowId xmlns:a16="http://schemas.microsoft.com/office/drawing/2014/main" val="4080300374"/>
                  </a:ext>
                </a:extLst>
              </a:tr>
              <a:tr h="235452">
                <a:tc>
                  <a:txBody>
                    <a:bodyPr/>
                    <a:lstStyle/>
                    <a:p>
                      <a:r>
                        <a:rPr lang="es-MX" dirty="0"/>
                        <a:t>F</a:t>
                      </a:r>
                    </a:p>
                  </a:txBody>
                  <a:tcPr/>
                </a:tc>
                <a:extLst>
                  <a:ext uri="{0D108BD9-81ED-4DB2-BD59-A6C34878D82A}">
                    <a16:rowId xmlns:a16="http://schemas.microsoft.com/office/drawing/2014/main" val="559641789"/>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sp>
        <p:nvSpPr>
          <p:cNvPr id="45" name="CuadroTexto 44"/>
          <p:cNvSpPr txBox="1"/>
          <p:nvPr/>
        </p:nvSpPr>
        <p:spPr>
          <a:xfrm>
            <a:off x="7733207" y="4518912"/>
            <a:ext cx="1384663" cy="1754326"/>
          </a:xfrm>
          <a:prstGeom prst="rect">
            <a:avLst/>
          </a:prstGeom>
          <a:noFill/>
          <a:ln>
            <a:solidFill>
              <a:schemeClr val="bg2"/>
            </a:solidFill>
          </a:ln>
        </p:spPr>
        <p:txBody>
          <a:bodyPr wrap="square" rtlCol="0">
            <a:spAutoFit/>
          </a:bodyPr>
          <a:lstStyle/>
          <a:p>
            <a:r>
              <a:rPr lang="es-AR" dirty="0"/>
              <a:t>Vecinos de B  no marcados  como visitados aun.</a:t>
            </a:r>
          </a:p>
        </p:txBody>
      </p:sp>
      <p:sp>
        <p:nvSpPr>
          <p:cNvPr id="48" name="Cerrar llave 47"/>
          <p:cNvSpPr/>
          <p:nvPr/>
        </p:nvSpPr>
        <p:spPr>
          <a:xfrm>
            <a:off x="7426856" y="4702257"/>
            <a:ext cx="306351" cy="76926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65503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517</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18812" y="4702257"/>
          <a:ext cx="443109" cy="1135021"/>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r>
                        <a:rPr lang="es-MX" dirty="0"/>
                        <a:t>F</a:t>
                      </a:r>
                    </a:p>
                  </a:txBody>
                  <a:tcPr/>
                </a:tc>
                <a:extLst>
                  <a:ext uri="{0D108BD9-81ED-4DB2-BD59-A6C34878D82A}">
                    <a16:rowId xmlns:a16="http://schemas.microsoft.com/office/drawing/2014/main" val="559641789"/>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spTree>
    <p:extLst>
      <p:ext uri="{BB962C8B-B14F-4D97-AF65-F5344CB8AC3E}">
        <p14:creationId xmlns:p14="http://schemas.microsoft.com/office/powerpoint/2010/main" val="3189250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518</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18812" y="4702257"/>
          <a:ext cx="443109" cy="1135021"/>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r>
                        <a:rPr lang="es-MX" dirty="0"/>
                        <a:t>F</a:t>
                      </a:r>
                    </a:p>
                  </a:txBody>
                  <a:tcPr/>
                </a:tc>
                <a:extLst>
                  <a:ext uri="{0D108BD9-81ED-4DB2-BD59-A6C34878D82A}">
                    <a16:rowId xmlns:a16="http://schemas.microsoft.com/office/drawing/2014/main" val="4080300374"/>
                  </a:ext>
                </a:extLst>
              </a:tr>
              <a:tr h="235452">
                <a:tc>
                  <a:txBody>
                    <a:bodyPr/>
                    <a:lstStyle/>
                    <a:p>
                      <a:r>
                        <a:rPr lang="es-MX" dirty="0"/>
                        <a:t>F</a:t>
                      </a:r>
                    </a:p>
                  </a:txBody>
                  <a:tcPr/>
                </a:tc>
                <a:extLst>
                  <a:ext uri="{0D108BD9-81ED-4DB2-BD59-A6C34878D82A}">
                    <a16:rowId xmlns:a16="http://schemas.microsoft.com/office/drawing/2014/main" val="559641789"/>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sp>
        <p:nvSpPr>
          <p:cNvPr id="45" name="CuadroTexto 44"/>
          <p:cNvSpPr txBox="1"/>
          <p:nvPr/>
        </p:nvSpPr>
        <p:spPr>
          <a:xfrm>
            <a:off x="7759337" y="4518912"/>
            <a:ext cx="1384663" cy="1754326"/>
          </a:xfrm>
          <a:prstGeom prst="rect">
            <a:avLst/>
          </a:prstGeom>
          <a:noFill/>
          <a:ln>
            <a:solidFill>
              <a:schemeClr val="bg2"/>
            </a:solidFill>
          </a:ln>
        </p:spPr>
        <p:txBody>
          <a:bodyPr wrap="square" rtlCol="0">
            <a:spAutoFit/>
          </a:bodyPr>
          <a:lstStyle/>
          <a:p>
            <a:r>
              <a:rPr lang="es-AR" dirty="0"/>
              <a:t>Vecinos de A  no marcados  como visitados aun.</a:t>
            </a:r>
          </a:p>
        </p:txBody>
      </p:sp>
      <p:sp>
        <p:nvSpPr>
          <p:cNvPr id="46" name="Cerrar llave 45"/>
          <p:cNvSpPr/>
          <p:nvPr/>
        </p:nvSpPr>
        <p:spPr>
          <a:xfrm>
            <a:off x="7452986" y="4702257"/>
            <a:ext cx="306351" cy="4183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29598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519</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18812" y="4702257"/>
          <a:ext cx="443109" cy="1135021"/>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r>
                        <a:rPr lang="es-MX" dirty="0"/>
                        <a:t>F</a:t>
                      </a:r>
                    </a:p>
                  </a:txBody>
                  <a:tcPr/>
                </a:tc>
                <a:extLst>
                  <a:ext uri="{0D108BD9-81ED-4DB2-BD59-A6C34878D82A}">
                    <a16:rowId xmlns:a16="http://schemas.microsoft.com/office/drawing/2014/main" val="559641789"/>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spTree>
    <p:extLst>
      <p:ext uri="{BB962C8B-B14F-4D97-AF65-F5344CB8AC3E}">
        <p14:creationId xmlns:p14="http://schemas.microsoft.com/office/powerpoint/2010/main" val="85889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52</a:t>
            </a:fld>
            <a:endParaRPr lang="en-US"/>
          </a:p>
        </p:txBody>
      </p:sp>
      <p:cxnSp>
        <p:nvCxnSpPr>
          <p:cNvPr id="7" name="Straight Arrow Connector 6"/>
          <p:cNvCxnSpPr/>
          <p:nvPr/>
        </p:nvCxnSpPr>
        <p:spPr>
          <a:xfrm flipV="1">
            <a:off x="342899" y="2541813"/>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sp>
        <p:nvSpPr>
          <p:cNvPr id="20" name="Rounded Rectangle 19"/>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5  -  10.2  ) )  -  2  )</a:t>
            </a:r>
          </a:p>
        </p:txBody>
      </p:sp>
    </p:spTree>
    <p:extLst>
      <p:ext uri="{BB962C8B-B14F-4D97-AF65-F5344CB8AC3E}">
        <p14:creationId xmlns:p14="http://schemas.microsoft.com/office/powerpoint/2010/main" val="17083850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520</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18812" y="4702257"/>
          <a:ext cx="443109" cy="1135021"/>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r>
                        <a:rPr lang="es-MX" dirty="0"/>
                        <a:t>G</a:t>
                      </a:r>
                    </a:p>
                  </a:txBody>
                  <a:tcPr/>
                </a:tc>
                <a:extLst>
                  <a:ext uri="{0D108BD9-81ED-4DB2-BD59-A6C34878D82A}">
                    <a16:rowId xmlns:a16="http://schemas.microsoft.com/office/drawing/2014/main" val="4080300374"/>
                  </a:ext>
                </a:extLst>
              </a:tr>
              <a:tr h="235452">
                <a:tc>
                  <a:txBody>
                    <a:bodyPr/>
                    <a:lstStyle/>
                    <a:p>
                      <a:r>
                        <a:rPr lang="es-MX" dirty="0"/>
                        <a:t>F</a:t>
                      </a:r>
                    </a:p>
                  </a:txBody>
                  <a:tcPr/>
                </a:tc>
                <a:extLst>
                  <a:ext uri="{0D108BD9-81ED-4DB2-BD59-A6C34878D82A}">
                    <a16:rowId xmlns:a16="http://schemas.microsoft.com/office/drawing/2014/main" val="559641789"/>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sp>
        <p:nvSpPr>
          <p:cNvPr id="45" name="CuadroTexto 44"/>
          <p:cNvSpPr txBox="1"/>
          <p:nvPr/>
        </p:nvSpPr>
        <p:spPr>
          <a:xfrm>
            <a:off x="7759337" y="4518912"/>
            <a:ext cx="1384663" cy="1754326"/>
          </a:xfrm>
          <a:prstGeom prst="rect">
            <a:avLst/>
          </a:prstGeom>
          <a:noFill/>
          <a:ln>
            <a:solidFill>
              <a:schemeClr val="bg2"/>
            </a:solidFill>
          </a:ln>
        </p:spPr>
        <p:txBody>
          <a:bodyPr wrap="square" rtlCol="0">
            <a:spAutoFit/>
          </a:bodyPr>
          <a:lstStyle/>
          <a:p>
            <a:r>
              <a:rPr lang="es-AR" dirty="0"/>
              <a:t>Vecinos de F  no marcados  como visitados aun.</a:t>
            </a:r>
          </a:p>
        </p:txBody>
      </p:sp>
      <p:sp>
        <p:nvSpPr>
          <p:cNvPr id="46" name="Cerrar llave 45"/>
          <p:cNvSpPr/>
          <p:nvPr/>
        </p:nvSpPr>
        <p:spPr>
          <a:xfrm>
            <a:off x="7452986" y="4702257"/>
            <a:ext cx="306351" cy="41838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2562793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521</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18812" y="4702257"/>
          <a:ext cx="443109" cy="1135021"/>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r>
                        <a:rPr lang="es-MX" dirty="0"/>
                        <a:t>F</a:t>
                      </a:r>
                    </a:p>
                  </a:txBody>
                  <a:tcPr/>
                </a:tc>
                <a:extLst>
                  <a:ext uri="{0D108BD9-81ED-4DB2-BD59-A6C34878D82A}">
                    <a16:rowId xmlns:a16="http://schemas.microsoft.com/office/drawing/2014/main" val="559641789"/>
                  </a:ext>
                </a:extLst>
              </a:tr>
              <a:tr h="403501">
                <a:tc>
                  <a:txBody>
                    <a:bodyPr/>
                    <a:lstStyle/>
                    <a:p>
                      <a:r>
                        <a:rPr lang="es-MX" dirty="0"/>
                        <a:t>F</a:t>
                      </a:r>
                    </a:p>
                  </a:txBody>
                  <a:tcPr/>
                </a:tc>
                <a:extLst>
                  <a:ext uri="{0D108BD9-81ED-4DB2-BD59-A6C34878D82A}">
                    <a16:rowId xmlns:a16="http://schemas.microsoft.com/office/drawing/2014/main" val="2113095566"/>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spTree>
    <p:extLst>
      <p:ext uri="{BB962C8B-B14F-4D97-AF65-F5344CB8AC3E}">
        <p14:creationId xmlns:p14="http://schemas.microsoft.com/office/powerpoint/2010/main" val="34908080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522</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r>
                        <a:rPr lang="es-MX" dirty="0"/>
                        <a:t>U</a:t>
                      </a:r>
                    </a:p>
                  </a:txBody>
                  <a:tcPr/>
                </a:tc>
                <a:extLst>
                  <a:ext uri="{0D108BD9-81ED-4DB2-BD59-A6C34878D82A}">
                    <a16:rowId xmlns:a16="http://schemas.microsoft.com/office/drawing/2014/main" val="559641789"/>
                  </a:ext>
                </a:extLst>
              </a:tr>
              <a:tr h="403501">
                <a:tc>
                  <a:txBody>
                    <a:bodyPr/>
                    <a:lstStyle/>
                    <a:p>
                      <a:r>
                        <a:rPr lang="es-MX" dirty="0"/>
                        <a:t>C</a:t>
                      </a:r>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1156959145"/>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sp>
        <p:nvSpPr>
          <p:cNvPr id="45" name="CuadroTexto 44"/>
          <p:cNvSpPr txBox="1"/>
          <p:nvPr/>
        </p:nvSpPr>
        <p:spPr>
          <a:xfrm>
            <a:off x="7606161" y="4055988"/>
            <a:ext cx="1384663" cy="1754326"/>
          </a:xfrm>
          <a:prstGeom prst="rect">
            <a:avLst/>
          </a:prstGeom>
          <a:noFill/>
          <a:ln>
            <a:solidFill>
              <a:schemeClr val="bg2"/>
            </a:solidFill>
          </a:ln>
        </p:spPr>
        <p:txBody>
          <a:bodyPr wrap="square" rtlCol="0">
            <a:spAutoFit/>
          </a:bodyPr>
          <a:lstStyle/>
          <a:p>
            <a:r>
              <a:rPr lang="es-AR" dirty="0"/>
              <a:t>Vecinos de G  no marcados  como visitados aun.</a:t>
            </a:r>
          </a:p>
        </p:txBody>
      </p:sp>
      <p:sp>
        <p:nvSpPr>
          <p:cNvPr id="46" name="Cerrar llave 45"/>
          <p:cNvSpPr/>
          <p:nvPr/>
        </p:nvSpPr>
        <p:spPr>
          <a:xfrm>
            <a:off x="7272282" y="4702629"/>
            <a:ext cx="180705" cy="3396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3815322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523</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endParaRPr lang="es-MX" dirty="0"/>
                    </a:p>
                  </a:txBody>
                  <a:tcPr/>
                </a:tc>
                <a:extLst>
                  <a:ext uri="{0D108BD9-81ED-4DB2-BD59-A6C34878D82A}">
                    <a16:rowId xmlns:a16="http://schemas.microsoft.com/office/drawing/2014/main" val="559641789"/>
                  </a:ext>
                </a:extLst>
              </a:tr>
              <a:tr h="403501">
                <a:tc>
                  <a:txBody>
                    <a:bodyPr/>
                    <a:lstStyle/>
                    <a:p>
                      <a:r>
                        <a:rPr lang="es-MX" dirty="0"/>
                        <a:t>C</a:t>
                      </a:r>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2372532965"/>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spTree>
    <p:extLst>
      <p:ext uri="{BB962C8B-B14F-4D97-AF65-F5344CB8AC3E}">
        <p14:creationId xmlns:p14="http://schemas.microsoft.com/office/powerpoint/2010/main" val="1772782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524</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192185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r>
                        <a:rPr lang="es-MX" dirty="0"/>
                        <a:t>T</a:t>
                      </a:r>
                    </a:p>
                  </a:txBody>
                  <a:tcPr/>
                </a:tc>
                <a:extLst>
                  <a:ext uri="{0D108BD9-81ED-4DB2-BD59-A6C34878D82A}">
                    <a16:rowId xmlns:a16="http://schemas.microsoft.com/office/drawing/2014/main" val="559641789"/>
                  </a:ext>
                </a:extLst>
              </a:tr>
              <a:tr h="403501">
                <a:tc>
                  <a:txBody>
                    <a:bodyPr/>
                    <a:lstStyle/>
                    <a:p>
                      <a:r>
                        <a:rPr lang="es-MX" dirty="0"/>
                        <a:t>C</a:t>
                      </a:r>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658348475"/>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sp>
        <p:nvSpPr>
          <p:cNvPr id="45" name="CuadroTexto 44"/>
          <p:cNvSpPr txBox="1"/>
          <p:nvPr/>
        </p:nvSpPr>
        <p:spPr>
          <a:xfrm>
            <a:off x="7606161" y="4055988"/>
            <a:ext cx="1384663" cy="1754326"/>
          </a:xfrm>
          <a:prstGeom prst="rect">
            <a:avLst/>
          </a:prstGeom>
          <a:noFill/>
          <a:ln>
            <a:solidFill>
              <a:schemeClr val="bg2"/>
            </a:solidFill>
          </a:ln>
        </p:spPr>
        <p:txBody>
          <a:bodyPr wrap="square" rtlCol="0">
            <a:spAutoFit/>
          </a:bodyPr>
          <a:lstStyle/>
          <a:p>
            <a:r>
              <a:rPr lang="es-AR" dirty="0"/>
              <a:t>Vecinos de U  no marcados  como visitados aun.</a:t>
            </a:r>
          </a:p>
        </p:txBody>
      </p:sp>
      <p:sp>
        <p:nvSpPr>
          <p:cNvPr id="46" name="Cerrar llave 45"/>
          <p:cNvSpPr/>
          <p:nvPr/>
        </p:nvSpPr>
        <p:spPr>
          <a:xfrm>
            <a:off x="7272282" y="4702629"/>
            <a:ext cx="180705" cy="33963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Tree>
    <p:extLst>
      <p:ext uri="{BB962C8B-B14F-4D97-AF65-F5344CB8AC3E}">
        <p14:creationId xmlns:p14="http://schemas.microsoft.com/office/powerpoint/2010/main" val="110504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525</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228761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a:p>
            <a:pPr algn="ctr"/>
            <a:r>
              <a:rPr lang="es-AR" dirty="0"/>
              <a:t>T</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endParaRPr lang="es-MX" dirty="0"/>
                    </a:p>
                  </a:txBody>
                  <a:tcPr/>
                </a:tc>
                <a:extLst>
                  <a:ext uri="{0D108BD9-81ED-4DB2-BD59-A6C34878D82A}">
                    <a16:rowId xmlns:a16="http://schemas.microsoft.com/office/drawing/2014/main" val="559641789"/>
                  </a:ext>
                </a:extLst>
              </a:tr>
              <a:tr h="403501">
                <a:tc>
                  <a:txBody>
                    <a:bodyPr/>
                    <a:lstStyle/>
                    <a:p>
                      <a:r>
                        <a:rPr lang="es-MX" dirty="0"/>
                        <a:t>C</a:t>
                      </a:r>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388972707"/>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pic>
        <p:nvPicPr>
          <p:cNvPr id="53" name="Imagen 5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94" y="3024965"/>
            <a:ext cx="309420" cy="294432"/>
          </a:xfrm>
          <a:prstGeom prst="rect">
            <a:avLst/>
          </a:prstGeom>
        </p:spPr>
      </p:pic>
    </p:spTree>
    <p:extLst>
      <p:ext uri="{BB962C8B-B14F-4D97-AF65-F5344CB8AC3E}">
        <p14:creationId xmlns:p14="http://schemas.microsoft.com/office/powerpoint/2010/main" val="3532853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526</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228761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a:p>
            <a:pPr algn="ctr"/>
            <a:r>
              <a:rPr lang="es-AR" dirty="0"/>
              <a:t>T</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endParaRPr lang="es-MX" dirty="0"/>
                    </a:p>
                  </a:txBody>
                  <a:tcPr/>
                </a:tc>
                <a:extLst>
                  <a:ext uri="{0D108BD9-81ED-4DB2-BD59-A6C34878D82A}">
                    <a16:rowId xmlns:a16="http://schemas.microsoft.com/office/drawing/2014/main" val="559641789"/>
                  </a:ext>
                </a:extLst>
              </a:tr>
              <a:tr h="403501">
                <a:tc>
                  <a:txBody>
                    <a:bodyPr/>
                    <a:lstStyle/>
                    <a:p>
                      <a:r>
                        <a:rPr lang="es-MX" dirty="0"/>
                        <a:t>C</a:t>
                      </a:r>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1273324868"/>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pic>
        <p:nvPicPr>
          <p:cNvPr id="53" name="Imagen 5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94" y="3024965"/>
            <a:ext cx="309420" cy="294432"/>
          </a:xfrm>
          <a:prstGeom prst="rect">
            <a:avLst/>
          </a:prstGeom>
        </p:spPr>
      </p:pic>
      <p:sp>
        <p:nvSpPr>
          <p:cNvPr id="45" name="Explosión 1 44"/>
          <p:cNvSpPr/>
          <p:nvPr/>
        </p:nvSpPr>
        <p:spPr>
          <a:xfrm>
            <a:off x="6520725" y="3242767"/>
            <a:ext cx="2695414" cy="2089778"/>
          </a:xfrm>
          <a:prstGeom prst="irregularSeal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 no tiene vecinos no visitados. No agrega nada</a:t>
            </a:r>
            <a:endParaRPr lang="es-MX" dirty="0"/>
          </a:p>
        </p:txBody>
      </p:sp>
    </p:spTree>
    <p:extLst>
      <p:ext uri="{BB962C8B-B14F-4D97-AF65-F5344CB8AC3E}">
        <p14:creationId xmlns:p14="http://schemas.microsoft.com/office/powerpoint/2010/main" val="3146947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527</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228761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a:p>
            <a:pPr algn="ctr"/>
            <a:r>
              <a:rPr lang="es-MX" dirty="0"/>
              <a:t>T</a:t>
            </a:r>
            <a:endParaRPr lang="es-AR" dirty="0"/>
          </a:p>
          <a:p>
            <a:pPr algn="ctr"/>
            <a:r>
              <a:rPr lang="es-AR" dirty="0"/>
              <a:t>C</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endParaRPr lang="es-MX" dirty="0"/>
                    </a:p>
                  </a:txBody>
                  <a:tcPr/>
                </a:tc>
                <a:extLst>
                  <a:ext uri="{0D108BD9-81ED-4DB2-BD59-A6C34878D82A}">
                    <a16:rowId xmlns:a16="http://schemas.microsoft.com/office/drawing/2014/main" val="559641789"/>
                  </a:ext>
                </a:extLst>
              </a:tr>
              <a:tr h="403501">
                <a:tc>
                  <a:txBody>
                    <a:bodyPr/>
                    <a:lstStyle/>
                    <a:p>
                      <a:endParaRPr lang="es-MX" dirty="0"/>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2948776049"/>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pic>
        <p:nvPicPr>
          <p:cNvPr id="53" name="Imagen 5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94" y="302496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1" y="3209872"/>
            <a:ext cx="309420" cy="294432"/>
          </a:xfrm>
          <a:prstGeom prst="rect">
            <a:avLst/>
          </a:prstGeom>
        </p:spPr>
      </p:pic>
    </p:spTree>
    <p:extLst>
      <p:ext uri="{BB962C8B-B14F-4D97-AF65-F5344CB8AC3E}">
        <p14:creationId xmlns:p14="http://schemas.microsoft.com/office/powerpoint/2010/main" val="2792228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528</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228761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a:p>
            <a:pPr algn="ctr"/>
            <a:r>
              <a:rPr lang="es-MX" dirty="0"/>
              <a:t>T</a:t>
            </a:r>
            <a:endParaRPr lang="es-AR" dirty="0"/>
          </a:p>
          <a:p>
            <a:pPr algn="ctr"/>
            <a:r>
              <a:rPr lang="es-AR" dirty="0"/>
              <a:t>C</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endParaRPr lang="es-MX" dirty="0"/>
                    </a:p>
                  </a:txBody>
                  <a:tcPr/>
                </a:tc>
                <a:extLst>
                  <a:ext uri="{0D108BD9-81ED-4DB2-BD59-A6C34878D82A}">
                    <a16:rowId xmlns:a16="http://schemas.microsoft.com/office/drawing/2014/main" val="559641789"/>
                  </a:ext>
                </a:extLst>
              </a:tr>
              <a:tr h="403501">
                <a:tc>
                  <a:txBody>
                    <a:bodyPr/>
                    <a:lstStyle/>
                    <a:p>
                      <a:endParaRPr lang="es-MX" dirty="0"/>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1451709872"/>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pic>
        <p:nvPicPr>
          <p:cNvPr id="53" name="Imagen 5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94" y="302496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1" y="3209872"/>
            <a:ext cx="309420" cy="294432"/>
          </a:xfrm>
          <a:prstGeom prst="rect">
            <a:avLst/>
          </a:prstGeom>
        </p:spPr>
      </p:pic>
      <p:sp>
        <p:nvSpPr>
          <p:cNvPr id="45" name="Explosión 1 44"/>
          <p:cNvSpPr/>
          <p:nvPr/>
        </p:nvSpPr>
        <p:spPr>
          <a:xfrm>
            <a:off x="6520725" y="3242767"/>
            <a:ext cx="2695414" cy="2089778"/>
          </a:xfrm>
          <a:prstGeom prst="irregularSeal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 no tiene vecinos no visitados. No agrega nada</a:t>
            </a:r>
            <a:endParaRPr lang="es-MX" dirty="0"/>
          </a:p>
        </p:txBody>
      </p:sp>
    </p:spTree>
    <p:extLst>
      <p:ext uri="{BB962C8B-B14F-4D97-AF65-F5344CB8AC3E}">
        <p14:creationId xmlns:p14="http://schemas.microsoft.com/office/powerpoint/2010/main" val="734403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529</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228761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a:p>
            <a:pPr algn="ctr"/>
            <a:r>
              <a:rPr lang="es-MX" dirty="0"/>
              <a:t>T</a:t>
            </a:r>
            <a:endParaRPr lang="es-AR" dirty="0"/>
          </a:p>
          <a:p>
            <a:pPr algn="ctr"/>
            <a:r>
              <a:rPr lang="es-AR" dirty="0"/>
              <a:t>C</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graphicFrame>
        <p:nvGraphicFramePr>
          <p:cNvPr id="51" name="Tabla 50"/>
          <p:cNvGraphicFramePr>
            <a:graphicFrameLocks noGrp="1"/>
          </p:cNvGraphicFramePr>
          <p:nvPr/>
        </p:nvGraphicFramePr>
        <p:xfrm>
          <a:off x="6829173" y="4298756"/>
          <a:ext cx="443109" cy="1942023"/>
        </p:xfrm>
        <a:graphic>
          <a:graphicData uri="http://schemas.openxmlformats.org/drawingml/2006/table">
            <a:tbl>
              <a:tblPr firstRow="1" bandRow="1">
                <a:tableStyleId>{8799B23B-EC83-4686-B30A-512413B5E67A}</a:tableStyleId>
              </a:tblPr>
              <a:tblGrid>
                <a:gridCol w="443109">
                  <a:extLst>
                    <a:ext uri="{9D8B030D-6E8A-4147-A177-3AD203B41FA5}">
                      <a16:colId xmlns:a16="http://schemas.microsoft.com/office/drawing/2014/main" val="2741245729"/>
                    </a:ext>
                  </a:extLst>
                </a:gridCol>
              </a:tblGrid>
              <a:tr h="235452">
                <a:tc>
                  <a:txBody>
                    <a:bodyPr/>
                    <a:lstStyle/>
                    <a:p>
                      <a:endParaRPr lang="es-MX" dirty="0"/>
                    </a:p>
                  </a:txBody>
                  <a:tcPr/>
                </a:tc>
                <a:extLst>
                  <a:ext uri="{0D108BD9-81ED-4DB2-BD59-A6C34878D82A}">
                    <a16:rowId xmlns:a16="http://schemas.microsoft.com/office/drawing/2014/main" val="4080300374"/>
                  </a:ext>
                </a:extLst>
              </a:tr>
              <a:tr h="235452">
                <a:tc>
                  <a:txBody>
                    <a:bodyPr/>
                    <a:lstStyle/>
                    <a:p>
                      <a:endParaRPr lang="es-MX" dirty="0"/>
                    </a:p>
                  </a:txBody>
                  <a:tcPr/>
                </a:tc>
                <a:extLst>
                  <a:ext uri="{0D108BD9-81ED-4DB2-BD59-A6C34878D82A}">
                    <a16:rowId xmlns:a16="http://schemas.microsoft.com/office/drawing/2014/main" val="559641789"/>
                  </a:ext>
                </a:extLst>
              </a:tr>
              <a:tr h="403501">
                <a:tc>
                  <a:txBody>
                    <a:bodyPr/>
                    <a:lstStyle/>
                    <a:p>
                      <a:endParaRPr lang="es-MX" dirty="0"/>
                    </a:p>
                  </a:txBody>
                  <a:tcPr/>
                </a:tc>
                <a:extLst>
                  <a:ext uri="{0D108BD9-81ED-4DB2-BD59-A6C34878D82A}">
                    <a16:rowId xmlns:a16="http://schemas.microsoft.com/office/drawing/2014/main" val="2113095566"/>
                  </a:ext>
                </a:extLst>
              </a:tr>
              <a:tr h="403501">
                <a:tc>
                  <a:txBody>
                    <a:bodyPr/>
                    <a:lstStyle/>
                    <a:p>
                      <a:r>
                        <a:rPr lang="es-MX" dirty="0"/>
                        <a:t>F</a:t>
                      </a:r>
                    </a:p>
                  </a:txBody>
                  <a:tcPr/>
                </a:tc>
                <a:extLst>
                  <a:ext uri="{0D108BD9-81ED-4DB2-BD59-A6C34878D82A}">
                    <a16:rowId xmlns:a16="http://schemas.microsoft.com/office/drawing/2014/main" val="1806179989"/>
                  </a:ext>
                </a:extLst>
              </a:tr>
              <a:tr h="403501">
                <a:tc>
                  <a:txBody>
                    <a:bodyPr/>
                    <a:lstStyle/>
                    <a:p>
                      <a:r>
                        <a:rPr lang="es-MX" dirty="0"/>
                        <a:t>F</a:t>
                      </a:r>
                    </a:p>
                  </a:txBody>
                  <a:tcPr/>
                </a:tc>
                <a:extLst>
                  <a:ext uri="{0D108BD9-81ED-4DB2-BD59-A6C34878D82A}">
                    <a16:rowId xmlns:a16="http://schemas.microsoft.com/office/drawing/2014/main" val="313185658"/>
                  </a:ext>
                </a:extLst>
              </a:tr>
            </a:tbl>
          </a:graphicData>
        </a:graphic>
      </p:graphicFrame>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pic>
        <p:nvPicPr>
          <p:cNvPr id="53" name="Imagen 5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94" y="302496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1" y="3209872"/>
            <a:ext cx="309420" cy="294432"/>
          </a:xfrm>
          <a:prstGeom prst="rect">
            <a:avLst/>
          </a:prstGeom>
        </p:spPr>
      </p:pic>
      <p:sp>
        <p:nvSpPr>
          <p:cNvPr id="54" name="Explosión 1 53"/>
          <p:cNvSpPr/>
          <p:nvPr/>
        </p:nvSpPr>
        <p:spPr>
          <a:xfrm>
            <a:off x="6461215" y="3368526"/>
            <a:ext cx="2945977" cy="2304779"/>
          </a:xfrm>
          <a:prstGeom prst="irregularSeal1">
            <a:avLst/>
          </a:prstGeom>
          <a:solidFill>
            <a:srgbClr val="FF0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 no se procesa (se ignora) porque ya fue visitado</a:t>
            </a:r>
            <a:endParaRPr lang="es-MX" dirty="0"/>
          </a:p>
        </p:txBody>
      </p:sp>
    </p:spTree>
    <p:extLst>
      <p:ext uri="{BB962C8B-B14F-4D97-AF65-F5344CB8AC3E}">
        <p14:creationId xmlns:p14="http://schemas.microsoft.com/office/powerpoint/2010/main" val="11619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53</a:t>
            </a:fld>
            <a:endParaRPr lang="en-US"/>
          </a:p>
        </p:txBody>
      </p:sp>
      <p:cxnSp>
        <p:nvCxnSpPr>
          <p:cNvPr id="7" name="Straight Arrow Connector 6"/>
          <p:cNvCxnSpPr/>
          <p:nvPr/>
        </p:nvCxnSpPr>
        <p:spPr>
          <a:xfrm flipV="1">
            <a:off x="329836" y="3124200"/>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27323" y="308930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Rounded Rectangle 19"/>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5  -  10.2  ) )  -  2  )</a:t>
            </a:r>
          </a:p>
        </p:txBody>
      </p:sp>
    </p:spTree>
    <p:extLst>
      <p:ext uri="{BB962C8B-B14F-4D97-AF65-F5344CB8AC3E}">
        <p14:creationId xmlns:p14="http://schemas.microsoft.com/office/powerpoint/2010/main" val="415792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inVertic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barn(inVertical)">
                                      <p:cBhvr>
                                        <p:cTn id="1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Lst>
  </p:timing>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sz="2800" dirty="0" err="1"/>
              <a:t>g.printDFS</a:t>
            </a:r>
            <a:r>
              <a:rPr lang="es-MX" sz="2800" dirty="0"/>
              <a:t>(‘E’)</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530</a:t>
            </a:fld>
            <a:endParaRPr lang="en-US"/>
          </a:p>
        </p:txBody>
      </p:sp>
      <p:graphicFrame>
        <p:nvGraphicFramePr>
          <p:cNvPr id="17" name="Tabla 16"/>
          <p:cNvGraphicFramePr>
            <a:graphicFrameLocks noGrp="1"/>
          </p:cNvGraphicFramePr>
          <p:nvPr/>
        </p:nvGraphicFramePr>
        <p:xfrm>
          <a:off x="1139241" y="2100168"/>
          <a:ext cx="3882050" cy="3737110"/>
        </p:xfrm>
        <a:graphic>
          <a:graphicData uri="http://schemas.openxmlformats.org/drawingml/2006/table">
            <a:tbl>
              <a:tblPr firstRow="1" firstCol="1" bandRow="1">
                <a:tableStyleId>{073A0DAA-6AF3-43AB-8588-CEC1D06C72B9}</a:tableStyleId>
              </a:tblPr>
              <a:tblGrid>
                <a:gridCol w="388205">
                  <a:extLst>
                    <a:ext uri="{9D8B030D-6E8A-4147-A177-3AD203B41FA5}">
                      <a16:colId xmlns:a16="http://schemas.microsoft.com/office/drawing/2014/main" val="3274184313"/>
                    </a:ext>
                  </a:extLst>
                </a:gridCol>
                <a:gridCol w="388205">
                  <a:extLst>
                    <a:ext uri="{9D8B030D-6E8A-4147-A177-3AD203B41FA5}">
                      <a16:colId xmlns:a16="http://schemas.microsoft.com/office/drawing/2014/main" val="251482133"/>
                    </a:ext>
                  </a:extLst>
                </a:gridCol>
                <a:gridCol w="388205">
                  <a:extLst>
                    <a:ext uri="{9D8B030D-6E8A-4147-A177-3AD203B41FA5}">
                      <a16:colId xmlns:a16="http://schemas.microsoft.com/office/drawing/2014/main" val="3980045562"/>
                    </a:ext>
                  </a:extLst>
                </a:gridCol>
                <a:gridCol w="388205">
                  <a:extLst>
                    <a:ext uri="{9D8B030D-6E8A-4147-A177-3AD203B41FA5}">
                      <a16:colId xmlns:a16="http://schemas.microsoft.com/office/drawing/2014/main" val="3714807343"/>
                    </a:ext>
                  </a:extLst>
                </a:gridCol>
                <a:gridCol w="388205">
                  <a:extLst>
                    <a:ext uri="{9D8B030D-6E8A-4147-A177-3AD203B41FA5}">
                      <a16:colId xmlns:a16="http://schemas.microsoft.com/office/drawing/2014/main" val="2918112981"/>
                    </a:ext>
                  </a:extLst>
                </a:gridCol>
                <a:gridCol w="401970">
                  <a:extLst>
                    <a:ext uri="{9D8B030D-6E8A-4147-A177-3AD203B41FA5}">
                      <a16:colId xmlns:a16="http://schemas.microsoft.com/office/drawing/2014/main" val="1507154563"/>
                    </a:ext>
                  </a:extLst>
                </a:gridCol>
                <a:gridCol w="374440">
                  <a:extLst>
                    <a:ext uri="{9D8B030D-6E8A-4147-A177-3AD203B41FA5}">
                      <a16:colId xmlns:a16="http://schemas.microsoft.com/office/drawing/2014/main" val="318570225"/>
                    </a:ext>
                  </a:extLst>
                </a:gridCol>
                <a:gridCol w="388205">
                  <a:extLst>
                    <a:ext uri="{9D8B030D-6E8A-4147-A177-3AD203B41FA5}">
                      <a16:colId xmlns:a16="http://schemas.microsoft.com/office/drawing/2014/main" val="3375224724"/>
                    </a:ext>
                  </a:extLst>
                </a:gridCol>
                <a:gridCol w="388205">
                  <a:extLst>
                    <a:ext uri="{9D8B030D-6E8A-4147-A177-3AD203B41FA5}">
                      <a16:colId xmlns:a16="http://schemas.microsoft.com/office/drawing/2014/main" val="2929293289"/>
                    </a:ext>
                  </a:extLst>
                </a:gridCol>
                <a:gridCol w="388205">
                  <a:extLst>
                    <a:ext uri="{9D8B030D-6E8A-4147-A177-3AD203B41FA5}">
                      <a16:colId xmlns:a16="http://schemas.microsoft.com/office/drawing/2014/main" val="3918296220"/>
                    </a:ext>
                  </a:extLst>
                </a:gridCol>
              </a:tblGrid>
              <a:tr h="373711">
                <a:tc>
                  <a:txBody>
                    <a:bodyPr/>
                    <a:lstStyle/>
                    <a:p>
                      <a:endParaRPr lang="es-MX" dirty="0"/>
                    </a:p>
                  </a:txBody>
                  <a:tcPr/>
                </a:tc>
                <a:tc>
                  <a:txBody>
                    <a:bodyPr/>
                    <a:lstStyle/>
                    <a:p>
                      <a:r>
                        <a:rPr lang="es-AR" dirty="0"/>
                        <a:t>0</a:t>
                      </a:r>
                      <a:endParaRPr lang="es-MX" dirty="0"/>
                    </a:p>
                  </a:txBody>
                  <a:tcPr/>
                </a:tc>
                <a:tc>
                  <a:txBody>
                    <a:bodyPr/>
                    <a:lstStyle/>
                    <a:p>
                      <a:r>
                        <a:rPr lang="es-AR" dirty="0"/>
                        <a:t>1</a:t>
                      </a:r>
                      <a:endParaRPr lang="es-MX" dirty="0"/>
                    </a:p>
                  </a:txBody>
                  <a:tcPr/>
                </a:tc>
                <a:tc>
                  <a:txBody>
                    <a:bodyPr/>
                    <a:lstStyle/>
                    <a:p>
                      <a:r>
                        <a:rPr lang="es-AR" dirty="0"/>
                        <a:t>2</a:t>
                      </a:r>
                      <a:endParaRPr lang="es-MX" dirty="0"/>
                    </a:p>
                  </a:txBody>
                  <a:tcPr/>
                </a:tc>
                <a:tc>
                  <a:txBody>
                    <a:bodyPr/>
                    <a:lstStyle/>
                    <a:p>
                      <a:r>
                        <a:rPr lang="es-AR" dirty="0"/>
                        <a:t>3</a:t>
                      </a:r>
                      <a:endParaRPr lang="es-MX" dirty="0"/>
                    </a:p>
                  </a:txBody>
                  <a:tcPr/>
                </a:tc>
                <a:tc>
                  <a:txBody>
                    <a:bodyPr/>
                    <a:lstStyle/>
                    <a:p>
                      <a:r>
                        <a:rPr lang="es-AR" dirty="0"/>
                        <a:t>4</a:t>
                      </a:r>
                      <a:endParaRPr lang="es-MX" dirty="0"/>
                    </a:p>
                  </a:txBody>
                  <a:tcPr/>
                </a:tc>
                <a:tc>
                  <a:txBody>
                    <a:bodyPr/>
                    <a:lstStyle/>
                    <a:p>
                      <a:r>
                        <a:rPr lang="es-AR" dirty="0"/>
                        <a:t>5</a:t>
                      </a:r>
                      <a:endParaRPr lang="es-MX" dirty="0"/>
                    </a:p>
                  </a:txBody>
                  <a:tcPr/>
                </a:tc>
                <a:tc>
                  <a:txBody>
                    <a:bodyPr/>
                    <a:lstStyle/>
                    <a:p>
                      <a:r>
                        <a:rPr lang="es-AR" dirty="0"/>
                        <a:t>6</a:t>
                      </a:r>
                      <a:endParaRPr lang="es-MX" dirty="0"/>
                    </a:p>
                  </a:txBody>
                  <a:tcPr/>
                </a:tc>
                <a:tc>
                  <a:txBody>
                    <a:bodyPr/>
                    <a:lstStyle/>
                    <a:p>
                      <a:r>
                        <a:rPr lang="es-AR" dirty="0"/>
                        <a:t>7</a:t>
                      </a:r>
                      <a:endParaRPr lang="es-MX" dirty="0"/>
                    </a:p>
                  </a:txBody>
                  <a:tcPr/>
                </a:tc>
                <a:tc>
                  <a:txBody>
                    <a:bodyPr/>
                    <a:lstStyle/>
                    <a:p>
                      <a:r>
                        <a:rPr lang="es-MX" dirty="0"/>
                        <a:t>8</a:t>
                      </a:r>
                    </a:p>
                  </a:txBody>
                  <a:tcPr/>
                </a:tc>
                <a:extLst>
                  <a:ext uri="{0D108BD9-81ED-4DB2-BD59-A6C34878D82A}">
                    <a16:rowId xmlns:a16="http://schemas.microsoft.com/office/drawing/2014/main" val="1465460783"/>
                  </a:ext>
                </a:extLst>
              </a:tr>
              <a:tr h="373711">
                <a:tc>
                  <a:txBody>
                    <a:bodyPr/>
                    <a:lstStyle/>
                    <a:p>
                      <a:r>
                        <a:rPr lang="es-AR" dirty="0"/>
                        <a:t>0</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solidFill>
                            <a:schemeClr val="tx1"/>
                          </a:solidFill>
                        </a:rPr>
                        <a:t>F</a:t>
                      </a:r>
                    </a:p>
                  </a:txBody>
                  <a:tcPr/>
                </a:tc>
                <a:extLst>
                  <a:ext uri="{0D108BD9-81ED-4DB2-BD59-A6C34878D82A}">
                    <a16:rowId xmlns:a16="http://schemas.microsoft.com/office/drawing/2014/main" val="482782424"/>
                  </a:ext>
                </a:extLst>
              </a:tr>
              <a:tr h="373711">
                <a:tc>
                  <a:txBody>
                    <a:bodyPr/>
                    <a:lstStyle/>
                    <a:p>
                      <a:r>
                        <a:rPr lang="es-AR" dirty="0"/>
                        <a:t>1</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3589621162"/>
                  </a:ext>
                </a:extLst>
              </a:tr>
              <a:tr h="373711">
                <a:tc>
                  <a:txBody>
                    <a:bodyPr/>
                    <a:lstStyle/>
                    <a:p>
                      <a:r>
                        <a:rPr lang="es-AR" dirty="0"/>
                        <a:t>2</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64359997"/>
                  </a:ext>
                </a:extLst>
              </a:tr>
              <a:tr h="373711">
                <a:tc>
                  <a:txBody>
                    <a:bodyPr/>
                    <a:lstStyle/>
                    <a:p>
                      <a:r>
                        <a:rPr lang="es-AR" dirty="0"/>
                        <a:t>3</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1521135547"/>
                  </a:ext>
                </a:extLst>
              </a:tr>
              <a:tr h="373711">
                <a:tc>
                  <a:txBody>
                    <a:bodyPr/>
                    <a:lstStyle/>
                    <a:p>
                      <a:r>
                        <a:rPr lang="es-AR" dirty="0"/>
                        <a:t>4</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421278169"/>
                  </a:ext>
                </a:extLst>
              </a:tr>
              <a:tr h="373711">
                <a:tc>
                  <a:txBody>
                    <a:bodyPr/>
                    <a:lstStyle/>
                    <a:p>
                      <a:r>
                        <a:rPr lang="es-AR" dirty="0"/>
                        <a:t>5</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solidFill>
                            <a:srgbClr val="FF0000"/>
                          </a:solidFill>
                        </a:rPr>
                        <a:t>T</a:t>
                      </a:r>
                    </a:p>
                  </a:txBody>
                  <a:tcPr/>
                </a:tc>
                <a:extLst>
                  <a:ext uri="{0D108BD9-81ED-4DB2-BD59-A6C34878D82A}">
                    <a16:rowId xmlns:a16="http://schemas.microsoft.com/office/drawing/2014/main" val="2481493183"/>
                  </a:ext>
                </a:extLst>
              </a:tr>
              <a:tr h="373711">
                <a:tc>
                  <a:txBody>
                    <a:bodyPr/>
                    <a:lstStyle/>
                    <a:p>
                      <a:r>
                        <a:rPr lang="es-AR" dirty="0"/>
                        <a:t>6</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MX" dirty="0">
                          <a:solidFill>
                            <a:schemeClr val="tx1"/>
                          </a:solidFill>
                        </a:rPr>
                        <a:t>F</a:t>
                      </a:r>
                    </a:p>
                  </a:txBody>
                  <a:tcPr/>
                </a:tc>
                <a:extLst>
                  <a:ext uri="{0D108BD9-81ED-4DB2-BD59-A6C34878D82A}">
                    <a16:rowId xmlns:a16="http://schemas.microsoft.com/office/drawing/2014/main" val="2181052721"/>
                  </a:ext>
                </a:extLst>
              </a:tr>
              <a:tr h="373711">
                <a:tc>
                  <a:txBody>
                    <a:bodyPr/>
                    <a:lstStyle/>
                    <a:p>
                      <a:r>
                        <a:rPr lang="es-AR" dirty="0"/>
                        <a:t>7</a:t>
                      </a:r>
                      <a:endParaRPr lang="es-MX" dirty="0"/>
                    </a:p>
                  </a:txBody>
                  <a:tcPr/>
                </a:tc>
                <a:tc>
                  <a:txBody>
                    <a:bodyPr/>
                    <a:lstStyle/>
                    <a:p>
                      <a:r>
                        <a:rPr lang="es-AR" dirty="0"/>
                        <a:t>F</a:t>
                      </a:r>
                      <a:endParaRPr lang="es-MX" dirty="0"/>
                    </a:p>
                  </a:txBody>
                  <a:tcPr/>
                </a:tc>
                <a:tc>
                  <a:txBody>
                    <a:bodyPr/>
                    <a:lstStyle/>
                    <a:p>
                      <a:r>
                        <a:rPr lang="es-AR" dirty="0">
                          <a:solidFill>
                            <a:schemeClr val="tx1"/>
                          </a:solidFill>
                        </a:rPr>
                        <a:t>F</a:t>
                      </a:r>
                      <a:endParaRPr lang="es-MX" dirty="0">
                        <a:solidFill>
                          <a:schemeClr val="tx1"/>
                        </a:solidFill>
                      </a:endParaRPr>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t>F</a:t>
                      </a:r>
                      <a:endParaRPr lang="es-MX" dirty="0"/>
                    </a:p>
                  </a:txBody>
                  <a:tcPr/>
                </a:tc>
                <a:tc>
                  <a:txBody>
                    <a:bodyPr/>
                    <a:lstStyle/>
                    <a:p>
                      <a:r>
                        <a:rPr lang="es-AR" dirty="0">
                          <a:solidFill>
                            <a:srgbClr val="FF0000"/>
                          </a:solidFill>
                        </a:rPr>
                        <a:t>T</a:t>
                      </a:r>
                      <a:endParaRPr lang="es-MX" dirty="0">
                        <a:solidFill>
                          <a:srgbClr val="FF0000"/>
                        </a:solidFill>
                      </a:endParaRPr>
                    </a:p>
                  </a:txBody>
                  <a:tcPr/>
                </a:tc>
                <a:tc>
                  <a:txBody>
                    <a:bodyPr/>
                    <a:lstStyle/>
                    <a:p>
                      <a:r>
                        <a:rPr lang="es-AR" dirty="0"/>
                        <a:t>F</a:t>
                      </a:r>
                      <a:endParaRPr lang="es-MX" dirty="0"/>
                    </a:p>
                  </a:txBody>
                  <a:tcPr/>
                </a:tc>
                <a:tc>
                  <a:txBody>
                    <a:bodyPr/>
                    <a:lstStyle/>
                    <a:p>
                      <a:r>
                        <a:rPr lang="es-MX" dirty="0"/>
                        <a:t>F</a:t>
                      </a:r>
                    </a:p>
                  </a:txBody>
                  <a:tcPr/>
                </a:tc>
                <a:extLst>
                  <a:ext uri="{0D108BD9-81ED-4DB2-BD59-A6C34878D82A}">
                    <a16:rowId xmlns:a16="http://schemas.microsoft.com/office/drawing/2014/main" val="2332051454"/>
                  </a:ext>
                </a:extLst>
              </a:tr>
              <a:tr h="373711">
                <a:tc>
                  <a:txBody>
                    <a:bodyPr/>
                    <a:lstStyle/>
                    <a:p>
                      <a:r>
                        <a:rPr lang="es-MX" dirty="0"/>
                        <a:t>8</a:t>
                      </a:r>
                    </a:p>
                  </a:txBody>
                  <a:tcPr/>
                </a:tc>
                <a:tc>
                  <a:txBody>
                    <a:bodyPr/>
                    <a:lstStyle/>
                    <a:p>
                      <a:r>
                        <a:rPr lang="es-MX" dirty="0"/>
                        <a:t>F</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tc>
                  <a:txBody>
                    <a:bodyPr/>
                    <a:lstStyle/>
                    <a:p>
                      <a:r>
                        <a:rPr lang="es-MX" dirty="0"/>
                        <a:t>F</a:t>
                      </a:r>
                    </a:p>
                  </a:txBody>
                  <a:tcPr/>
                </a:tc>
                <a:tc>
                  <a:txBody>
                    <a:bodyPr/>
                    <a:lstStyle/>
                    <a:p>
                      <a:r>
                        <a:rPr lang="es-MX" dirty="0">
                          <a:solidFill>
                            <a:srgbClr val="FF0000"/>
                          </a:solidFill>
                        </a:rPr>
                        <a:t>T</a:t>
                      </a:r>
                    </a:p>
                  </a:txBody>
                  <a:tcPr/>
                </a:tc>
                <a:tc>
                  <a:txBody>
                    <a:bodyPr/>
                    <a:lstStyle/>
                    <a:p>
                      <a:r>
                        <a:rPr lang="es-MX" dirty="0">
                          <a:solidFill>
                            <a:schemeClr val="tx1"/>
                          </a:solidFill>
                        </a:rPr>
                        <a:t>F</a:t>
                      </a:r>
                    </a:p>
                  </a:txBody>
                  <a:tcPr/>
                </a:tc>
                <a:tc>
                  <a:txBody>
                    <a:bodyPr/>
                    <a:lstStyle/>
                    <a:p>
                      <a:r>
                        <a:rPr lang="es-MX" dirty="0"/>
                        <a:t>F</a:t>
                      </a:r>
                    </a:p>
                  </a:txBody>
                  <a:tcPr/>
                </a:tc>
                <a:tc>
                  <a:txBody>
                    <a:bodyPr/>
                    <a:lstStyle/>
                    <a:p>
                      <a:r>
                        <a:rPr lang="es-MX" dirty="0"/>
                        <a:t>F</a:t>
                      </a:r>
                    </a:p>
                  </a:txBody>
                  <a:tcPr/>
                </a:tc>
                <a:extLst>
                  <a:ext uri="{0D108BD9-81ED-4DB2-BD59-A6C34878D82A}">
                    <a16:rowId xmlns:a16="http://schemas.microsoft.com/office/drawing/2014/main" val="3229813954"/>
                  </a:ext>
                </a:extLst>
              </a:tr>
            </a:tbl>
          </a:graphicData>
        </a:graphic>
      </p:graphicFrame>
      <p:graphicFrame>
        <p:nvGraphicFramePr>
          <p:cNvPr id="5" name="Tabla 4"/>
          <p:cNvGraphicFramePr>
            <a:graphicFrameLocks noGrp="1"/>
          </p:cNvGraphicFramePr>
          <p:nvPr/>
        </p:nvGraphicFramePr>
        <p:xfrm>
          <a:off x="325677" y="2499719"/>
          <a:ext cx="379342" cy="3337560"/>
        </p:xfrm>
        <a:graphic>
          <a:graphicData uri="http://schemas.openxmlformats.org/drawingml/2006/table">
            <a:tbl>
              <a:tblPr firstRow="1" bandRow="1">
                <a:tableStyleId>{8799B23B-EC83-4686-B30A-512413B5E67A}</a:tableStyleId>
              </a:tblPr>
              <a:tblGrid>
                <a:gridCol w="379342">
                  <a:extLst>
                    <a:ext uri="{9D8B030D-6E8A-4147-A177-3AD203B41FA5}">
                      <a16:colId xmlns:a16="http://schemas.microsoft.com/office/drawing/2014/main" val="1071081504"/>
                    </a:ext>
                  </a:extLst>
                </a:gridCol>
              </a:tblGrid>
              <a:tr h="370840">
                <a:tc>
                  <a:txBody>
                    <a:bodyPr/>
                    <a:lstStyle/>
                    <a:p>
                      <a:r>
                        <a:rPr lang="es-AR" b="0" dirty="0"/>
                        <a:t>E</a:t>
                      </a:r>
                    </a:p>
                  </a:txBody>
                  <a:tcPr/>
                </a:tc>
                <a:extLst>
                  <a:ext uri="{0D108BD9-81ED-4DB2-BD59-A6C34878D82A}">
                    <a16:rowId xmlns:a16="http://schemas.microsoft.com/office/drawing/2014/main" val="2113528762"/>
                  </a:ext>
                </a:extLst>
              </a:tr>
              <a:tr h="370840">
                <a:tc>
                  <a:txBody>
                    <a:bodyPr/>
                    <a:lstStyle/>
                    <a:p>
                      <a:r>
                        <a:rPr lang="es-AR" dirty="0"/>
                        <a:t>B</a:t>
                      </a:r>
                    </a:p>
                  </a:txBody>
                  <a:tcPr/>
                </a:tc>
                <a:extLst>
                  <a:ext uri="{0D108BD9-81ED-4DB2-BD59-A6C34878D82A}">
                    <a16:rowId xmlns:a16="http://schemas.microsoft.com/office/drawing/2014/main" val="3928382563"/>
                  </a:ext>
                </a:extLst>
              </a:tr>
              <a:tr h="370840">
                <a:tc>
                  <a:txBody>
                    <a:bodyPr/>
                    <a:lstStyle/>
                    <a:p>
                      <a:r>
                        <a:rPr lang="es-AR" dirty="0"/>
                        <a:t>A</a:t>
                      </a:r>
                    </a:p>
                  </a:txBody>
                  <a:tcPr/>
                </a:tc>
                <a:extLst>
                  <a:ext uri="{0D108BD9-81ED-4DB2-BD59-A6C34878D82A}">
                    <a16:rowId xmlns:a16="http://schemas.microsoft.com/office/drawing/2014/main" val="1572937449"/>
                  </a:ext>
                </a:extLst>
              </a:tr>
              <a:tr h="370840">
                <a:tc>
                  <a:txBody>
                    <a:bodyPr/>
                    <a:lstStyle/>
                    <a:p>
                      <a:r>
                        <a:rPr lang="es-AR" dirty="0"/>
                        <a:t>F</a:t>
                      </a:r>
                    </a:p>
                  </a:txBody>
                  <a:tcPr/>
                </a:tc>
                <a:extLst>
                  <a:ext uri="{0D108BD9-81ED-4DB2-BD59-A6C34878D82A}">
                    <a16:rowId xmlns:a16="http://schemas.microsoft.com/office/drawing/2014/main" val="1876931815"/>
                  </a:ext>
                </a:extLst>
              </a:tr>
              <a:tr h="370840">
                <a:tc>
                  <a:txBody>
                    <a:bodyPr/>
                    <a:lstStyle/>
                    <a:p>
                      <a:r>
                        <a:rPr lang="es-AR" dirty="0"/>
                        <a:t>D</a:t>
                      </a:r>
                    </a:p>
                  </a:txBody>
                  <a:tcPr/>
                </a:tc>
                <a:extLst>
                  <a:ext uri="{0D108BD9-81ED-4DB2-BD59-A6C34878D82A}">
                    <a16:rowId xmlns:a16="http://schemas.microsoft.com/office/drawing/2014/main" val="3319163608"/>
                  </a:ext>
                </a:extLst>
              </a:tr>
              <a:tr h="370840">
                <a:tc>
                  <a:txBody>
                    <a:bodyPr/>
                    <a:lstStyle/>
                    <a:p>
                      <a:r>
                        <a:rPr lang="es-AR" dirty="0"/>
                        <a:t>G</a:t>
                      </a:r>
                    </a:p>
                  </a:txBody>
                  <a:tcPr/>
                </a:tc>
                <a:extLst>
                  <a:ext uri="{0D108BD9-81ED-4DB2-BD59-A6C34878D82A}">
                    <a16:rowId xmlns:a16="http://schemas.microsoft.com/office/drawing/2014/main" val="2326642717"/>
                  </a:ext>
                </a:extLst>
              </a:tr>
              <a:tr h="370840">
                <a:tc>
                  <a:txBody>
                    <a:bodyPr/>
                    <a:lstStyle/>
                    <a:p>
                      <a:r>
                        <a:rPr lang="es-AR" dirty="0"/>
                        <a:t>U</a:t>
                      </a:r>
                    </a:p>
                  </a:txBody>
                  <a:tcPr/>
                </a:tc>
                <a:extLst>
                  <a:ext uri="{0D108BD9-81ED-4DB2-BD59-A6C34878D82A}">
                    <a16:rowId xmlns:a16="http://schemas.microsoft.com/office/drawing/2014/main" val="3164948892"/>
                  </a:ext>
                </a:extLst>
              </a:tr>
              <a:tr h="370840">
                <a:tc>
                  <a:txBody>
                    <a:bodyPr/>
                    <a:lstStyle/>
                    <a:p>
                      <a:r>
                        <a:rPr lang="es-AR" dirty="0"/>
                        <a:t>T</a:t>
                      </a:r>
                    </a:p>
                  </a:txBody>
                  <a:tcPr/>
                </a:tc>
                <a:extLst>
                  <a:ext uri="{0D108BD9-81ED-4DB2-BD59-A6C34878D82A}">
                    <a16:rowId xmlns:a16="http://schemas.microsoft.com/office/drawing/2014/main" val="2860087788"/>
                  </a:ext>
                </a:extLst>
              </a:tr>
              <a:tr h="370840">
                <a:tc>
                  <a:txBody>
                    <a:bodyPr/>
                    <a:lstStyle/>
                    <a:p>
                      <a:r>
                        <a:rPr lang="es-AR" dirty="0"/>
                        <a:t>C</a:t>
                      </a:r>
                    </a:p>
                  </a:txBody>
                  <a:tcPr/>
                </a:tc>
                <a:extLst>
                  <a:ext uri="{0D108BD9-81ED-4DB2-BD59-A6C34878D82A}">
                    <a16:rowId xmlns:a16="http://schemas.microsoft.com/office/drawing/2014/main" val="1047115897"/>
                  </a:ext>
                </a:extLst>
              </a:tr>
            </a:tbl>
          </a:graphicData>
        </a:graphic>
      </p:graphicFrame>
      <p:graphicFrame>
        <p:nvGraphicFramePr>
          <p:cNvPr id="20" name="Tabla 19"/>
          <p:cNvGraphicFramePr>
            <a:graphicFrameLocks noGrp="1"/>
          </p:cNvGraphicFramePr>
          <p:nvPr/>
        </p:nvGraphicFramePr>
        <p:xfrm>
          <a:off x="1572016" y="6090358"/>
          <a:ext cx="3449277" cy="365760"/>
        </p:xfrm>
        <a:graphic>
          <a:graphicData uri="http://schemas.openxmlformats.org/drawingml/2006/table">
            <a:tbl>
              <a:tblPr firstRow="1" bandRow="1">
                <a:tableStyleId>{8799B23B-EC83-4686-B30A-512413B5E67A}</a:tableStyleId>
              </a:tblPr>
              <a:tblGrid>
                <a:gridCol w="383253">
                  <a:extLst>
                    <a:ext uri="{9D8B030D-6E8A-4147-A177-3AD203B41FA5}">
                      <a16:colId xmlns:a16="http://schemas.microsoft.com/office/drawing/2014/main" val="2990522624"/>
                    </a:ext>
                  </a:extLst>
                </a:gridCol>
                <a:gridCol w="383253">
                  <a:extLst>
                    <a:ext uri="{9D8B030D-6E8A-4147-A177-3AD203B41FA5}">
                      <a16:colId xmlns:a16="http://schemas.microsoft.com/office/drawing/2014/main" val="1539992955"/>
                    </a:ext>
                  </a:extLst>
                </a:gridCol>
                <a:gridCol w="383253">
                  <a:extLst>
                    <a:ext uri="{9D8B030D-6E8A-4147-A177-3AD203B41FA5}">
                      <a16:colId xmlns:a16="http://schemas.microsoft.com/office/drawing/2014/main" val="238646084"/>
                    </a:ext>
                  </a:extLst>
                </a:gridCol>
                <a:gridCol w="383253">
                  <a:extLst>
                    <a:ext uri="{9D8B030D-6E8A-4147-A177-3AD203B41FA5}">
                      <a16:colId xmlns:a16="http://schemas.microsoft.com/office/drawing/2014/main" val="597380372"/>
                    </a:ext>
                  </a:extLst>
                </a:gridCol>
                <a:gridCol w="383253">
                  <a:extLst>
                    <a:ext uri="{9D8B030D-6E8A-4147-A177-3AD203B41FA5}">
                      <a16:colId xmlns:a16="http://schemas.microsoft.com/office/drawing/2014/main" val="2298485154"/>
                    </a:ext>
                  </a:extLst>
                </a:gridCol>
                <a:gridCol w="383253">
                  <a:extLst>
                    <a:ext uri="{9D8B030D-6E8A-4147-A177-3AD203B41FA5}">
                      <a16:colId xmlns:a16="http://schemas.microsoft.com/office/drawing/2014/main" val="728505706"/>
                    </a:ext>
                  </a:extLst>
                </a:gridCol>
                <a:gridCol w="383253">
                  <a:extLst>
                    <a:ext uri="{9D8B030D-6E8A-4147-A177-3AD203B41FA5}">
                      <a16:colId xmlns:a16="http://schemas.microsoft.com/office/drawing/2014/main" val="1358288907"/>
                    </a:ext>
                  </a:extLst>
                </a:gridCol>
                <a:gridCol w="383253">
                  <a:extLst>
                    <a:ext uri="{9D8B030D-6E8A-4147-A177-3AD203B41FA5}">
                      <a16:colId xmlns:a16="http://schemas.microsoft.com/office/drawing/2014/main" val="3965527715"/>
                    </a:ext>
                  </a:extLst>
                </a:gridCol>
                <a:gridCol w="383253">
                  <a:extLst>
                    <a:ext uri="{9D8B030D-6E8A-4147-A177-3AD203B41FA5}">
                      <a16:colId xmlns:a16="http://schemas.microsoft.com/office/drawing/2014/main" val="2515722923"/>
                    </a:ext>
                  </a:extLst>
                </a:gridCol>
              </a:tblGrid>
              <a:tr h="265994">
                <a:tc>
                  <a:txBody>
                    <a:bodyPr/>
                    <a:lstStyle/>
                    <a:p>
                      <a:r>
                        <a:rPr lang="es-AR" dirty="0"/>
                        <a:t>E</a:t>
                      </a:r>
                      <a:endParaRPr lang="es-MX" dirty="0"/>
                    </a:p>
                  </a:txBody>
                  <a:tcPr/>
                </a:tc>
                <a:tc>
                  <a:txBody>
                    <a:bodyPr/>
                    <a:lstStyle/>
                    <a:p>
                      <a:r>
                        <a:rPr lang="es-AR" dirty="0"/>
                        <a:t>B</a:t>
                      </a:r>
                      <a:endParaRPr lang="es-MX" dirty="0"/>
                    </a:p>
                  </a:txBody>
                  <a:tcPr/>
                </a:tc>
                <a:tc>
                  <a:txBody>
                    <a:bodyPr/>
                    <a:lstStyle/>
                    <a:p>
                      <a:r>
                        <a:rPr lang="es-AR" dirty="0"/>
                        <a:t>A</a:t>
                      </a:r>
                      <a:endParaRPr lang="es-MX" dirty="0"/>
                    </a:p>
                  </a:txBody>
                  <a:tcPr/>
                </a:tc>
                <a:tc>
                  <a:txBody>
                    <a:bodyPr/>
                    <a:lstStyle/>
                    <a:p>
                      <a:r>
                        <a:rPr lang="es-AR" dirty="0"/>
                        <a:t>F</a:t>
                      </a:r>
                      <a:endParaRPr lang="es-MX" dirty="0"/>
                    </a:p>
                  </a:txBody>
                  <a:tcPr/>
                </a:tc>
                <a:tc>
                  <a:txBody>
                    <a:bodyPr/>
                    <a:lstStyle/>
                    <a:p>
                      <a:r>
                        <a:rPr lang="es-AR" dirty="0"/>
                        <a:t>D</a:t>
                      </a:r>
                      <a:endParaRPr lang="es-MX" dirty="0"/>
                    </a:p>
                  </a:txBody>
                  <a:tcPr/>
                </a:tc>
                <a:tc>
                  <a:txBody>
                    <a:bodyPr/>
                    <a:lstStyle/>
                    <a:p>
                      <a:r>
                        <a:rPr lang="es-MX" dirty="0"/>
                        <a:t>G</a:t>
                      </a:r>
                    </a:p>
                  </a:txBody>
                  <a:tcPr/>
                </a:tc>
                <a:tc>
                  <a:txBody>
                    <a:bodyPr/>
                    <a:lstStyle/>
                    <a:p>
                      <a:r>
                        <a:rPr lang="es-MX" dirty="0"/>
                        <a:t>U</a:t>
                      </a:r>
                    </a:p>
                  </a:txBody>
                  <a:tcPr/>
                </a:tc>
                <a:tc>
                  <a:txBody>
                    <a:bodyPr/>
                    <a:lstStyle/>
                    <a:p>
                      <a:r>
                        <a:rPr lang="es-MX" dirty="0"/>
                        <a:t>T</a:t>
                      </a:r>
                    </a:p>
                  </a:txBody>
                  <a:tcPr/>
                </a:tc>
                <a:tc>
                  <a:txBody>
                    <a:bodyPr/>
                    <a:lstStyle/>
                    <a:p>
                      <a:r>
                        <a:rPr lang="es-MX" dirty="0"/>
                        <a:t>C</a:t>
                      </a:r>
                    </a:p>
                  </a:txBody>
                  <a:tcPr/>
                </a:tc>
                <a:extLst>
                  <a:ext uri="{0D108BD9-81ED-4DB2-BD59-A6C34878D82A}">
                    <a16:rowId xmlns:a16="http://schemas.microsoft.com/office/drawing/2014/main" val="1146343189"/>
                  </a:ext>
                </a:extLst>
              </a:tr>
            </a:tbl>
          </a:graphicData>
        </a:graphic>
      </p:graphicFrame>
      <p:grpSp>
        <p:nvGrpSpPr>
          <p:cNvPr id="21" name="Grupo 20"/>
          <p:cNvGrpSpPr/>
          <p:nvPr/>
        </p:nvGrpSpPr>
        <p:grpSpPr>
          <a:xfrm>
            <a:off x="5643961" y="918315"/>
            <a:ext cx="1809025" cy="2401082"/>
            <a:chOff x="6032268" y="901962"/>
            <a:chExt cx="2891305" cy="3250184"/>
          </a:xfrm>
        </p:grpSpPr>
        <p:grpSp>
          <p:nvGrpSpPr>
            <p:cNvPr id="22" name="Grupo 21"/>
            <p:cNvGrpSpPr/>
            <p:nvPr/>
          </p:nvGrpSpPr>
          <p:grpSpPr>
            <a:xfrm>
              <a:off x="6032269" y="901962"/>
              <a:ext cx="2891304" cy="3199757"/>
              <a:chOff x="5284771" y="730984"/>
              <a:chExt cx="3441045" cy="3754334"/>
            </a:xfrm>
          </p:grpSpPr>
          <p:grpSp>
            <p:nvGrpSpPr>
              <p:cNvPr id="24" name="Grupo 23"/>
              <p:cNvGrpSpPr/>
              <p:nvPr/>
            </p:nvGrpSpPr>
            <p:grpSpPr>
              <a:xfrm>
                <a:off x="5284771" y="730984"/>
                <a:ext cx="3441045" cy="3754334"/>
                <a:chOff x="457200" y="2525484"/>
                <a:chExt cx="3441045" cy="3754334"/>
              </a:xfrm>
            </p:grpSpPr>
            <p:sp>
              <p:nvSpPr>
                <p:cNvPr id="28" name="Elipse 27"/>
                <p:cNvSpPr/>
                <p:nvPr/>
              </p:nvSpPr>
              <p:spPr>
                <a:xfrm>
                  <a:off x="1999683" y="575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29" name="Elipse 28"/>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sp>
              <p:nvSpPr>
                <p:cNvPr id="30" name="Elipse 29"/>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31" name="Elipse 30"/>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T</a:t>
                  </a:r>
                  <a:endParaRPr lang="es-MX" dirty="0"/>
                </a:p>
              </p:txBody>
            </p:sp>
            <p:sp>
              <p:nvSpPr>
                <p:cNvPr id="32" name="Elipse 31"/>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U</a:t>
                  </a:r>
                  <a:endParaRPr lang="es-MX" dirty="0"/>
                </a:p>
              </p:txBody>
            </p:sp>
            <p:sp>
              <p:nvSpPr>
                <p:cNvPr id="33" name="Elipse 32"/>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34" name="Elipse 33"/>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35" name="Elipse 34"/>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36" name="Conector recto 35"/>
                <p:cNvCxnSpPr>
                  <a:stCxn id="29" idx="7"/>
                  <a:endCxn id="30"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Conector recto 36"/>
                <p:cNvCxnSpPr>
                  <a:endCxn id="30" idx="3"/>
                </p:cNvCxnSpPr>
                <p:nvPr/>
              </p:nvCxnSpPr>
              <p:spPr>
                <a:xfrm flipV="1">
                  <a:off x="1139688" y="3425717"/>
                  <a:ext cx="1578499" cy="22808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Conector recto 37"/>
                <p:cNvCxnSpPr>
                  <a:stCxn id="34" idx="7"/>
                  <a:endCxn id="33" idx="3"/>
                </p:cNvCxnSpPr>
                <p:nvPr/>
              </p:nvCxnSpPr>
              <p:spPr>
                <a:xfrm flipV="1">
                  <a:off x="1063510" y="2889713"/>
                  <a:ext cx="502968" cy="6609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Conector recto 38"/>
                <p:cNvCxnSpPr>
                  <a:endCxn id="34"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Conector recto 39"/>
                <p:cNvCxnSpPr>
                  <a:stCxn id="30"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Conector recto 40"/>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Conector recto 41"/>
                <p:cNvCxnSpPr>
                  <a:stCxn id="35"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25" name="Conector recto 24"/>
              <p:cNvCxnSpPr>
                <a:stCxn id="28" idx="1"/>
              </p:cNvCxnSpPr>
              <p:nvPr/>
            </p:nvCxnSpPr>
            <p:spPr>
              <a:xfrm flipH="1" flipV="1">
                <a:off x="5693809" y="3398471"/>
                <a:ext cx="1204226" cy="62773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7" name="Conector recto 26"/>
              <p:cNvCxnSpPr>
                <a:stCxn id="32" idx="2"/>
                <a:endCxn id="35"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3" name="Elipse 22"/>
            <p:cNvSpPr/>
            <p:nvPr/>
          </p:nvSpPr>
          <p:spPr>
            <a:xfrm>
              <a:off x="6032268" y="3788459"/>
              <a:ext cx="406110"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grpSp>
      <p:sp>
        <p:nvSpPr>
          <p:cNvPr id="43" name="Documento 42"/>
          <p:cNvSpPr/>
          <p:nvPr/>
        </p:nvSpPr>
        <p:spPr>
          <a:xfrm>
            <a:off x="5411244" y="4168499"/>
            <a:ext cx="1212163" cy="2287619"/>
          </a:xfrm>
          <a:prstGeom prst="flowChartDocument">
            <a:avLst/>
          </a:prstGeom>
        </p:spPr>
        <p:style>
          <a:lnRef idx="1">
            <a:schemeClr val="accent3"/>
          </a:lnRef>
          <a:fillRef idx="2">
            <a:schemeClr val="accent3"/>
          </a:fillRef>
          <a:effectRef idx="1">
            <a:schemeClr val="accent3"/>
          </a:effectRef>
          <a:fontRef idx="minor">
            <a:schemeClr val="dk1"/>
          </a:fontRef>
        </p:style>
        <p:txBody>
          <a:bodyPr rtlCol="0" anchor="t" anchorCtr="0"/>
          <a:lstStyle/>
          <a:p>
            <a:pPr algn="ctr"/>
            <a:r>
              <a:rPr lang="es-AR" dirty="0"/>
              <a:t>E</a:t>
            </a:r>
          </a:p>
          <a:p>
            <a:pPr algn="ctr"/>
            <a:r>
              <a:rPr lang="es-AR" dirty="0"/>
              <a:t>B</a:t>
            </a:r>
          </a:p>
          <a:p>
            <a:pPr algn="ctr"/>
            <a:r>
              <a:rPr lang="es-AR" dirty="0"/>
              <a:t>A</a:t>
            </a:r>
          </a:p>
          <a:p>
            <a:pPr algn="ctr"/>
            <a:r>
              <a:rPr lang="es-AR" dirty="0"/>
              <a:t>F</a:t>
            </a:r>
          </a:p>
          <a:p>
            <a:pPr algn="ctr"/>
            <a:r>
              <a:rPr lang="es-AR" dirty="0"/>
              <a:t>G</a:t>
            </a:r>
          </a:p>
          <a:p>
            <a:pPr algn="ctr"/>
            <a:r>
              <a:rPr lang="es-AR" dirty="0"/>
              <a:t>U</a:t>
            </a:r>
          </a:p>
          <a:p>
            <a:pPr algn="ctr"/>
            <a:r>
              <a:rPr lang="es-MX" dirty="0"/>
              <a:t>T</a:t>
            </a:r>
            <a:endParaRPr lang="es-AR" dirty="0"/>
          </a:p>
          <a:p>
            <a:pPr algn="ctr"/>
            <a:r>
              <a:rPr lang="es-AR" dirty="0"/>
              <a:t>C</a:t>
            </a:r>
          </a:p>
        </p:txBody>
      </p:sp>
      <p:pic>
        <p:nvPicPr>
          <p:cNvPr id="47" name="Imagen 46"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1320" y="722852"/>
            <a:ext cx="309420" cy="294432"/>
          </a:xfrm>
          <a:prstGeom prst="rect">
            <a:avLst/>
          </a:prstGeom>
        </p:spPr>
      </p:pic>
      <p:pic>
        <p:nvPicPr>
          <p:cNvPr id="44" name="Imagen 43"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3566" y="1242918"/>
            <a:ext cx="309420" cy="294432"/>
          </a:xfrm>
          <a:prstGeom prst="rect">
            <a:avLst/>
          </a:prstGeom>
        </p:spPr>
      </p:pic>
      <p:pic>
        <p:nvPicPr>
          <p:cNvPr id="49" name="Imagen 48"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74463" y="1944214"/>
            <a:ext cx="309420" cy="294432"/>
          </a:xfrm>
          <a:prstGeom prst="rect">
            <a:avLst/>
          </a:prstGeom>
        </p:spPr>
      </p:pic>
      <p:pic>
        <p:nvPicPr>
          <p:cNvPr id="48" name="Imagen 47"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45002" y="1364377"/>
            <a:ext cx="309420" cy="294432"/>
          </a:xfrm>
          <a:prstGeom prst="rect">
            <a:avLst/>
          </a:prstGeom>
        </p:spPr>
      </p:pic>
      <p:pic>
        <p:nvPicPr>
          <p:cNvPr id="50" name="Imagen 49"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71292" y="2193908"/>
            <a:ext cx="309420" cy="294432"/>
          </a:xfrm>
          <a:prstGeom prst="rect">
            <a:avLst/>
          </a:prstGeom>
        </p:spPr>
      </p:pic>
      <p:pic>
        <p:nvPicPr>
          <p:cNvPr id="52" name="Imagen 51"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08017" y="2346697"/>
            <a:ext cx="309420" cy="294432"/>
          </a:xfrm>
          <a:prstGeom prst="rect">
            <a:avLst/>
          </a:prstGeom>
        </p:spPr>
      </p:pic>
      <p:pic>
        <p:nvPicPr>
          <p:cNvPr id="53" name="Imagen 52"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37594" y="3024965"/>
            <a:ext cx="309420" cy="294432"/>
          </a:xfrm>
          <a:prstGeom prst="rect">
            <a:avLst/>
          </a:prstGeom>
        </p:spPr>
      </p:pic>
      <p:pic>
        <p:nvPicPr>
          <p:cNvPr id="46" name="Imagen 45" descr="Ticks Mark Green · Free vector graphic on Pixabay"/>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72291" y="3209872"/>
            <a:ext cx="309420" cy="294432"/>
          </a:xfrm>
          <a:prstGeom prst="rect">
            <a:avLst/>
          </a:prstGeom>
        </p:spPr>
      </p:pic>
    </p:spTree>
    <p:extLst>
      <p:ext uri="{BB962C8B-B14F-4D97-AF65-F5344CB8AC3E}">
        <p14:creationId xmlns:p14="http://schemas.microsoft.com/office/powerpoint/2010/main" val="2910915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fontScale="92500" lnSpcReduction="10000"/>
          </a:bodyPr>
          <a:lstStyle/>
          <a:p>
            <a:pPr marL="0" indent="0">
              <a:buNone/>
            </a:pPr>
            <a:r>
              <a:rPr lang="es-AR" b="1" dirty="0" err="1">
                <a:solidFill>
                  <a:schemeClr val="accent1"/>
                </a:solidFill>
              </a:rPr>
              <a:t>printDFS</a:t>
            </a:r>
            <a:r>
              <a:rPr lang="es-AR" b="1" dirty="0"/>
              <a:t>(V) clásico. Tiene que estar OK para todo tipo de grafo.</a:t>
            </a:r>
          </a:p>
          <a:p>
            <a:pPr marL="0" indent="0">
              <a:buNone/>
            </a:pPr>
            <a:endParaRPr lang="es-AR" dirty="0"/>
          </a:p>
          <a:p>
            <a:pPr marL="0" indent="0">
              <a:buNone/>
            </a:pPr>
            <a:r>
              <a:rPr lang="es-AR" dirty="0"/>
              <a:t>Respecto a la implementación. ¿Qué estructura auxiliar usa????</a:t>
            </a:r>
          </a:p>
          <a:p>
            <a:pPr marL="0" indent="0">
              <a:buNone/>
            </a:pPr>
            <a:r>
              <a:rPr lang="es-AR" dirty="0" err="1"/>
              <a:t>Rta</a:t>
            </a:r>
            <a:r>
              <a:rPr lang="es-AR" dirty="0"/>
              <a:t>: </a:t>
            </a:r>
            <a:r>
              <a:rPr lang="es-AR" dirty="0" err="1">
                <a:solidFill>
                  <a:schemeClr val="accent1"/>
                </a:solidFill>
              </a:rPr>
              <a:t>Stack</a:t>
            </a:r>
            <a:r>
              <a:rPr lang="es-AR" dirty="0"/>
              <a:t>. (quizás por recursión)</a:t>
            </a:r>
          </a:p>
          <a:p>
            <a:pPr marL="0" indent="0">
              <a:buNone/>
            </a:pPr>
            <a:endParaRPr lang="es-AR" dirty="0"/>
          </a:p>
          <a:p>
            <a:pPr marL="0" indent="0">
              <a:buNone/>
            </a:pPr>
            <a:r>
              <a:rPr lang="es-AR" dirty="0"/>
              <a:t>Y además (es un grafo!!!) precisa marcar los vértices por los que pasó:</a:t>
            </a:r>
          </a:p>
          <a:p>
            <a:pPr marL="0" indent="0">
              <a:buNone/>
            </a:pPr>
            <a:r>
              <a:rPr lang="es-AR" b="1" dirty="0"/>
              <a:t>Opción 1:  estructura paralela a los vértices booleana</a:t>
            </a:r>
          </a:p>
          <a:p>
            <a:pPr marL="0" indent="0">
              <a:buNone/>
            </a:pPr>
            <a:r>
              <a:rPr lang="es-AR" dirty="0"/>
              <a:t>Opción 2: representar el vértice con un </a:t>
            </a:r>
            <a:r>
              <a:rPr lang="es-AR" dirty="0" err="1"/>
              <a:t>tag</a:t>
            </a:r>
            <a:r>
              <a:rPr lang="es-AR" dirty="0"/>
              <a:t> booleano</a:t>
            </a:r>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531</a:t>
            </a:fld>
            <a:endParaRPr lang="en-US"/>
          </a:p>
        </p:txBody>
      </p:sp>
    </p:spTree>
    <p:extLst>
      <p:ext uri="{BB962C8B-B14F-4D97-AF65-F5344CB8AC3E}">
        <p14:creationId xmlns:p14="http://schemas.microsoft.com/office/powerpoint/2010/main" val="3737851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arn(inVertical)">
                                      <p:cBhvr>
                                        <p:cTn id="10" dur="500"/>
                                        <p:tgtEl>
                                          <p:spTgt spid="3">
                                            <p:txEl>
                                              <p:pRg st="5" end="5"/>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arn(inVertical)">
                                      <p:cBhvr>
                                        <p:cTn id="13" dur="500"/>
                                        <p:tgtEl>
                                          <p:spTgt spid="3">
                                            <p:txEl>
                                              <p:pRg st="6" end="6"/>
                                            </p:txEl>
                                          </p:spTgt>
                                        </p:tgtEl>
                                      </p:cBhvr>
                                    </p:animEffect>
                                  </p:childTnLst>
                                </p:cTn>
                              </p:par>
                              <p:par>
                                <p:cTn id="14" presetID="16" presetClass="entr" presetSubtype="21" fill="hold" nodeType="withEffect">
                                  <p:stCondLst>
                                    <p:cond delay="0"/>
                                  </p:stCondLst>
                                  <p:childTnLst>
                                    <p:set>
                                      <p:cBhvr>
                                        <p:cTn id="15" dur="1" fill="hold">
                                          <p:stCondLst>
                                            <p:cond delay="0"/>
                                          </p:stCondLst>
                                        </p:cTn>
                                        <p:tgtEl>
                                          <p:spTgt spid="3">
                                            <p:txEl>
                                              <p:pRg st="7" end="7"/>
                                            </p:txEl>
                                          </p:spTgt>
                                        </p:tgtEl>
                                        <p:attrNameLst>
                                          <p:attrName>style.visibility</p:attrName>
                                        </p:attrNameLst>
                                      </p:cBhvr>
                                      <p:to>
                                        <p:strVal val="visible"/>
                                      </p:to>
                                    </p:set>
                                    <p:animEffect transition="in" filter="barn(inVertical)">
                                      <p:cBhvr>
                                        <p:cTn id="16"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Escribamos el código Java para lista de adyacencia.</a:t>
            </a:r>
          </a:p>
          <a:p>
            <a:pPr marL="0" indent="0">
              <a:buNone/>
            </a:pPr>
            <a:endParaRPr lang="es-AR" dirty="0"/>
          </a:p>
          <a:p>
            <a:pPr marL="0" indent="0">
              <a:buNone/>
            </a:pPr>
            <a:r>
              <a:rPr lang="es-AR" dirty="0"/>
              <a:t>Agregamos en la interface.</a:t>
            </a:r>
          </a:p>
          <a:p>
            <a:pPr marL="0" indent="0">
              <a:buNone/>
            </a:pPr>
            <a:endParaRPr lang="es-AR" dirty="0"/>
          </a:p>
          <a:p>
            <a:pPr marL="0" indent="0">
              <a:buNone/>
            </a:pPr>
            <a:r>
              <a:rPr lang="es-AR" b="1" dirty="0" err="1"/>
              <a:t>public</a:t>
            </a:r>
            <a:r>
              <a:rPr lang="es-AR" b="1" dirty="0"/>
              <a:t> </a:t>
            </a:r>
            <a:r>
              <a:rPr lang="es-AR" b="1" dirty="0" err="1"/>
              <a:t>void</a:t>
            </a:r>
            <a:r>
              <a:rPr lang="es-AR" b="1" dirty="0"/>
              <a:t> </a:t>
            </a:r>
            <a:r>
              <a:rPr lang="es-AR" b="1" dirty="0" err="1"/>
              <a:t>printDFS</a:t>
            </a:r>
            <a:r>
              <a:rPr lang="es-AR" b="1" dirty="0"/>
              <a:t>(V </a:t>
            </a:r>
            <a:r>
              <a:rPr lang="es-AR" b="1" dirty="0" err="1"/>
              <a:t>source</a:t>
            </a:r>
            <a:r>
              <a:rPr lang="es-AR" b="1" dirty="0"/>
              <a:t>);</a:t>
            </a: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532</a:t>
            </a:fld>
            <a:endParaRPr lang="en-US"/>
          </a:p>
        </p:txBody>
      </p:sp>
    </p:spTree>
    <p:extLst>
      <p:ext uri="{BB962C8B-B14F-4D97-AF65-F5344CB8AC3E}">
        <p14:creationId xmlns:p14="http://schemas.microsoft.com/office/powerpoint/2010/main" val="35453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dirty="0">
                <a:solidFill>
                  <a:schemeClr val="dk2"/>
                </a:solidFill>
              </a:rPr>
              <a:t>ITBA     2024-Q1</a:t>
            </a:r>
            <a:endParaRPr sz="3600" dirty="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533</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2.3</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version iterable de PrintBFS</a:t>
            </a:r>
            <a:endParaRPr sz="2000">
              <a:solidFill>
                <a:schemeClr val="dk1"/>
              </a:solidFill>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534</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28" name="Google Shape;128;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Pasemos a versión Iterable para usar el </a:t>
            </a:r>
            <a:r>
              <a:rPr lang="en-US" b="1"/>
              <a:t>foreach</a:t>
            </a:r>
            <a:endParaRPr b="1"/>
          </a:p>
          <a:p>
            <a:pPr marL="0" lvl="0" indent="0" algn="l" rtl="0">
              <a:spcBef>
                <a:spcPts val="520"/>
              </a:spcBef>
              <a:spcAft>
                <a:spcPts val="0"/>
              </a:spcAft>
              <a:buSzPts val="2470"/>
              <a:buNone/>
            </a:pPr>
            <a:endParaRPr b="1"/>
          </a:p>
          <a:p>
            <a:pPr marL="0" lvl="0" indent="0" algn="l" rtl="0">
              <a:spcBef>
                <a:spcPts val="520"/>
              </a:spcBef>
              <a:spcAft>
                <a:spcPts val="0"/>
              </a:spcAft>
              <a:buSzPts val="2470"/>
              <a:buNone/>
            </a:pPr>
            <a:r>
              <a:rPr lang="en-US" b="1"/>
              <a:t>Caso de Uso</a:t>
            </a:r>
            <a:endParaRPr/>
          </a:p>
          <a:p>
            <a:pPr marL="0" lvl="0" indent="0" algn="l" rtl="0">
              <a:spcBef>
                <a:spcPts val="520"/>
              </a:spcBef>
              <a:spcAft>
                <a:spcPts val="0"/>
              </a:spcAft>
              <a:buSzPts val="2470"/>
              <a:buNone/>
            </a:pPr>
            <a:endParaRPr b="1"/>
          </a:p>
        </p:txBody>
      </p:sp>
      <p:sp>
        <p:nvSpPr>
          <p:cNvPr id="129" name="Google Shape;129;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535</a:t>
            </a:fld>
            <a:endParaRPr/>
          </a:p>
        </p:txBody>
      </p:sp>
      <p:pic>
        <p:nvPicPr>
          <p:cNvPr id="130" name="Google Shape;130;p3"/>
          <p:cNvPicPr preferRelativeResize="0"/>
          <p:nvPr/>
        </p:nvPicPr>
        <p:blipFill rotWithShape="1">
          <a:blip r:embed="rId3">
            <a:alphaModFix/>
          </a:blip>
          <a:srcRect/>
          <a:stretch/>
        </p:blipFill>
        <p:spPr>
          <a:xfrm>
            <a:off x="1367367" y="3672840"/>
            <a:ext cx="5257800" cy="9144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36" name="Google Shape;136;p4"/>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Pasemos a versión Iterable para usar el </a:t>
            </a:r>
            <a:r>
              <a:rPr lang="en-US" b="1"/>
              <a:t>foreach</a:t>
            </a:r>
            <a:endParaRPr b="1"/>
          </a:p>
          <a:p>
            <a:pPr marL="0" lvl="0" indent="0" algn="l" rtl="0">
              <a:spcBef>
                <a:spcPts val="520"/>
              </a:spcBef>
              <a:spcAft>
                <a:spcPts val="0"/>
              </a:spcAft>
              <a:buSzPts val="2470"/>
              <a:buNone/>
            </a:pPr>
            <a:endParaRPr b="1"/>
          </a:p>
          <a:p>
            <a:pPr marL="0" lvl="0" indent="0" algn="l" rtl="0">
              <a:spcBef>
                <a:spcPts val="520"/>
              </a:spcBef>
              <a:spcAft>
                <a:spcPts val="0"/>
              </a:spcAft>
              <a:buSzPts val="2470"/>
              <a:buNone/>
            </a:pPr>
            <a:r>
              <a:rPr lang="en-US" b="1"/>
              <a:t>Observación:</a:t>
            </a:r>
            <a:endParaRPr/>
          </a:p>
          <a:p>
            <a:pPr marL="0" lvl="0" indent="0" algn="l" rtl="0">
              <a:spcBef>
                <a:spcPts val="520"/>
              </a:spcBef>
              <a:spcAft>
                <a:spcPts val="0"/>
              </a:spcAft>
              <a:buSzPts val="2470"/>
              <a:buNone/>
            </a:pPr>
            <a:r>
              <a:rPr lang="en-US" b="1"/>
              <a:t>Iterable e Iterator están relacionadas!</a:t>
            </a:r>
            <a:endParaRPr b="1"/>
          </a:p>
        </p:txBody>
      </p:sp>
      <p:sp>
        <p:nvSpPr>
          <p:cNvPr id="137" name="Google Shape;137;p4"/>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536</a:t>
            </a:fld>
            <a:endParaRPr/>
          </a:p>
        </p:txBody>
      </p:sp>
      <p:pic>
        <p:nvPicPr>
          <p:cNvPr id="138" name="Google Shape;138;p4"/>
          <p:cNvPicPr preferRelativeResize="0"/>
          <p:nvPr/>
        </p:nvPicPr>
        <p:blipFill rotWithShape="1">
          <a:blip r:embed="rId3">
            <a:alphaModFix/>
          </a:blip>
          <a:srcRect/>
          <a:stretch/>
        </p:blipFill>
        <p:spPr>
          <a:xfrm>
            <a:off x="1366429" y="3875178"/>
            <a:ext cx="5810250" cy="2085975"/>
          </a:xfrm>
          <a:prstGeom prst="rect">
            <a:avLst/>
          </a:prstGeom>
          <a:noFill/>
          <a:ln>
            <a:noFill/>
          </a:ln>
        </p:spPr>
      </p:pic>
      <p:cxnSp>
        <p:nvCxnSpPr>
          <p:cNvPr id="139" name="Google Shape;139;p4"/>
          <p:cNvCxnSpPr/>
          <p:nvPr/>
        </p:nvCxnSpPr>
        <p:spPr>
          <a:xfrm>
            <a:off x="2926080" y="5551714"/>
            <a:ext cx="1854926" cy="13063"/>
          </a:xfrm>
          <a:prstGeom prst="straightConnector1">
            <a:avLst/>
          </a:prstGeom>
          <a:noFill/>
          <a:ln w="76200" cap="flat" cmpd="sng">
            <a:solidFill>
              <a:schemeClr val="accent1"/>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45" name="Google Shape;145;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537</a:t>
            </a:fld>
            <a:endParaRPr/>
          </a:p>
        </p:txBody>
      </p:sp>
      <p:pic>
        <p:nvPicPr>
          <p:cNvPr id="146" name="Google Shape;146;p5"/>
          <p:cNvPicPr preferRelativeResize="0"/>
          <p:nvPr/>
        </p:nvPicPr>
        <p:blipFill rotWithShape="1">
          <a:blip r:embed="rId3">
            <a:alphaModFix/>
          </a:blip>
          <a:srcRect/>
          <a:stretch/>
        </p:blipFill>
        <p:spPr>
          <a:xfrm>
            <a:off x="457200" y="1935480"/>
            <a:ext cx="6192868" cy="4389120"/>
          </a:xfrm>
          <a:prstGeom prst="rect">
            <a:avLst/>
          </a:prstGeom>
          <a:noFill/>
          <a:ln>
            <a:noFill/>
          </a:ln>
        </p:spPr>
      </p:pic>
      <p:sp>
        <p:nvSpPr>
          <p:cNvPr id="147" name="Google Shape;147;p5"/>
          <p:cNvSpPr/>
          <p:nvPr/>
        </p:nvSpPr>
        <p:spPr>
          <a:xfrm>
            <a:off x="457200" y="2664823"/>
            <a:ext cx="7823200" cy="757646"/>
          </a:xfrm>
          <a:prstGeom prst="rect">
            <a:avLst/>
          </a:prstGeom>
          <a:solidFill>
            <a:srgbClr val="CACACA">
              <a:alpha val="20000"/>
            </a:srgbClr>
          </a:solidFill>
          <a:ln w="9525" cap="flat" cmpd="sng">
            <a:solidFill>
              <a:schemeClr val="accent3">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48" name="Google Shape;148;p5"/>
          <p:cNvSpPr/>
          <p:nvPr/>
        </p:nvSpPr>
        <p:spPr>
          <a:xfrm>
            <a:off x="457200" y="3510861"/>
            <a:ext cx="7823200" cy="865196"/>
          </a:xfrm>
          <a:prstGeom prst="rect">
            <a:avLst/>
          </a:prstGeom>
          <a:solidFill>
            <a:srgbClr val="CACACA">
              <a:alpha val="20000"/>
            </a:srgbClr>
          </a:solidFill>
          <a:ln w="9525" cap="flat" cmpd="sng">
            <a:solidFill>
              <a:schemeClr val="accent3">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49" name="Google Shape;149;p5"/>
          <p:cNvSpPr/>
          <p:nvPr/>
        </p:nvSpPr>
        <p:spPr>
          <a:xfrm>
            <a:off x="863600" y="3683726"/>
            <a:ext cx="7823200" cy="2672626"/>
          </a:xfrm>
          <a:prstGeom prst="rect">
            <a:avLst/>
          </a:prstGeom>
          <a:solidFill>
            <a:srgbClr val="CACACA">
              <a:alpha val="20000"/>
            </a:srgbClr>
          </a:solidFill>
          <a:ln w="9525" cap="flat" cmpd="sng">
            <a:solidFill>
              <a:schemeClr val="accent3">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7"/>
                                        </p:tgtEl>
                                        <p:attrNameLst>
                                          <p:attrName>style.visibility</p:attrName>
                                        </p:attrNameLst>
                                      </p:cBhvr>
                                      <p:to>
                                        <p:strVal val="visible"/>
                                      </p:to>
                                    </p:set>
                                    <p:animEffect transition="in" filter="fade">
                                      <p:cBhvr>
                                        <p:cTn id="7" dur="500"/>
                                        <p:tgtEl>
                                          <p:spTgt spid="1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8"/>
                                        </p:tgtEl>
                                        <p:attrNameLst>
                                          <p:attrName>style.visibility</p:attrName>
                                        </p:attrNameLst>
                                      </p:cBhvr>
                                      <p:to>
                                        <p:strVal val="visible"/>
                                      </p:to>
                                    </p:set>
                                    <p:animEffect transition="in" filter="fade">
                                      <p:cBhvr>
                                        <p:cTn id="12" dur="500"/>
                                        <p:tgtEl>
                                          <p:spTgt spid="14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49"/>
                                        </p:tgtEl>
                                        <p:attrNameLst>
                                          <p:attrName>style.visibility</p:attrName>
                                        </p:attrNameLst>
                                      </p:cBhvr>
                                      <p:to>
                                        <p:strVal val="visible"/>
                                      </p:to>
                                    </p:set>
                                    <p:animEffect transition="in" filter="fade">
                                      <p:cBhvr>
                                        <p:cTn id="17" dur="5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55" name="Google Shape;155;p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538</a:t>
            </a:fld>
            <a:endParaRPr/>
          </a:p>
        </p:txBody>
      </p:sp>
      <p:pic>
        <p:nvPicPr>
          <p:cNvPr id="156" name="Google Shape;156;p6"/>
          <p:cNvPicPr preferRelativeResize="0"/>
          <p:nvPr/>
        </p:nvPicPr>
        <p:blipFill rotWithShape="1">
          <a:blip r:embed="rId3">
            <a:alphaModFix/>
          </a:blip>
          <a:srcRect/>
          <a:stretch/>
        </p:blipFill>
        <p:spPr>
          <a:xfrm>
            <a:off x="457200" y="1935480"/>
            <a:ext cx="6192868" cy="4389120"/>
          </a:xfrm>
          <a:prstGeom prst="rect">
            <a:avLst/>
          </a:prstGeom>
          <a:noFill/>
          <a:ln>
            <a:noFill/>
          </a:ln>
        </p:spPr>
      </p:pic>
      <p:sp>
        <p:nvSpPr>
          <p:cNvPr id="157" name="Google Shape;157;p6"/>
          <p:cNvSpPr/>
          <p:nvPr/>
        </p:nvSpPr>
        <p:spPr>
          <a:xfrm>
            <a:off x="457200" y="2664823"/>
            <a:ext cx="7823200" cy="757646"/>
          </a:xfrm>
          <a:prstGeom prst="rect">
            <a:avLst/>
          </a:prstGeom>
          <a:solidFill>
            <a:srgbClr val="CACACA">
              <a:alpha val="20000"/>
            </a:srgbClr>
          </a:solidFill>
          <a:ln w="9525" cap="flat" cmpd="sng">
            <a:solidFill>
              <a:schemeClr val="accent3">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58" name="Google Shape;158;p6"/>
          <p:cNvSpPr/>
          <p:nvPr/>
        </p:nvSpPr>
        <p:spPr>
          <a:xfrm>
            <a:off x="5858933" y="2116667"/>
            <a:ext cx="728134" cy="711200"/>
          </a:xfrm>
          <a:prstGeom prst="up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59" name="Google Shape;159;p6"/>
          <p:cNvPicPr preferRelativeResize="0"/>
          <p:nvPr/>
        </p:nvPicPr>
        <p:blipFill rotWithShape="1">
          <a:blip r:embed="rId4">
            <a:alphaModFix/>
          </a:blip>
          <a:srcRect/>
          <a:stretch/>
        </p:blipFill>
        <p:spPr>
          <a:xfrm>
            <a:off x="4765675" y="1007715"/>
            <a:ext cx="2914650" cy="1028700"/>
          </a:xfrm>
          <a:prstGeom prst="rect">
            <a:avLst/>
          </a:prstGeom>
          <a:noFill/>
          <a:ln w="38100" cap="flat" cmpd="sng">
            <a:solidFill>
              <a:schemeClr val="accent3"/>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fade">
                                      <p:cBhvr>
                                        <p:cTn id="7"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7"/>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65" name="Google Shape;165;p7"/>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539</a:t>
            </a:fld>
            <a:endParaRPr/>
          </a:p>
        </p:txBody>
      </p:sp>
      <p:pic>
        <p:nvPicPr>
          <p:cNvPr id="166" name="Google Shape;166;p7"/>
          <p:cNvPicPr preferRelativeResize="0"/>
          <p:nvPr/>
        </p:nvPicPr>
        <p:blipFill rotWithShape="1">
          <a:blip r:embed="rId3">
            <a:alphaModFix/>
          </a:blip>
          <a:srcRect/>
          <a:stretch/>
        </p:blipFill>
        <p:spPr>
          <a:xfrm>
            <a:off x="457200" y="1935480"/>
            <a:ext cx="6192868" cy="4389120"/>
          </a:xfrm>
          <a:prstGeom prst="rect">
            <a:avLst/>
          </a:prstGeom>
          <a:noFill/>
          <a:ln>
            <a:noFill/>
          </a:ln>
        </p:spPr>
      </p:pic>
      <p:sp>
        <p:nvSpPr>
          <p:cNvPr id="167" name="Google Shape;167;p7"/>
          <p:cNvSpPr/>
          <p:nvPr/>
        </p:nvSpPr>
        <p:spPr>
          <a:xfrm>
            <a:off x="457200" y="3510861"/>
            <a:ext cx="7823200" cy="865196"/>
          </a:xfrm>
          <a:prstGeom prst="rect">
            <a:avLst/>
          </a:prstGeom>
          <a:solidFill>
            <a:srgbClr val="CACACA">
              <a:alpha val="20000"/>
            </a:srgbClr>
          </a:solidFill>
          <a:ln w="9525" cap="flat" cmpd="sng">
            <a:solidFill>
              <a:schemeClr val="accent3">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68" name="Google Shape;168;p7"/>
          <p:cNvSpPr/>
          <p:nvPr/>
        </p:nvSpPr>
        <p:spPr>
          <a:xfrm>
            <a:off x="4572000" y="2799661"/>
            <a:ext cx="728134" cy="711200"/>
          </a:xfrm>
          <a:prstGeom prst="up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69" name="Google Shape;169;p7"/>
          <p:cNvPicPr preferRelativeResize="0"/>
          <p:nvPr/>
        </p:nvPicPr>
        <p:blipFill rotWithShape="1">
          <a:blip r:embed="rId4">
            <a:alphaModFix/>
          </a:blip>
          <a:srcRect/>
          <a:stretch/>
        </p:blipFill>
        <p:spPr>
          <a:xfrm>
            <a:off x="3280834" y="608621"/>
            <a:ext cx="4038600" cy="2114550"/>
          </a:xfrm>
          <a:prstGeom prst="rect">
            <a:avLst/>
          </a:prstGeom>
          <a:noFill/>
          <a:ln w="38100" cap="flat" cmpd="sng">
            <a:solidFill>
              <a:schemeClr val="accent3"/>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5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54</a:t>
            </a:fld>
            <a:endParaRPr lang="en-US"/>
          </a:p>
        </p:txBody>
      </p:sp>
      <p:cxnSp>
        <p:nvCxnSpPr>
          <p:cNvPr id="7" name="Straight Arrow Connector 6"/>
          <p:cNvCxnSpPr/>
          <p:nvPr/>
        </p:nvCxnSpPr>
        <p:spPr>
          <a:xfrm flipV="1">
            <a:off x="146957" y="1008018"/>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27323" y="308930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1" name="Rounded Rectangle 20"/>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5  -  10.2  ) )  -  2  )</a:t>
            </a:r>
          </a:p>
        </p:txBody>
      </p:sp>
    </p:spTree>
    <p:extLst>
      <p:ext uri="{BB962C8B-B14F-4D97-AF65-F5344CB8AC3E}">
        <p14:creationId xmlns:p14="http://schemas.microsoft.com/office/powerpoint/2010/main" val="3449140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8"/>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75" name="Google Shape;175;p8"/>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540</a:t>
            </a:fld>
            <a:endParaRPr/>
          </a:p>
        </p:txBody>
      </p:sp>
      <p:pic>
        <p:nvPicPr>
          <p:cNvPr id="176" name="Google Shape;176;p8"/>
          <p:cNvPicPr preferRelativeResize="0"/>
          <p:nvPr/>
        </p:nvPicPr>
        <p:blipFill rotWithShape="1">
          <a:blip r:embed="rId3">
            <a:alphaModFix/>
          </a:blip>
          <a:srcRect/>
          <a:stretch/>
        </p:blipFill>
        <p:spPr>
          <a:xfrm>
            <a:off x="457200" y="1935480"/>
            <a:ext cx="6192868" cy="4389120"/>
          </a:xfrm>
          <a:prstGeom prst="rect">
            <a:avLst/>
          </a:prstGeom>
          <a:noFill/>
          <a:ln>
            <a:noFill/>
          </a:ln>
        </p:spPr>
      </p:pic>
      <p:sp>
        <p:nvSpPr>
          <p:cNvPr id="177" name="Google Shape;177;p8"/>
          <p:cNvSpPr/>
          <p:nvPr/>
        </p:nvSpPr>
        <p:spPr>
          <a:xfrm>
            <a:off x="863600" y="3683726"/>
            <a:ext cx="7823200" cy="2672626"/>
          </a:xfrm>
          <a:prstGeom prst="rect">
            <a:avLst/>
          </a:prstGeom>
          <a:solidFill>
            <a:srgbClr val="CACACA">
              <a:alpha val="20000"/>
            </a:srgbClr>
          </a:solidFill>
          <a:ln w="9525" cap="flat" cmpd="sng">
            <a:solidFill>
              <a:schemeClr val="accent3">
                <a:alpha val="49803"/>
              </a:schemeClr>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sp>
        <p:nvSpPr>
          <p:cNvPr id="178" name="Google Shape;178;p8"/>
          <p:cNvSpPr/>
          <p:nvPr/>
        </p:nvSpPr>
        <p:spPr>
          <a:xfrm>
            <a:off x="4724400" y="2952061"/>
            <a:ext cx="728134" cy="711200"/>
          </a:xfrm>
          <a:prstGeom prst="upArrow">
            <a:avLst>
              <a:gd name="adj1" fmla="val 50000"/>
              <a:gd name="adj2" fmla="val 50000"/>
            </a:avLst>
          </a:prstGeom>
          <a:gradFill>
            <a:gsLst>
              <a:gs pos="0">
                <a:srgbClr val="DCE5A3"/>
              </a:gs>
              <a:gs pos="50000">
                <a:srgbClr val="D6E095"/>
              </a:gs>
              <a:gs pos="100000">
                <a:srgbClr val="D4DF81"/>
              </a:gs>
            </a:gsLst>
            <a:lin ang="5400000"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Palatino Linotype"/>
              <a:ea typeface="Palatino Linotype"/>
              <a:cs typeface="Palatino Linotype"/>
              <a:sym typeface="Palatino Linotype"/>
            </a:endParaRPr>
          </a:p>
        </p:txBody>
      </p:sp>
      <p:pic>
        <p:nvPicPr>
          <p:cNvPr id="179" name="Google Shape;179;p8"/>
          <p:cNvPicPr preferRelativeResize="0"/>
          <p:nvPr/>
        </p:nvPicPr>
        <p:blipFill rotWithShape="1">
          <a:blip r:embed="rId4">
            <a:alphaModFix/>
          </a:blip>
          <a:srcRect/>
          <a:stretch/>
        </p:blipFill>
        <p:spPr>
          <a:xfrm>
            <a:off x="2413948" y="542236"/>
            <a:ext cx="5524500" cy="2409825"/>
          </a:xfrm>
          <a:prstGeom prst="rect">
            <a:avLst/>
          </a:prstGeom>
          <a:noFill/>
          <a:ln w="38100" cap="flat" cmpd="sng">
            <a:solidFill>
              <a:schemeClr val="accent3"/>
            </a:solidFill>
            <a:prstDash val="solid"/>
            <a:round/>
            <a:headEnd type="none" w="sm" len="sm"/>
            <a:tailEnd type="none" w="sm" len="sm"/>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fade">
                                      <p:cBhvr>
                                        <p:cTn id="7" dur="5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9"/>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2.4</a:t>
            </a:r>
            <a:endParaRPr/>
          </a:p>
        </p:txBody>
      </p:sp>
      <p:sp>
        <p:nvSpPr>
          <p:cNvPr id="185" name="Google Shape;185;p9"/>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86" name="Google Shape;186;p9"/>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version iterable de PrintDFS (no recursiva)</a:t>
            </a:r>
            <a:endParaRPr sz="2000">
              <a:solidFill>
                <a:schemeClr val="dk1"/>
              </a:solidFill>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000">
                <a:solidFill>
                  <a:schemeClr val="dk1"/>
                </a:solidFill>
              </a:rPr>
              <a:t>(con esto correcto podremos hacer la version iteradora de DFS)</a:t>
            </a:r>
            <a:endParaRPr sz="2000">
              <a:solidFill>
                <a:schemeClr val="dk1"/>
              </a:solidFill>
            </a:endParaRPr>
          </a:p>
        </p:txBody>
      </p:sp>
      <p:sp>
        <p:nvSpPr>
          <p:cNvPr id="187" name="Google Shape;187;p9"/>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541</a:t>
            </a:fld>
            <a:endParaRPr sz="1000" b="0" i="0" u="none" strike="noStrike" cap="none">
              <a:solidFill>
                <a:srgbClr val="FFFFFF"/>
              </a:solidFill>
              <a:latin typeface="Roboto"/>
              <a:ea typeface="Roboto"/>
              <a:cs typeface="Roboto"/>
              <a:sym typeface="Roboto"/>
            </a:endParaRPr>
          </a:p>
        </p:txBody>
      </p:sp>
      <p:pic>
        <p:nvPicPr>
          <p:cNvPr id="188" name="Google Shape;188;p9"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10"/>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6 – Ejer 2.5</a:t>
            </a:r>
            <a:endParaRPr/>
          </a:p>
        </p:txBody>
      </p:sp>
      <p:sp>
        <p:nvSpPr>
          <p:cNvPr id="194" name="Google Shape;194;p10"/>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95" name="Google Shape;195;p10"/>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n-US" sz="2000">
                <a:solidFill>
                  <a:schemeClr val="dk1"/>
                </a:solidFill>
              </a:rPr>
              <a:t>Implementar version iterable de PrintDFS</a:t>
            </a:r>
            <a:endParaRPr sz="2000">
              <a:solidFill>
                <a:schemeClr val="dk1"/>
              </a:solidFill>
            </a:endParaRPr>
          </a:p>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r>
              <a:rPr lang="en-US" sz="2000">
                <a:solidFill>
                  <a:schemeClr val="dk1"/>
                </a:solidFill>
              </a:rPr>
              <a:t>(usar lo anterior)</a:t>
            </a:r>
            <a:endParaRPr sz="2000">
              <a:solidFill>
                <a:schemeClr val="dk1"/>
              </a:solidFill>
            </a:endParaRPr>
          </a:p>
        </p:txBody>
      </p:sp>
      <p:sp>
        <p:nvSpPr>
          <p:cNvPr id="196" name="Google Shape;196;p10"/>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542</a:t>
            </a:fld>
            <a:endParaRPr sz="1000" b="0" i="0" u="none" strike="noStrike" cap="none">
              <a:solidFill>
                <a:srgbClr val="FFFFFF"/>
              </a:solidFill>
              <a:latin typeface="Roboto"/>
              <a:ea typeface="Roboto"/>
              <a:cs typeface="Roboto"/>
              <a:sym typeface="Roboto"/>
            </a:endParaRPr>
          </a:p>
        </p:txBody>
      </p:sp>
      <p:pic>
        <p:nvPicPr>
          <p:cNvPr id="197" name="Google Shape;197;p10"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2700">
                <a:solidFill>
                  <a:schemeClr val="tx2"/>
                </a:solidFill>
              </a:rPr>
              <a:t>ITBA     2024-Q1</a:t>
            </a:r>
            <a:endParaRPr lang="en-US" sz="27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a:solidFill>
                  <a:prstClr val="black"/>
                </a:solidFill>
                <a:latin typeface="Palatino Linotype" panose="02040502050505030304"/>
              </a:rPr>
              <a:pPr/>
              <a:t>543</a:t>
            </a:fld>
            <a:endParaRPr lang="en-US" dirty="0">
              <a:solidFill>
                <a:prstClr val="black"/>
              </a:solidFill>
              <a:latin typeface="Palatino Linotype" panose="02040502050505030304"/>
            </a:endParaRPr>
          </a:p>
        </p:txBody>
      </p:sp>
    </p:spTree>
    <p:extLst>
      <p:ext uri="{BB962C8B-B14F-4D97-AF65-F5344CB8AC3E}">
        <p14:creationId xmlns:p14="http://schemas.microsoft.com/office/powerpoint/2010/main" val="415618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Autofit/>
          </a:bodyPr>
          <a:lstStyle/>
          <a:p>
            <a:pPr marL="0" indent="0">
              <a:buNone/>
            </a:pPr>
            <a:r>
              <a:rPr lang="es-AR" sz="1600" dirty="0" err="1"/>
              <a:t>GraphService</a:t>
            </a:r>
            <a:r>
              <a:rPr lang="es-AR" sz="1600" dirty="0"/>
              <a:t>&lt;</a:t>
            </a:r>
            <a:r>
              <a:rPr lang="es-AR" sz="1600" dirty="0" err="1"/>
              <a:t>Character,WeightedEdge</a:t>
            </a:r>
            <a:r>
              <a:rPr lang="es-AR" sz="1600" dirty="0"/>
              <a:t>&gt; g = </a:t>
            </a:r>
          </a:p>
          <a:p>
            <a:pPr marL="0" indent="0">
              <a:buNone/>
            </a:pPr>
            <a:r>
              <a:rPr lang="es-AR" sz="1600" dirty="0" err="1"/>
              <a:t>GraphFactory.</a:t>
            </a:r>
            <a:r>
              <a:rPr lang="es-AR" sz="1600" i="1" dirty="0" err="1"/>
              <a:t>create</a:t>
            </a:r>
            <a:r>
              <a:rPr lang="es-AR" sz="1600" i="1" dirty="0"/>
              <a:t>(</a:t>
            </a:r>
          </a:p>
          <a:p>
            <a:pPr marL="0" indent="0">
              <a:buNone/>
            </a:pP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YES</a:t>
            </a:r>
            <a:r>
              <a:rPr lang="es-AR" sz="1600" b="1" i="1" dirty="0"/>
              <a:t>,</a:t>
            </a:r>
          </a:p>
          <a:p>
            <a:pPr marL="0" indent="0">
              <a:buNone/>
            </a:pPr>
            <a:r>
              <a:rPr lang="es-AR" sz="1600" dirty="0"/>
              <a:t>    </a:t>
            </a:r>
            <a:r>
              <a:rPr lang="es-AR" sz="1600" dirty="0" err="1">
                <a:solidFill>
                  <a:srgbClr val="00B050"/>
                </a:solidFill>
              </a:rPr>
              <a:t>Storage.</a:t>
            </a:r>
            <a:r>
              <a:rPr lang="es-AR" sz="1600" b="1" i="1" dirty="0" err="1">
                <a:solidFill>
                  <a:srgbClr val="00B050"/>
                </a:solidFill>
              </a:rPr>
              <a:t>SPARSE</a:t>
            </a:r>
            <a:r>
              <a:rPr lang="es-AR" sz="1600" b="1" i="1" dirty="0">
                <a:solidFill>
                  <a:srgbClr val="00B050"/>
                </a:solidFill>
              </a:rPr>
              <a:t>);</a:t>
            </a:r>
          </a:p>
          <a:p>
            <a:pPr marL="0" indent="0">
              <a:buNone/>
            </a:pPr>
            <a:endParaRPr lang="es-AR" sz="1600" dirty="0"/>
          </a:p>
          <a:p>
            <a:pPr marL="0" indent="0">
              <a:buNone/>
            </a:pPr>
            <a:r>
              <a:rPr lang="en-US" sz="1600" dirty="0" err="1"/>
              <a:t>g.addEdge</a:t>
            </a:r>
            <a:r>
              <a:rPr lang="en-US" sz="1600" dirty="0"/>
              <a:t>('A', 'E', </a:t>
            </a:r>
            <a:r>
              <a:rPr lang="en-US" sz="1600" b="1" dirty="0"/>
              <a:t>new </a:t>
            </a:r>
            <a:r>
              <a:rPr lang="en-US" sz="1600" b="1" dirty="0" err="1"/>
              <a:t>WeightedEdge</a:t>
            </a:r>
            <a:r>
              <a:rPr lang="en-US" sz="1600" b="1" dirty="0"/>
              <a:t>(2));  </a:t>
            </a:r>
          </a:p>
          <a:p>
            <a:pPr marL="0" indent="0">
              <a:buNone/>
            </a:pPr>
            <a:r>
              <a:rPr lang="en-US" sz="1600" dirty="0" err="1"/>
              <a:t>g.addEdge</a:t>
            </a:r>
            <a:r>
              <a:rPr lang="en-US" sz="1600" dirty="0"/>
              <a:t>('A', 'C', </a:t>
            </a:r>
            <a:r>
              <a:rPr lang="en-US" sz="1600" b="1" dirty="0"/>
              <a:t>new </a:t>
            </a:r>
            <a:r>
              <a:rPr lang="en-US" sz="1600" b="1" dirty="0" err="1"/>
              <a:t>WeightedEdge</a:t>
            </a:r>
            <a:r>
              <a:rPr lang="en-US" sz="1600" b="1" dirty="0"/>
              <a:t>(8));  </a:t>
            </a:r>
          </a:p>
          <a:p>
            <a:pPr marL="0" indent="0">
              <a:buNone/>
            </a:pPr>
            <a:r>
              <a:rPr lang="en-US" sz="1600" dirty="0" err="1"/>
              <a:t>g.addEdge</a:t>
            </a:r>
            <a:r>
              <a:rPr lang="en-US" sz="1600" dirty="0"/>
              <a:t>('A', 'B', </a:t>
            </a:r>
            <a:r>
              <a:rPr lang="en-US" sz="1600" b="1" dirty="0"/>
              <a:t>new </a:t>
            </a:r>
            <a:r>
              <a:rPr lang="en-US" sz="1600" b="1" dirty="0" err="1"/>
              <a:t>WeightedEdge</a:t>
            </a:r>
            <a:r>
              <a:rPr lang="en-US" sz="1600" b="1" dirty="0"/>
              <a:t>(9));  </a:t>
            </a:r>
          </a:p>
          <a:p>
            <a:pPr marL="0" indent="0">
              <a:buNone/>
            </a:pPr>
            <a:r>
              <a:rPr lang="en-US" sz="1600" dirty="0" err="1"/>
              <a:t>g.addEdge</a:t>
            </a:r>
            <a:r>
              <a:rPr lang="en-US" sz="1600" dirty="0"/>
              <a:t>('C', 'E', </a:t>
            </a:r>
            <a:r>
              <a:rPr lang="en-US" sz="1600" b="1" dirty="0"/>
              <a:t>new </a:t>
            </a:r>
            <a:r>
              <a:rPr lang="en-US" sz="1600" b="1" dirty="0" err="1"/>
              <a:t>WeightedEdge</a:t>
            </a:r>
            <a:r>
              <a:rPr lang="en-US" sz="1600" b="1" dirty="0"/>
              <a:t>(3));  </a:t>
            </a:r>
          </a:p>
          <a:p>
            <a:pPr marL="0" indent="0">
              <a:buNone/>
            </a:pPr>
            <a:r>
              <a:rPr lang="es-AR" sz="1600" dirty="0" err="1"/>
              <a:t>g.addVertex</a:t>
            </a:r>
            <a:r>
              <a:rPr lang="es-AR" sz="1600" dirty="0"/>
              <a:t>('D');</a:t>
            </a:r>
          </a:p>
          <a:p>
            <a:pPr marL="0" indent="0">
              <a:buNone/>
            </a:pPr>
            <a:endParaRPr lang="es-AR" sz="1600" dirty="0"/>
          </a:p>
        </p:txBody>
      </p:sp>
      <p:grpSp>
        <p:nvGrpSpPr>
          <p:cNvPr id="25" name="Grupo 24"/>
          <p:cNvGrpSpPr/>
          <p:nvPr/>
        </p:nvGrpSpPr>
        <p:grpSpPr>
          <a:xfrm>
            <a:off x="5878285" y="4100104"/>
            <a:ext cx="2478920" cy="1526021"/>
            <a:chOff x="6429102" y="3008029"/>
            <a:chExt cx="4349932" cy="2984539"/>
          </a:xfrm>
        </p:grpSpPr>
        <p:sp>
          <p:nvSpPr>
            <p:cNvPr id="26" name="Elipse 2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7" name="Elipse 2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8" name="Elipse 2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9" name="Elipse 2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30" name="Elipse 2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1" name="Conector recto 30"/>
            <p:cNvCxnSpPr>
              <a:stCxn id="29" idx="7"/>
              <a:endCxn id="2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a:stCxn id="26" idx="5"/>
              <a:endCxn id="2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Conector recto 32"/>
            <p:cNvCxnSpPr>
              <a:stCxn id="27" idx="5"/>
              <a:endCxn id="2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34" name="Conector recto 33"/>
            <p:cNvCxnSpPr>
              <a:stCxn id="26" idx="6"/>
              <a:endCxn id="2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35" name="CuadroTexto 34"/>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36" name="CuadroTexto 35"/>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37" name="CuadroTexto 36"/>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38" name="CuadroTexto 37"/>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86494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Autofit/>
          </a:bodyPr>
          <a:lstStyle/>
          <a:p>
            <a:pPr marL="0" indent="0">
              <a:buNone/>
            </a:pPr>
            <a:r>
              <a:rPr lang="es-AR" sz="1600" dirty="0" err="1"/>
              <a:t>GraphService</a:t>
            </a:r>
            <a:r>
              <a:rPr lang="es-AR" sz="1600" dirty="0"/>
              <a:t>&lt;</a:t>
            </a:r>
            <a:r>
              <a:rPr lang="es-AR" sz="1600" dirty="0" err="1"/>
              <a:t>Character,WeightedEdge</a:t>
            </a:r>
            <a:r>
              <a:rPr lang="es-AR" sz="1600" dirty="0"/>
              <a:t>&gt; g = </a:t>
            </a:r>
          </a:p>
          <a:p>
            <a:pPr marL="0" indent="0">
              <a:buNone/>
            </a:pPr>
            <a:r>
              <a:rPr lang="es-AR" sz="1600" dirty="0" err="1"/>
              <a:t>GraphFactory.</a:t>
            </a:r>
            <a:r>
              <a:rPr lang="es-AR" sz="1600" i="1" dirty="0" err="1"/>
              <a:t>create</a:t>
            </a:r>
            <a:r>
              <a:rPr lang="es-AR" sz="1600" i="1" dirty="0"/>
              <a:t>(</a:t>
            </a:r>
          </a:p>
          <a:p>
            <a:pPr marL="0" indent="0">
              <a:buNone/>
            </a:pP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YES</a:t>
            </a:r>
            <a:r>
              <a:rPr lang="es-AR" sz="1600" b="1" i="1" dirty="0"/>
              <a:t>,</a:t>
            </a:r>
          </a:p>
          <a:p>
            <a:pPr marL="0" indent="0">
              <a:buNone/>
            </a:pPr>
            <a:r>
              <a:rPr lang="es-AR" sz="1600" dirty="0"/>
              <a:t>    </a:t>
            </a:r>
            <a:r>
              <a:rPr lang="es-AR" sz="1600" dirty="0" err="1"/>
              <a:t>Storage.</a:t>
            </a:r>
            <a:r>
              <a:rPr lang="es-AR" sz="1600" b="1" i="1" dirty="0" err="1"/>
              <a:t>SPARSE</a:t>
            </a:r>
            <a:r>
              <a:rPr lang="es-AR" sz="1600" b="1" i="1" dirty="0"/>
              <a:t>);</a:t>
            </a:r>
          </a:p>
          <a:p>
            <a:pPr marL="0" indent="0">
              <a:buNone/>
            </a:pPr>
            <a:endParaRPr lang="es-AR" sz="1600" dirty="0"/>
          </a:p>
          <a:p>
            <a:pPr marL="0" indent="0">
              <a:buNone/>
            </a:pPr>
            <a:r>
              <a:rPr lang="en-US" sz="1600" b="1" i="1" dirty="0" err="1">
                <a:solidFill>
                  <a:srgbClr val="00B050"/>
                </a:solidFill>
              </a:rPr>
              <a:t>g.addEdge</a:t>
            </a:r>
            <a:r>
              <a:rPr lang="en-US" sz="1600" b="1" i="1" dirty="0">
                <a:solidFill>
                  <a:srgbClr val="00B050"/>
                </a:solidFill>
              </a:rPr>
              <a:t>('A', 'E', new </a:t>
            </a:r>
            <a:r>
              <a:rPr lang="en-US" sz="1600" b="1" i="1" dirty="0" err="1">
                <a:solidFill>
                  <a:srgbClr val="00B050"/>
                </a:solidFill>
              </a:rPr>
              <a:t>WeightedEdge</a:t>
            </a:r>
            <a:r>
              <a:rPr lang="en-US" sz="1600" b="1" i="1" dirty="0">
                <a:solidFill>
                  <a:srgbClr val="00B050"/>
                </a:solidFill>
              </a:rPr>
              <a:t>(2));  </a:t>
            </a:r>
          </a:p>
          <a:p>
            <a:pPr marL="0" indent="0">
              <a:buNone/>
            </a:pPr>
            <a:r>
              <a:rPr lang="en-US" sz="1600" dirty="0" err="1"/>
              <a:t>g.addEdge</a:t>
            </a:r>
            <a:r>
              <a:rPr lang="en-US" sz="1600" dirty="0"/>
              <a:t>('A', 'C', </a:t>
            </a:r>
            <a:r>
              <a:rPr lang="en-US" sz="1600" b="1" dirty="0"/>
              <a:t>new </a:t>
            </a:r>
            <a:r>
              <a:rPr lang="en-US" sz="1600" b="1" dirty="0" err="1"/>
              <a:t>WeightedEdge</a:t>
            </a:r>
            <a:r>
              <a:rPr lang="en-US" sz="1600" b="1" dirty="0"/>
              <a:t>(8));  </a:t>
            </a:r>
          </a:p>
          <a:p>
            <a:pPr marL="0" indent="0">
              <a:buNone/>
            </a:pPr>
            <a:r>
              <a:rPr lang="en-US" sz="1600" dirty="0" err="1"/>
              <a:t>g.addEdge</a:t>
            </a:r>
            <a:r>
              <a:rPr lang="en-US" sz="1600" dirty="0"/>
              <a:t>('A', 'B', </a:t>
            </a:r>
            <a:r>
              <a:rPr lang="en-US" sz="1600" b="1" dirty="0"/>
              <a:t>new </a:t>
            </a:r>
            <a:r>
              <a:rPr lang="en-US" sz="1600" b="1" dirty="0" err="1"/>
              <a:t>WeightedEdge</a:t>
            </a:r>
            <a:r>
              <a:rPr lang="en-US" sz="1600" b="1" dirty="0"/>
              <a:t>(9));  </a:t>
            </a:r>
          </a:p>
          <a:p>
            <a:pPr marL="0" indent="0">
              <a:buNone/>
            </a:pPr>
            <a:r>
              <a:rPr lang="en-US" sz="1600" dirty="0" err="1"/>
              <a:t>g.addEdge</a:t>
            </a:r>
            <a:r>
              <a:rPr lang="en-US" sz="1600" dirty="0"/>
              <a:t>('C', 'E', </a:t>
            </a:r>
            <a:r>
              <a:rPr lang="en-US" sz="1600" b="1" dirty="0"/>
              <a:t>new </a:t>
            </a:r>
            <a:r>
              <a:rPr lang="en-US" sz="1600" b="1" dirty="0" err="1"/>
              <a:t>WeightedEdge</a:t>
            </a:r>
            <a:r>
              <a:rPr lang="en-US" sz="1600" b="1" dirty="0"/>
              <a:t>(3));  </a:t>
            </a:r>
          </a:p>
          <a:p>
            <a:pPr marL="0" indent="0">
              <a:buNone/>
            </a:pPr>
            <a:r>
              <a:rPr lang="es-AR" sz="1600" dirty="0" err="1"/>
              <a:t>g.addVertex</a:t>
            </a:r>
            <a:r>
              <a:rPr lang="es-AR" sz="1600" dirty="0"/>
              <a:t>('D');</a:t>
            </a:r>
          </a:p>
          <a:p>
            <a:pPr marL="0" indent="0">
              <a:buNone/>
            </a:pPr>
            <a:endParaRPr lang="es-AR" sz="1800"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21" name="CuadroTexto 20"/>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22" name="CuadroTexto 21"/>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4" name="Tabla 3"/>
          <p:cNvGraphicFramePr>
            <a:graphicFrameLocks noGrp="1"/>
          </p:cNvGraphicFramePr>
          <p:nvPr/>
        </p:nvGraphicFramePr>
        <p:xfrm>
          <a:off x="4199681" y="2265206"/>
          <a:ext cx="571527" cy="1593013"/>
        </p:xfrm>
        <a:graphic>
          <a:graphicData uri="http://schemas.openxmlformats.org/drawingml/2006/table">
            <a:tbl>
              <a:tblPr firstRow="1" bandRow="1">
                <a:tableStyleId>{5940675A-B579-460E-94D1-54222C63F5DA}</a:tableStyleId>
              </a:tblPr>
              <a:tblGrid>
                <a:gridCol w="571527">
                  <a:extLst>
                    <a:ext uri="{9D8B030D-6E8A-4147-A177-3AD203B41FA5}">
                      <a16:colId xmlns:a16="http://schemas.microsoft.com/office/drawing/2014/main" val="290444343"/>
                    </a:ext>
                  </a:extLst>
                </a:gridCol>
              </a:tblGrid>
              <a:tr h="306233">
                <a:tc>
                  <a:txBody>
                    <a:bodyPr/>
                    <a:lstStyle/>
                    <a:p>
                      <a:r>
                        <a:rPr lang="es-AR" sz="1000" dirty="0"/>
                        <a:t>A</a:t>
                      </a:r>
                    </a:p>
                  </a:txBody>
                  <a:tcPr marL="68580" marR="68580" marT="34290" marB="34290"/>
                </a:tc>
                <a:extLst>
                  <a:ext uri="{0D108BD9-81ED-4DB2-BD59-A6C34878D82A}">
                    <a16:rowId xmlns:a16="http://schemas.microsoft.com/office/drawing/2014/main" val="1689286606"/>
                  </a:ext>
                </a:extLst>
              </a:tr>
              <a:tr h="306233">
                <a:tc>
                  <a:txBody>
                    <a:bodyPr/>
                    <a:lstStyle/>
                    <a:p>
                      <a:r>
                        <a:rPr lang="es-AR" sz="1000" dirty="0"/>
                        <a:t>B</a:t>
                      </a:r>
                    </a:p>
                  </a:txBody>
                  <a:tcPr marL="68580" marR="68580" marT="34290" marB="34290"/>
                </a:tc>
                <a:extLst>
                  <a:ext uri="{0D108BD9-81ED-4DB2-BD59-A6C34878D82A}">
                    <a16:rowId xmlns:a16="http://schemas.microsoft.com/office/drawing/2014/main" val="2693817814"/>
                  </a:ext>
                </a:extLst>
              </a:tr>
              <a:tr h="306233">
                <a:tc>
                  <a:txBody>
                    <a:bodyPr/>
                    <a:lstStyle/>
                    <a:p>
                      <a:r>
                        <a:rPr lang="es-AR" sz="1000" dirty="0"/>
                        <a:t>C</a:t>
                      </a:r>
                    </a:p>
                  </a:txBody>
                  <a:tcPr marL="68580" marR="68580" marT="34290" marB="34290"/>
                </a:tc>
                <a:extLst>
                  <a:ext uri="{0D108BD9-81ED-4DB2-BD59-A6C34878D82A}">
                    <a16:rowId xmlns:a16="http://schemas.microsoft.com/office/drawing/2014/main" val="3258836830"/>
                  </a:ext>
                </a:extLst>
              </a:tr>
              <a:tr h="368081">
                <a:tc>
                  <a:txBody>
                    <a:bodyPr/>
                    <a:lstStyle/>
                    <a:p>
                      <a:r>
                        <a:rPr lang="es-AR" sz="1000" dirty="0"/>
                        <a:t>D</a:t>
                      </a:r>
                    </a:p>
                  </a:txBody>
                  <a:tcPr marL="68580" marR="68580" marT="34290" marB="34290"/>
                </a:tc>
                <a:extLst>
                  <a:ext uri="{0D108BD9-81ED-4DB2-BD59-A6C34878D82A}">
                    <a16:rowId xmlns:a16="http://schemas.microsoft.com/office/drawing/2014/main" val="2043077858"/>
                  </a:ext>
                </a:extLst>
              </a:tr>
              <a:tr h="306233">
                <a:tc>
                  <a:txBody>
                    <a:bodyPr/>
                    <a:lstStyle/>
                    <a:p>
                      <a:r>
                        <a:rPr lang="es-AR" sz="1000" dirty="0"/>
                        <a:t>E</a:t>
                      </a:r>
                    </a:p>
                  </a:txBody>
                  <a:tcPr marL="68580" marR="68580" marT="34290" marB="34290"/>
                </a:tc>
                <a:extLst>
                  <a:ext uri="{0D108BD9-81ED-4DB2-BD59-A6C34878D82A}">
                    <a16:rowId xmlns:a16="http://schemas.microsoft.com/office/drawing/2014/main" val="901031706"/>
                  </a:ext>
                </a:extLst>
              </a:tr>
            </a:tbl>
          </a:graphicData>
        </a:graphic>
      </p:graphicFrame>
      <p:graphicFrame>
        <p:nvGraphicFramePr>
          <p:cNvPr id="11" name="Tabla 10"/>
          <p:cNvGraphicFramePr>
            <a:graphicFrameLocks noGrp="1"/>
          </p:cNvGraphicFramePr>
          <p:nvPr/>
        </p:nvGraphicFramePr>
        <p:xfrm>
          <a:off x="5189771" y="226520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27" name="Tabla 26"/>
          <p:cNvGraphicFramePr>
            <a:graphicFrameLocks noGrp="1"/>
          </p:cNvGraphicFramePr>
          <p:nvPr/>
        </p:nvGraphicFramePr>
        <p:xfrm>
          <a:off x="5188628" y="357956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17" name="Conector recto de flecha 16"/>
          <p:cNvCxnSpPr>
            <a:endCxn id="11" idx="1"/>
          </p:cNvCxnSpPr>
          <p:nvPr/>
        </p:nvCxnSpPr>
        <p:spPr>
          <a:xfrm>
            <a:off x="4771208" y="2395402"/>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4758393" y="3709761"/>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7594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40000" lnSpcReduction="20000"/>
          </a:bodyPr>
          <a:lstStyle/>
          <a:p>
            <a:pPr marL="0" indent="0">
              <a:buNone/>
            </a:pPr>
            <a:r>
              <a:rPr lang="es-AR" sz="4900" dirty="0" err="1"/>
              <a:t>GraphService</a:t>
            </a:r>
            <a:r>
              <a:rPr lang="es-AR" sz="4900" dirty="0"/>
              <a:t>&lt;</a:t>
            </a:r>
            <a:r>
              <a:rPr lang="es-AR" sz="4900" dirty="0" err="1"/>
              <a:t>Character,WeightedEdge</a:t>
            </a:r>
            <a:r>
              <a:rPr lang="es-AR" sz="4900" dirty="0"/>
              <a:t>&gt; g = </a:t>
            </a:r>
          </a:p>
          <a:p>
            <a:pPr marL="0" indent="0">
              <a:buNone/>
            </a:pPr>
            <a:r>
              <a:rPr lang="es-AR" sz="4900" dirty="0" err="1"/>
              <a:t>GraphFactory.</a:t>
            </a:r>
            <a:r>
              <a:rPr lang="es-AR" sz="4900" i="1" dirty="0" err="1"/>
              <a:t>create</a:t>
            </a:r>
            <a:r>
              <a:rPr lang="es-AR" sz="4900" i="1" dirty="0"/>
              <a:t>(</a:t>
            </a:r>
          </a:p>
          <a:p>
            <a:pPr marL="0" indent="0">
              <a:buNone/>
            </a:pPr>
            <a:r>
              <a:rPr lang="es-AR" sz="4900" i="1" dirty="0" err="1"/>
              <a:t>Multiplicity.</a:t>
            </a:r>
            <a:r>
              <a:rPr lang="es-AR" sz="4900" b="1" i="1" dirty="0" err="1"/>
              <a:t>SIMPLE</a:t>
            </a:r>
            <a:r>
              <a:rPr lang="es-AR" sz="4900" b="1" i="1" dirty="0"/>
              <a:t>, </a:t>
            </a:r>
          </a:p>
          <a:p>
            <a:pPr marL="0" indent="0">
              <a:buNone/>
            </a:pPr>
            <a:r>
              <a:rPr lang="es-AR" sz="4900" dirty="0"/>
              <a:t>    </a:t>
            </a:r>
            <a:r>
              <a:rPr lang="es-AR" sz="4900" dirty="0" err="1"/>
              <a:t>EdgeMode.</a:t>
            </a:r>
            <a:r>
              <a:rPr lang="es-AR" sz="4900" b="1" i="1" dirty="0" err="1"/>
              <a:t>UNDIRECTED</a:t>
            </a:r>
            <a:r>
              <a:rPr lang="es-AR" sz="4900" b="1" i="1" dirty="0"/>
              <a:t>,</a:t>
            </a:r>
          </a:p>
          <a:p>
            <a:pPr marL="0" indent="0">
              <a:buNone/>
            </a:pPr>
            <a:r>
              <a:rPr lang="es-AR" sz="4900" dirty="0"/>
              <a:t>    </a:t>
            </a:r>
            <a:r>
              <a:rPr lang="es-AR" sz="4900" dirty="0" err="1"/>
              <a:t>SelfLoop.</a:t>
            </a:r>
            <a:r>
              <a:rPr lang="es-AR" sz="4900" b="1" i="1" dirty="0" err="1"/>
              <a:t>NO</a:t>
            </a:r>
            <a:r>
              <a:rPr lang="es-AR" sz="4900" b="1" i="1" dirty="0"/>
              <a:t>,</a:t>
            </a:r>
          </a:p>
          <a:p>
            <a:pPr marL="0" indent="0">
              <a:buNone/>
            </a:pPr>
            <a:r>
              <a:rPr lang="es-AR" sz="4900" dirty="0"/>
              <a:t>    </a:t>
            </a:r>
            <a:r>
              <a:rPr lang="es-AR" sz="4900" dirty="0" err="1"/>
              <a:t>Weight.</a:t>
            </a:r>
            <a:r>
              <a:rPr lang="es-AR" sz="4900" b="1" i="1" dirty="0" err="1"/>
              <a:t>YES</a:t>
            </a:r>
            <a:r>
              <a:rPr lang="es-AR" sz="4900" b="1" i="1" dirty="0"/>
              <a:t>,</a:t>
            </a:r>
          </a:p>
          <a:p>
            <a:pPr marL="0" indent="0">
              <a:buNone/>
            </a:pPr>
            <a:r>
              <a:rPr lang="es-AR" sz="4900" dirty="0"/>
              <a:t>    </a:t>
            </a:r>
            <a:r>
              <a:rPr lang="es-AR" sz="4900" dirty="0" err="1"/>
              <a:t>Storage.</a:t>
            </a:r>
            <a:r>
              <a:rPr lang="es-AR" sz="4900" b="1" i="1" dirty="0" err="1"/>
              <a:t>SPARSE</a:t>
            </a:r>
            <a:r>
              <a:rPr lang="es-AR" sz="4900" b="1" i="1" dirty="0"/>
              <a:t>);</a:t>
            </a:r>
          </a:p>
          <a:p>
            <a:pPr marL="0" indent="0">
              <a:buNone/>
            </a:pPr>
            <a:endParaRPr lang="es-AR" sz="4900" dirty="0"/>
          </a:p>
          <a:p>
            <a:pPr marL="0" indent="0">
              <a:buNone/>
            </a:pPr>
            <a:r>
              <a:rPr lang="en-US" sz="4900" dirty="0" err="1"/>
              <a:t>g.addEdge</a:t>
            </a:r>
            <a:r>
              <a:rPr lang="en-US" sz="4900" dirty="0"/>
              <a:t>('A', 'E', </a:t>
            </a:r>
            <a:r>
              <a:rPr lang="en-US" sz="4900" b="1" dirty="0"/>
              <a:t>new </a:t>
            </a:r>
            <a:r>
              <a:rPr lang="en-US" sz="4900" b="1" dirty="0" err="1"/>
              <a:t>WeightedEdge</a:t>
            </a:r>
            <a:r>
              <a:rPr lang="en-US" sz="4900" b="1" dirty="0"/>
              <a:t>(2)</a:t>
            </a:r>
            <a:r>
              <a:rPr lang="en-US" sz="4900" dirty="0"/>
              <a:t>);</a:t>
            </a:r>
            <a:r>
              <a:rPr lang="en-US" sz="4900" b="1" i="1" dirty="0">
                <a:solidFill>
                  <a:srgbClr val="00B050"/>
                </a:solidFill>
              </a:rPr>
              <a:t>  </a:t>
            </a:r>
          </a:p>
          <a:p>
            <a:pPr marL="0" indent="0">
              <a:buNone/>
            </a:pPr>
            <a:r>
              <a:rPr lang="en-US" sz="4900" b="1" i="1" dirty="0" err="1">
                <a:solidFill>
                  <a:srgbClr val="00B050"/>
                </a:solidFill>
              </a:rPr>
              <a:t>g.addEdge</a:t>
            </a:r>
            <a:r>
              <a:rPr lang="en-US" sz="4900" b="1" i="1" dirty="0">
                <a:solidFill>
                  <a:srgbClr val="00B050"/>
                </a:solidFill>
              </a:rPr>
              <a:t>('A', 'C', new </a:t>
            </a:r>
            <a:r>
              <a:rPr lang="en-US" sz="4900" b="1" i="1" dirty="0" err="1">
                <a:solidFill>
                  <a:srgbClr val="00B050"/>
                </a:solidFill>
              </a:rPr>
              <a:t>WeightedEdge</a:t>
            </a:r>
            <a:r>
              <a:rPr lang="en-US" sz="4900" b="1" i="1" dirty="0">
                <a:solidFill>
                  <a:srgbClr val="00B050"/>
                </a:solidFill>
              </a:rPr>
              <a:t>(8));  </a:t>
            </a:r>
          </a:p>
          <a:p>
            <a:pPr marL="0" indent="0">
              <a:buNone/>
            </a:pPr>
            <a:r>
              <a:rPr lang="en-US" sz="4900" dirty="0" err="1"/>
              <a:t>g.addEdge</a:t>
            </a:r>
            <a:r>
              <a:rPr lang="en-US" sz="4900" dirty="0"/>
              <a:t>('A', 'B', </a:t>
            </a:r>
            <a:r>
              <a:rPr lang="en-US" sz="4900" b="1" dirty="0"/>
              <a:t>new </a:t>
            </a:r>
            <a:r>
              <a:rPr lang="en-US" sz="4900" b="1" dirty="0" err="1"/>
              <a:t>WeightedEdge</a:t>
            </a:r>
            <a:r>
              <a:rPr lang="en-US" sz="4900" b="1" dirty="0"/>
              <a:t>(9));  </a:t>
            </a:r>
          </a:p>
          <a:p>
            <a:pPr marL="0" indent="0">
              <a:buNone/>
            </a:pPr>
            <a:r>
              <a:rPr lang="en-US" sz="4900" dirty="0" err="1"/>
              <a:t>g.addEdge</a:t>
            </a:r>
            <a:r>
              <a:rPr lang="en-US" sz="4900" dirty="0"/>
              <a:t>('C', 'E', </a:t>
            </a:r>
            <a:r>
              <a:rPr lang="en-US" sz="4900" b="1" dirty="0"/>
              <a:t>new </a:t>
            </a:r>
            <a:r>
              <a:rPr lang="en-US" sz="4900" b="1" dirty="0" err="1"/>
              <a:t>WeightedEdge</a:t>
            </a:r>
            <a:r>
              <a:rPr lang="en-US" sz="4900" b="1" dirty="0"/>
              <a:t>(3));  </a:t>
            </a:r>
          </a:p>
          <a:p>
            <a:pPr marL="0" indent="0">
              <a:buNone/>
            </a:pPr>
            <a:r>
              <a:rPr lang="es-AR" sz="4900" dirty="0" err="1"/>
              <a:t>g.addVertex</a:t>
            </a:r>
            <a:r>
              <a:rPr lang="es-AR" sz="4900" dirty="0"/>
              <a:t>('D');</a:t>
            </a:r>
          </a:p>
          <a:p>
            <a:pPr marL="0" indent="0">
              <a:buNone/>
            </a:pPr>
            <a:endParaRPr lang="es-AR"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21" name="CuadroTexto 20"/>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22" name="CuadroTexto 21"/>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4" name="Tabla 3"/>
          <p:cNvGraphicFramePr>
            <a:graphicFrameLocks noGrp="1"/>
          </p:cNvGraphicFramePr>
          <p:nvPr/>
        </p:nvGraphicFramePr>
        <p:xfrm>
          <a:off x="4199681" y="2265206"/>
          <a:ext cx="571527" cy="1593013"/>
        </p:xfrm>
        <a:graphic>
          <a:graphicData uri="http://schemas.openxmlformats.org/drawingml/2006/table">
            <a:tbl>
              <a:tblPr firstRow="1" bandRow="1">
                <a:tableStyleId>{5940675A-B579-460E-94D1-54222C63F5DA}</a:tableStyleId>
              </a:tblPr>
              <a:tblGrid>
                <a:gridCol w="571527">
                  <a:extLst>
                    <a:ext uri="{9D8B030D-6E8A-4147-A177-3AD203B41FA5}">
                      <a16:colId xmlns:a16="http://schemas.microsoft.com/office/drawing/2014/main" val="290444343"/>
                    </a:ext>
                  </a:extLst>
                </a:gridCol>
              </a:tblGrid>
              <a:tr h="306233">
                <a:tc>
                  <a:txBody>
                    <a:bodyPr/>
                    <a:lstStyle/>
                    <a:p>
                      <a:r>
                        <a:rPr lang="es-AR" sz="1000" dirty="0"/>
                        <a:t>A</a:t>
                      </a:r>
                    </a:p>
                  </a:txBody>
                  <a:tcPr marL="68580" marR="68580" marT="34290" marB="34290"/>
                </a:tc>
                <a:extLst>
                  <a:ext uri="{0D108BD9-81ED-4DB2-BD59-A6C34878D82A}">
                    <a16:rowId xmlns:a16="http://schemas.microsoft.com/office/drawing/2014/main" val="1689286606"/>
                  </a:ext>
                </a:extLst>
              </a:tr>
              <a:tr h="306233">
                <a:tc>
                  <a:txBody>
                    <a:bodyPr/>
                    <a:lstStyle/>
                    <a:p>
                      <a:r>
                        <a:rPr lang="es-AR" sz="1000" dirty="0"/>
                        <a:t>B</a:t>
                      </a:r>
                    </a:p>
                  </a:txBody>
                  <a:tcPr marL="68580" marR="68580" marT="34290" marB="34290"/>
                </a:tc>
                <a:extLst>
                  <a:ext uri="{0D108BD9-81ED-4DB2-BD59-A6C34878D82A}">
                    <a16:rowId xmlns:a16="http://schemas.microsoft.com/office/drawing/2014/main" val="2693817814"/>
                  </a:ext>
                </a:extLst>
              </a:tr>
              <a:tr h="306233">
                <a:tc>
                  <a:txBody>
                    <a:bodyPr/>
                    <a:lstStyle/>
                    <a:p>
                      <a:r>
                        <a:rPr lang="es-AR" sz="1000" dirty="0"/>
                        <a:t>C</a:t>
                      </a:r>
                    </a:p>
                  </a:txBody>
                  <a:tcPr marL="68580" marR="68580" marT="34290" marB="34290"/>
                </a:tc>
                <a:extLst>
                  <a:ext uri="{0D108BD9-81ED-4DB2-BD59-A6C34878D82A}">
                    <a16:rowId xmlns:a16="http://schemas.microsoft.com/office/drawing/2014/main" val="3258836830"/>
                  </a:ext>
                </a:extLst>
              </a:tr>
              <a:tr h="368081">
                <a:tc>
                  <a:txBody>
                    <a:bodyPr/>
                    <a:lstStyle/>
                    <a:p>
                      <a:r>
                        <a:rPr lang="es-AR" sz="1000" dirty="0"/>
                        <a:t>D</a:t>
                      </a:r>
                    </a:p>
                  </a:txBody>
                  <a:tcPr marL="68580" marR="68580" marT="34290" marB="34290"/>
                </a:tc>
                <a:extLst>
                  <a:ext uri="{0D108BD9-81ED-4DB2-BD59-A6C34878D82A}">
                    <a16:rowId xmlns:a16="http://schemas.microsoft.com/office/drawing/2014/main" val="2043077858"/>
                  </a:ext>
                </a:extLst>
              </a:tr>
              <a:tr h="306233">
                <a:tc>
                  <a:txBody>
                    <a:bodyPr/>
                    <a:lstStyle/>
                    <a:p>
                      <a:r>
                        <a:rPr lang="es-AR" sz="1000" dirty="0"/>
                        <a:t>E</a:t>
                      </a:r>
                    </a:p>
                  </a:txBody>
                  <a:tcPr marL="68580" marR="68580" marT="34290" marB="34290"/>
                </a:tc>
                <a:extLst>
                  <a:ext uri="{0D108BD9-81ED-4DB2-BD59-A6C34878D82A}">
                    <a16:rowId xmlns:a16="http://schemas.microsoft.com/office/drawing/2014/main" val="901031706"/>
                  </a:ext>
                </a:extLst>
              </a:tr>
            </a:tbl>
          </a:graphicData>
        </a:graphic>
      </p:graphicFrame>
      <p:graphicFrame>
        <p:nvGraphicFramePr>
          <p:cNvPr id="11" name="Tabla 10"/>
          <p:cNvGraphicFramePr>
            <a:graphicFrameLocks noGrp="1"/>
          </p:cNvGraphicFramePr>
          <p:nvPr/>
        </p:nvGraphicFramePr>
        <p:xfrm>
          <a:off x="5189771" y="226520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27" name="Tabla 26"/>
          <p:cNvGraphicFramePr>
            <a:graphicFrameLocks noGrp="1"/>
          </p:cNvGraphicFramePr>
          <p:nvPr/>
        </p:nvGraphicFramePr>
        <p:xfrm>
          <a:off x="5188628" y="357956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17" name="Conector recto de flecha 16"/>
          <p:cNvCxnSpPr>
            <a:endCxn id="11" idx="1"/>
          </p:cNvCxnSpPr>
          <p:nvPr/>
        </p:nvCxnSpPr>
        <p:spPr>
          <a:xfrm>
            <a:off x="4771208" y="2395402"/>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4758393" y="3709761"/>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la 24"/>
          <p:cNvGraphicFramePr>
            <a:graphicFrameLocks noGrp="1"/>
          </p:cNvGraphicFramePr>
          <p:nvPr/>
        </p:nvGraphicFramePr>
        <p:xfrm>
          <a:off x="6459079" y="2239029"/>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C</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26" name="Tabla 25"/>
          <p:cNvGraphicFramePr>
            <a:graphicFrameLocks noGrp="1"/>
          </p:cNvGraphicFramePr>
          <p:nvPr/>
        </p:nvGraphicFramePr>
        <p:xfrm>
          <a:off x="5164140" y="292264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29" name="Conector recto de flecha 28"/>
          <p:cNvCxnSpPr/>
          <p:nvPr/>
        </p:nvCxnSpPr>
        <p:spPr>
          <a:xfrm>
            <a:off x="4745577" y="3008407"/>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p:nvPr/>
        </p:nvCxnSpPr>
        <p:spPr>
          <a:xfrm flipV="1">
            <a:off x="6084638" y="2378094"/>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330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40000" lnSpcReduction="20000"/>
          </a:bodyPr>
          <a:lstStyle/>
          <a:p>
            <a:pPr marL="0" indent="0">
              <a:buNone/>
            </a:pPr>
            <a:r>
              <a:rPr lang="es-AR" sz="4900" dirty="0" err="1"/>
              <a:t>GraphService</a:t>
            </a:r>
            <a:r>
              <a:rPr lang="es-AR" sz="4900" dirty="0"/>
              <a:t>&lt;</a:t>
            </a:r>
            <a:r>
              <a:rPr lang="es-AR" sz="4900" dirty="0" err="1"/>
              <a:t>Character,WeightedEdge</a:t>
            </a:r>
            <a:r>
              <a:rPr lang="es-AR" sz="4900" dirty="0"/>
              <a:t>&gt; g = </a:t>
            </a:r>
          </a:p>
          <a:p>
            <a:pPr marL="0" indent="0">
              <a:buNone/>
            </a:pPr>
            <a:r>
              <a:rPr lang="es-AR" sz="4900" dirty="0" err="1"/>
              <a:t>GraphFactory.</a:t>
            </a:r>
            <a:r>
              <a:rPr lang="es-AR" sz="4900" i="1" dirty="0" err="1"/>
              <a:t>create</a:t>
            </a:r>
            <a:r>
              <a:rPr lang="es-AR" sz="4900" i="1" dirty="0"/>
              <a:t>(</a:t>
            </a:r>
          </a:p>
          <a:p>
            <a:pPr marL="0" indent="0">
              <a:buNone/>
            </a:pPr>
            <a:r>
              <a:rPr lang="es-AR" sz="4900" i="1" dirty="0" err="1"/>
              <a:t>Multiplicity.</a:t>
            </a:r>
            <a:r>
              <a:rPr lang="es-AR" sz="4900" b="1" i="1" dirty="0" err="1"/>
              <a:t>SIMPLE</a:t>
            </a:r>
            <a:r>
              <a:rPr lang="es-AR" sz="4900" b="1" i="1" dirty="0"/>
              <a:t>, </a:t>
            </a:r>
          </a:p>
          <a:p>
            <a:pPr marL="0" indent="0">
              <a:buNone/>
            </a:pPr>
            <a:r>
              <a:rPr lang="es-AR" sz="4900" dirty="0"/>
              <a:t>    </a:t>
            </a:r>
            <a:r>
              <a:rPr lang="es-AR" sz="4900" dirty="0" err="1"/>
              <a:t>EdgeMode.</a:t>
            </a:r>
            <a:r>
              <a:rPr lang="es-AR" sz="4900" b="1" i="1" dirty="0" err="1"/>
              <a:t>UNDIRECTED</a:t>
            </a:r>
            <a:r>
              <a:rPr lang="es-AR" sz="4900" b="1" i="1" dirty="0"/>
              <a:t>,</a:t>
            </a:r>
          </a:p>
          <a:p>
            <a:pPr marL="0" indent="0">
              <a:buNone/>
            </a:pPr>
            <a:r>
              <a:rPr lang="es-AR" sz="4900" dirty="0"/>
              <a:t>    </a:t>
            </a:r>
            <a:r>
              <a:rPr lang="es-AR" sz="4900" dirty="0" err="1"/>
              <a:t>SelfLoop.</a:t>
            </a:r>
            <a:r>
              <a:rPr lang="es-AR" sz="4900" b="1" i="1" dirty="0" err="1"/>
              <a:t>NO</a:t>
            </a:r>
            <a:r>
              <a:rPr lang="es-AR" sz="4900" b="1" i="1" dirty="0"/>
              <a:t>,</a:t>
            </a:r>
          </a:p>
          <a:p>
            <a:pPr marL="0" indent="0">
              <a:buNone/>
            </a:pPr>
            <a:r>
              <a:rPr lang="es-AR" sz="4900" dirty="0"/>
              <a:t>    </a:t>
            </a:r>
            <a:r>
              <a:rPr lang="es-AR" sz="4900" dirty="0" err="1"/>
              <a:t>Weight.</a:t>
            </a:r>
            <a:r>
              <a:rPr lang="es-AR" sz="4900" b="1" i="1" dirty="0" err="1"/>
              <a:t>YES</a:t>
            </a:r>
            <a:r>
              <a:rPr lang="es-AR" sz="4900" b="1" i="1" dirty="0"/>
              <a:t>,</a:t>
            </a:r>
          </a:p>
          <a:p>
            <a:pPr marL="0" indent="0">
              <a:buNone/>
            </a:pPr>
            <a:r>
              <a:rPr lang="es-AR" sz="4900" dirty="0"/>
              <a:t>    </a:t>
            </a:r>
            <a:r>
              <a:rPr lang="es-AR" sz="4900" dirty="0" err="1"/>
              <a:t>Storage.</a:t>
            </a:r>
            <a:r>
              <a:rPr lang="es-AR" sz="4900" b="1" i="1" dirty="0" err="1"/>
              <a:t>SPARSE</a:t>
            </a:r>
            <a:r>
              <a:rPr lang="es-AR" sz="4900" b="1" i="1" dirty="0"/>
              <a:t>);</a:t>
            </a:r>
          </a:p>
          <a:p>
            <a:pPr marL="0" indent="0">
              <a:buNone/>
            </a:pPr>
            <a:endParaRPr lang="es-AR" sz="4900" dirty="0"/>
          </a:p>
          <a:p>
            <a:pPr marL="0" indent="0">
              <a:buNone/>
            </a:pPr>
            <a:r>
              <a:rPr lang="en-US" sz="4900" dirty="0" err="1"/>
              <a:t>g.addEdge</a:t>
            </a:r>
            <a:r>
              <a:rPr lang="en-US" sz="4900" dirty="0"/>
              <a:t>('A', 'E', </a:t>
            </a:r>
            <a:r>
              <a:rPr lang="en-US" sz="4900" b="1" dirty="0"/>
              <a:t>new </a:t>
            </a:r>
            <a:r>
              <a:rPr lang="en-US" sz="4900" b="1" dirty="0" err="1"/>
              <a:t>WeightedEdge</a:t>
            </a:r>
            <a:r>
              <a:rPr lang="en-US" sz="4900" b="1" dirty="0"/>
              <a:t>(2)</a:t>
            </a:r>
            <a:r>
              <a:rPr lang="en-US" sz="4900" dirty="0"/>
              <a:t>);</a:t>
            </a:r>
            <a:r>
              <a:rPr lang="en-US" sz="4900" b="1" i="1" dirty="0">
                <a:solidFill>
                  <a:srgbClr val="00B050"/>
                </a:solidFill>
              </a:rPr>
              <a:t>  </a:t>
            </a:r>
          </a:p>
          <a:p>
            <a:pPr marL="0" indent="0">
              <a:buNone/>
            </a:pPr>
            <a:r>
              <a:rPr lang="en-US" sz="4900" dirty="0" err="1"/>
              <a:t>g.addEdge</a:t>
            </a:r>
            <a:r>
              <a:rPr lang="en-US" sz="4900" dirty="0"/>
              <a:t>('A', 'C', </a:t>
            </a:r>
            <a:r>
              <a:rPr lang="en-US" sz="4900" b="1" dirty="0"/>
              <a:t>new </a:t>
            </a:r>
            <a:r>
              <a:rPr lang="en-US" sz="4900" b="1" dirty="0" err="1"/>
              <a:t>WeightedEdge</a:t>
            </a:r>
            <a:r>
              <a:rPr lang="en-US" sz="4900" b="1" dirty="0"/>
              <a:t>(8));  </a:t>
            </a:r>
          </a:p>
          <a:p>
            <a:pPr marL="0" indent="0">
              <a:buNone/>
            </a:pPr>
            <a:r>
              <a:rPr lang="en-US" sz="4900" b="1" i="1" dirty="0" err="1">
                <a:solidFill>
                  <a:srgbClr val="00B050"/>
                </a:solidFill>
              </a:rPr>
              <a:t>g.addEdge</a:t>
            </a:r>
            <a:r>
              <a:rPr lang="en-US" sz="4900" b="1" i="1" dirty="0">
                <a:solidFill>
                  <a:srgbClr val="00B050"/>
                </a:solidFill>
              </a:rPr>
              <a:t>('A', 'B', new </a:t>
            </a:r>
            <a:r>
              <a:rPr lang="en-US" sz="4900" b="1" i="1" dirty="0" err="1">
                <a:solidFill>
                  <a:srgbClr val="00B050"/>
                </a:solidFill>
              </a:rPr>
              <a:t>WeightedEdge</a:t>
            </a:r>
            <a:r>
              <a:rPr lang="en-US" sz="4900" b="1" i="1" dirty="0">
                <a:solidFill>
                  <a:srgbClr val="00B050"/>
                </a:solidFill>
              </a:rPr>
              <a:t>(9));  </a:t>
            </a:r>
          </a:p>
          <a:p>
            <a:pPr marL="0" indent="0">
              <a:buNone/>
            </a:pPr>
            <a:r>
              <a:rPr lang="en-US" sz="4900" dirty="0" err="1"/>
              <a:t>g.addEdge</a:t>
            </a:r>
            <a:r>
              <a:rPr lang="en-US" sz="4900" dirty="0"/>
              <a:t>('C', 'E', </a:t>
            </a:r>
            <a:r>
              <a:rPr lang="en-US" sz="4900" b="1" dirty="0"/>
              <a:t>new </a:t>
            </a:r>
            <a:r>
              <a:rPr lang="en-US" sz="4900" b="1" dirty="0" err="1"/>
              <a:t>WeightedEdge</a:t>
            </a:r>
            <a:r>
              <a:rPr lang="en-US" sz="4900" b="1" dirty="0"/>
              <a:t>(3));  </a:t>
            </a:r>
          </a:p>
          <a:p>
            <a:pPr marL="0" indent="0">
              <a:buNone/>
            </a:pPr>
            <a:r>
              <a:rPr lang="es-AR" sz="4900" dirty="0" err="1"/>
              <a:t>g.addVertex</a:t>
            </a:r>
            <a:r>
              <a:rPr lang="es-AR" sz="4900" dirty="0"/>
              <a:t>('D');</a:t>
            </a:r>
          </a:p>
          <a:p>
            <a:pPr marL="0" indent="0">
              <a:buNone/>
            </a:pPr>
            <a:endParaRPr lang="es-AR"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21" name="CuadroTexto 20"/>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22" name="CuadroTexto 21"/>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4" name="Tabla 3"/>
          <p:cNvGraphicFramePr>
            <a:graphicFrameLocks noGrp="1"/>
          </p:cNvGraphicFramePr>
          <p:nvPr/>
        </p:nvGraphicFramePr>
        <p:xfrm>
          <a:off x="4199681" y="2265206"/>
          <a:ext cx="571527" cy="1593013"/>
        </p:xfrm>
        <a:graphic>
          <a:graphicData uri="http://schemas.openxmlformats.org/drawingml/2006/table">
            <a:tbl>
              <a:tblPr firstRow="1" bandRow="1">
                <a:tableStyleId>{5940675A-B579-460E-94D1-54222C63F5DA}</a:tableStyleId>
              </a:tblPr>
              <a:tblGrid>
                <a:gridCol w="571527">
                  <a:extLst>
                    <a:ext uri="{9D8B030D-6E8A-4147-A177-3AD203B41FA5}">
                      <a16:colId xmlns:a16="http://schemas.microsoft.com/office/drawing/2014/main" val="290444343"/>
                    </a:ext>
                  </a:extLst>
                </a:gridCol>
              </a:tblGrid>
              <a:tr h="306233">
                <a:tc>
                  <a:txBody>
                    <a:bodyPr/>
                    <a:lstStyle/>
                    <a:p>
                      <a:r>
                        <a:rPr lang="es-AR" sz="1000" dirty="0"/>
                        <a:t>A</a:t>
                      </a:r>
                    </a:p>
                  </a:txBody>
                  <a:tcPr marL="68580" marR="68580" marT="34290" marB="34290"/>
                </a:tc>
                <a:extLst>
                  <a:ext uri="{0D108BD9-81ED-4DB2-BD59-A6C34878D82A}">
                    <a16:rowId xmlns:a16="http://schemas.microsoft.com/office/drawing/2014/main" val="1689286606"/>
                  </a:ext>
                </a:extLst>
              </a:tr>
              <a:tr h="306233">
                <a:tc>
                  <a:txBody>
                    <a:bodyPr/>
                    <a:lstStyle/>
                    <a:p>
                      <a:r>
                        <a:rPr lang="es-AR" sz="1000" dirty="0"/>
                        <a:t>B</a:t>
                      </a:r>
                    </a:p>
                  </a:txBody>
                  <a:tcPr marL="68580" marR="68580" marT="34290" marB="34290"/>
                </a:tc>
                <a:extLst>
                  <a:ext uri="{0D108BD9-81ED-4DB2-BD59-A6C34878D82A}">
                    <a16:rowId xmlns:a16="http://schemas.microsoft.com/office/drawing/2014/main" val="2693817814"/>
                  </a:ext>
                </a:extLst>
              </a:tr>
              <a:tr h="306233">
                <a:tc>
                  <a:txBody>
                    <a:bodyPr/>
                    <a:lstStyle/>
                    <a:p>
                      <a:r>
                        <a:rPr lang="es-AR" sz="1000" dirty="0"/>
                        <a:t>C</a:t>
                      </a:r>
                    </a:p>
                  </a:txBody>
                  <a:tcPr marL="68580" marR="68580" marT="34290" marB="34290"/>
                </a:tc>
                <a:extLst>
                  <a:ext uri="{0D108BD9-81ED-4DB2-BD59-A6C34878D82A}">
                    <a16:rowId xmlns:a16="http://schemas.microsoft.com/office/drawing/2014/main" val="3258836830"/>
                  </a:ext>
                </a:extLst>
              </a:tr>
              <a:tr h="368081">
                <a:tc>
                  <a:txBody>
                    <a:bodyPr/>
                    <a:lstStyle/>
                    <a:p>
                      <a:r>
                        <a:rPr lang="es-AR" sz="1000" dirty="0"/>
                        <a:t>D</a:t>
                      </a:r>
                    </a:p>
                  </a:txBody>
                  <a:tcPr marL="68580" marR="68580" marT="34290" marB="34290"/>
                </a:tc>
                <a:extLst>
                  <a:ext uri="{0D108BD9-81ED-4DB2-BD59-A6C34878D82A}">
                    <a16:rowId xmlns:a16="http://schemas.microsoft.com/office/drawing/2014/main" val="2043077858"/>
                  </a:ext>
                </a:extLst>
              </a:tr>
              <a:tr h="306233">
                <a:tc>
                  <a:txBody>
                    <a:bodyPr/>
                    <a:lstStyle/>
                    <a:p>
                      <a:r>
                        <a:rPr lang="es-AR" sz="1000" dirty="0"/>
                        <a:t>E</a:t>
                      </a:r>
                    </a:p>
                  </a:txBody>
                  <a:tcPr marL="68580" marR="68580" marT="34290" marB="34290"/>
                </a:tc>
                <a:extLst>
                  <a:ext uri="{0D108BD9-81ED-4DB2-BD59-A6C34878D82A}">
                    <a16:rowId xmlns:a16="http://schemas.microsoft.com/office/drawing/2014/main" val="901031706"/>
                  </a:ext>
                </a:extLst>
              </a:tr>
            </a:tbl>
          </a:graphicData>
        </a:graphic>
      </p:graphicFrame>
      <p:graphicFrame>
        <p:nvGraphicFramePr>
          <p:cNvPr id="11" name="Tabla 10"/>
          <p:cNvGraphicFramePr>
            <a:graphicFrameLocks noGrp="1"/>
          </p:cNvGraphicFramePr>
          <p:nvPr/>
        </p:nvGraphicFramePr>
        <p:xfrm>
          <a:off x="5189771" y="226520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27" name="Tabla 26"/>
          <p:cNvGraphicFramePr>
            <a:graphicFrameLocks noGrp="1"/>
          </p:cNvGraphicFramePr>
          <p:nvPr/>
        </p:nvGraphicFramePr>
        <p:xfrm>
          <a:off x="5188628" y="357956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17" name="Conector recto de flecha 16"/>
          <p:cNvCxnSpPr>
            <a:endCxn id="11" idx="1"/>
          </p:cNvCxnSpPr>
          <p:nvPr/>
        </p:nvCxnSpPr>
        <p:spPr>
          <a:xfrm>
            <a:off x="4771208" y="2395402"/>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a:off x="4758393" y="3709761"/>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25" name="Tabla 24"/>
          <p:cNvGraphicFramePr>
            <a:graphicFrameLocks noGrp="1"/>
          </p:cNvGraphicFramePr>
          <p:nvPr/>
        </p:nvGraphicFramePr>
        <p:xfrm>
          <a:off x="6459079" y="2239029"/>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C</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26" name="Tabla 25"/>
          <p:cNvGraphicFramePr>
            <a:graphicFrameLocks noGrp="1"/>
          </p:cNvGraphicFramePr>
          <p:nvPr/>
        </p:nvGraphicFramePr>
        <p:xfrm>
          <a:off x="5164140" y="292264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28" name="Conector recto de flecha 27"/>
          <p:cNvCxnSpPr>
            <a:endCxn id="25" idx="1"/>
          </p:cNvCxnSpPr>
          <p:nvPr/>
        </p:nvCxnSpPr>
        <p:spPr>
          <a:xfrm flipV="1">
            <a:off x="6084638" y="2378094"/>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a:off x="4745577" y="3008407"/>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0" name="Tabla 29"/>
          <p:cNvGraphicFramePr>
            <a:graphicFrameLocks noGrp="1"/>
          </p:cNvGraphicFramePr>
          <p:nvPr/>
        </p:nvGraphicFramePr>
        <p:xfrm>
          <a:off x="7704986" y="2248152"/>
          <a:ext cx="883926" cy="252778"/>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52778">
                <a:tc>
                  <a:txBody>
                    <a:bodyPr/>
                    <a:lstStyle/>
                    <a:p>
                      <a:r>
                        <a:rPr lang="es-AR" sz="1000" dirty="0"/>
                        <a:t>B</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1" name="Tabla 30"/>
          <p:cNvGraphicFramePr>
            <a:graphicFrameLocks noGrp="1"/>
          </p:cNvGraphicFramePr>
          <p:nvPr/>
        </p:nvGraphicFramePr>
        <p:xfrm>
          <a:off x="5188628" y="2592668"/>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34" name="Conector recto de flecha 33"/>
          <p:cNvCxnSpPr/>
          <p:nvPr/>
        </p:nvCxnSpPr>
        <p:spPr>
          <a:xfrm flipV="1">
            <a:off x="7317590" y="239540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a:off x="4800053" y="2741386"/>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5992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Autofit/>
          </a:bodyPr>
          <a:lstStyle/>
          <a:p>
            <a:pPr marL="0" indent="0">
              <a:buNone/>
            </a:pPr>
            <a:r>
              <a:rPr lang="es-AR" sz="1600" dirty="0" err="1"/>
              <a:t>GraphService</a:t>
            </a:r>
            <a:r>
              <a:rPr lang="es-AR" sz="1600" dirty="0"/>
              <a:t>&lt;</a:t>
            </a:r>
            <a:r>
              <a:rPr lang="es-AR" sz="1600" dirty="0" err="1"/>
              <a:t>Character,WeightedEdge</a:t>
            </a:r>
            <a:r>
              <a:rPr lang="es-AR" sz="1600" dirty="0"/>
              <a:t>&gt; g = </a:t>
            </a:r>
          </a:p>
          <a:p>
            <a:pPr marL="0" indent="0">
              <a:buNone/>
            </a:pPr>
            <a:r>
              <a:rPr lang="es-AR" sz="1600" dirty="0" err="1"/>
              <a:t>GraphFactory.</a:t>
            </a:r>
            <a:r>
              <a:rPr lang="es-AR" sz="1600" i="1" dirty="0" err="1"/>
              <a:t>create</a:t>
            </a:r>
            <a:r>
              <a:rPr lang="es-AR" sz="1600" i="1" dirty="0"/>
              <a:t>(</a:t>
            </a:r>
          </a:p>
          <a:p>
            <a:pPr marL="0" indent="0">
              <a:buNone/>
            </a:pP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YES</a:t>
            </a:r>
            <a:r>
              <a:rPr lang="es-AR" sz="1600" b="1" i="1" dirty="0"/>
              <a:t>,</a:t>
            </a:r>
          </a:p>
          <a:p>
            <a:pPr marL="0" indent="0">
              <a:buNone/>
            </a:pPr>
            <a:r>
              <a:rPr lang="es-AR" sz="1600" dirty="0"/>
              <a:t>    </a:t>
            </a:r>
            <a:r>
              <a:rPr lang="es-AR" sz="1600" dirty="0" err="1"/>
              <a:t>Storage.</a:t>
            </a:r>
            <a:r>
              <a:rPr lang="es-AR" sz="1600" b="1" i="1" dirty="0" err="1"/>
              <a:t>SPARSE</a:t>
            </a:r>
            <a:r>
              <a:rPr lang="es-AR" sz="1600" b="1" i="1" dirty="0"/>
              <a:t>);</a:t>
            </a:r>
          </a:p>
          <a:p>
            <a:pPr marL="0" indent="0">
              <a:buNone/>
            </a:pPr>
            <a:endParaRPr lang="es-AR" sz="1600" dirty="0"/>
          </a:p>
          <a:p>
            <a:pPr marL="0" indent="0">
              <a:buNone/>
            </a:pPr>
            <a:r>
              <a:rPr lang="en-US" sz="1600" dirty="0" err="1"/>
              <a:t>g.addEdge</a:t>
            </a:r>
            <a:r>
              <a:rPr lang="en-US" sz="1600" dirty="0"/>
              <a:t>('A', 'E', </a:t>
            </a:r>
            <a:r>
              <a:rPr lang="en-US" sz="1600" b="1" dirty="0"/>
              <a:t>new </a:t>
            </a:r>
            <a:r>
              <a:rPr lang="en-US" sz="1600" b="1" dirty="0" err="1"/>
              <a:t>WeightedEdge</a:t>
            </a:r>
            <a:r>
              <a:rPr lang="en-US" sz="1600" b="1" dirty="0"/>
              <a:t>(2));  </a:t>
            </a:r>
          </a:p>
          <a:p>
            <a:pPr marL="0" indent="0">
              <a:buNone/>
            </a:pPr>
            <a:r>
              <a:rPr lang="en-US" sz="1600" dirty="0" err="1"/>
              <a:t>g.addEdge</a:t>
            </a:r>
            <a:r>
              <a:rPr lang="en-US" sz="1600" dirty="0"/>
              <a:t>('A', 'C', </a:t>
            </a:r>
            <a:r>
              <a:rPr lang="en-US" sz="1600" b="1" dirty="0"/>
              <a:t>new </a:t>
            </a:r>
            <a:r>
              <a:rPr lang="en-US" sz="1600" b="1" dirty="0" err="1"/>
              <a:t>WeightedEdge</a:t>
            </a:r>
            <a:r>
              <a:rPr lang="en-US" sz="1600" b="1" dirty="0"/>
              <a:t>(8));  </a:t>
            </a:r>
          </a:p>
          <a:p>
            <a:pPr marL="0" indent="0">
              <a:buNone/>
            </a:pPr>
            <a:r>
              <a:rPr lang="en-US" sz="1600" dirty="0" err="1"/>
              <a:t>g.addEdge</a:t>
            </a:r>
            <a:r>
              <a:rPr lang="en-US" sz="1600" dirty="0"/>
              <a:t>('A', 'B', </a:t>
            </a:r>
            <a:r>
              <a:rPr lang="en-US" sz="1600" b="1" dirty="0"/>
              <a:t>new </a:t>
            </a:r>
            <a:r>
              <a:rPr lang="en-US" sz="1600" b="1" dirty="0" err="1"/>
              <a:t>WeightedEdge</a:t>
            </a:r>
            <a:r>
              <a:rPr lang="en-US" sz="1600" b="1" dirty="0"/>
              <a:t>(9));  </a:t>
            </a:r>
          </a:p>
          <a:p>
            <a:pPr marL="0" indent="0">
              <a:buNone/>
            </a:pPr>
            <a:r>
              <a:rPr lang="en-US" sz="1600" b="1" i="1" dirty="0" err="1">
                <a:solidFill>
                  <a:srgbClr val="00B050"/>
                </a:solidFill>
              </a:rPr>
              <a:t>g.addEdge</a:t>
            </a:r>
            <a:r>
              <a:rPr lang="en-US" sz="1600" b="1" i="1" dirty="0">
                <a:solidFill>
                  <a:srgbClr val="00B050"/>
                </a:solidFill>
              </a:rPr>
              <a:t>('C', 'E', new </a:t>
            </a:r>
            <a:r>
              <a:rPr lang="en-US" sz="1600" b="1" i="1" dirty="0" err="1">
                <a:solidFill>
                  <a:srgbClr val="00B050"/>
                </a:solidFill>
              </a:rPr>
              <a:t>WeightedEdge</a:t>
            </a:r>
            <a:r>
              <a:rPr lang="en-US" sz="1600" b="1" i="1" dirty="0">
                <a:solidFill>
                  <a:srgbClr val="00B050"/>
                </a:solidFill>
              </a:rPr>
              <a:t>(3)); </a:t>
            </a:r>
            <a:r>
              <a:rPr lang="en-US" sz="1600" b="1" dirty="0"/>
              <a:t> </a:t>
            </a:r>
          </a:p>
          <a:p>
            <a:pPr marL="0" indent="0">
              <a:buNone/>
            </a:pPr>
            <a:r>
              <a:rPr lang="es-AR" sz="1600" dirty="0" err="1"/>
              <a:t>g.addVertex</a:t>
            </a:r>
            <a:r>
              <a:rPr lang="es-AR" sz="1600" dirty="0"/>
              <a:t>('D');</a:t>
            </a:r>
          </a:p>
          <a:p>
            <a:pPr marL="0" indent="0">
              <a:buNone/>
            </a:pPr>
            <a:endParaRPr lang="es-AR" sz="1600"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21" name="CuadroTexto 20"/>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22" name="CuadroTexto 21"/>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30" name="Tabla 29"/>
          <p:cNvGraphicFramePr>
            <a:graphicFrameLocks noGrp="1"/>
          </p:cNvGraphicFramePr>
          <p:nvPr/>
        </p:nvGraphicFramePr>
        <p:xfrm>
          <a:off x="6459079" y="291585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3</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1" name="Tabla 30"/>
          <p:cNvGraphicFramePr>
            <a:graphicFrameLocks noGrp="1"/>
          </p:cNvGraphicFramePr>
          <p:nvPr/>
        </p:nvGraphicFramePr>
        <p:xfrm>
          <a:off x="6440196" y="3579565"/>
          <a:ext cx="883926" cy="284732"/>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84732">
                <a:tc>
                  <a:txBody>
                    <a:bodyPr/>
                    <a:lstStyle/>
                    <a:p>
                      <a:r>
                        <a:rPr lang="es-AR" sz="1000" dirty="0"/>
                        <a:t>C</a:t>
                      </a:r>
                    </a:p>
                  </a:txBody>
                  <a:tcPr marL="68580" marR="68580" marT="34290" marB="34290"/>
                </a:tc>
                <a:tc>
                  <a:txBody>
                    <a:bodyPr/>
                    <a:lstStyle/>
                    <a:p>
                      <a:r>
                        <a:rPr lang="es-AR" sz="1000" dirty="0"/>
                        <a:t>3</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4" name="Tabla 33"/>
          <p:cNvGraphicFramePr>
            <a:graphicFrameLocks noGrp="1"/>
          </p:cNvGraphicFramePr>
          <p:nvPr/>
        </p:nvGraphicFramePr>
        <p:xfrm>
          <a:off x="4199681" y="2265206"/>
          <a:ext cx="571527" cy="1593013"/>
        </p:xfrm>
        <a:graphic>
          <a:graphicData uri="http://schemas.openxmlformats.org/drawingml/2006/table">
            <a:tbl>
              <a:tblPr firstRow="1" bandRow="1">
                <a:tableStyleId>{5940675A-B579-460E-94D1-54222C63F5DA}</a:tableStyleId>
              </a:tblPr>
              <a:tblGrid>
                <a:gridCol w="571527">
                  <a:extLst>
                    <a:ext uri="{9D8B030D-6E8A-4147-A177-3AD203B41FA5}">
                      <a16:colId xmlns:a16="http://schemas.microsoft.com/office/drawing/2014/main" val="290444343"/>
                    </a:ext>
                  </a:extLst>
                </a:gridCol>
              </a:tblGrid>
              <a:tr h="306233">
                <a:tc>
                  <a:txBody>
                    <a:bodyPr/>
                    <a:lstStyle/>
                    <a:p>
                      <a:r>
                        <a:rPr lang="es-AR" sz="1000" dirty="0"/>
                        <a:t>A</a:t>
                      </a:r>
                    </a:p>
                  </a:txBody>
                  <a:tcPr marL="68580" marR="68580" marT="34290" marB="34290"/>
                </a:tc>
                <a:extLst>
                  <a:ext uri="{0D108BD9-81ED-4DB2-BD59-A6C34878D82A}">
                    <a16:rowId xmlns:a16="http://schemas.microsoft.com/office/drawing/2014/main" val="1689286606"/>
                  </a:ext>
                </a:extLst>
              </a:tr>
              <a:tr h="306233">
                <a:tc>
                  <a:txBody>
                    <a:bodyPr/>
                    <a:lstStyle/>
                    <a:p>
                      <a:r>
                        <a:rPr lang="es-AR" sz="1000" dirty="0"/>
                        <a:t>B</a:t>
                      </a:r>
                    </a:p>
                  </a:txBody>
                  <a:tcPr marL="68580" marR="68580" marT="34290" marB="34290"/>
                </a:tc>
                <a:extLst>
                  <a:ext uri="{0D108BD9-81ED-4DB2-BD59-A6C34878D82A}">
                    <a16:rowId xmlns:a16="http://schemas.microsoft.com/office/drawing/2014/main" val="2693817814"/>
                  </a:ext>
                </a:extLst>
              </a:tr>
              <a:tr h="306233">
                <a:tc>
                  <a:txBody>
                    <a:bodyPr/>
                    <a:lstStyle/>
                    <a:p>
                      <a:r>
                        <a:rPr lang="es-AR" sz="1000" dirty="0"/>
                        <a:t>C</a:t>
                      </a:r>
                    </a:p>
                  </a:txBody>
                  <a:tcPr marL="68580" marR="68580" marT="34290" marB="34290"/>
                </a:tc>
                <a:extLst>
                  <a:ext uri="{0D108BD9-81ED-4DB2-BD59-A6C34878D82A}">
                    <a16:rowId xmlns:a16="http://schemas.microsoft.com/office/drawing/2014/main" val="3258836830"/>
                  </a:ext>
                </a:extLst>
              </a:tr>
              <a:tr h="368081">
                <a:tc>
                  <a:txBody>
                    <a:bodyPr/>
                    <a:lstStyle/>
                    <a:p>
                      <a:r>
                        <a:rPr lang="es-AR" sz="1000" dirty="0"/>
                        <a:t>D</a:t>
                      </a:r>
                    </a:p>
                  </a:txBody>
                  <a:tcPr marL="68580" marR="68580" marT="34290" marB="34290"/>
                </a:tc>
                <a:extLst>
                  <a:ext uri="{0D108BD9-81ED-4DB2-BD59-A6C34878D82A}">
                    <a16:rowId xmlns:a16="http://schemas.microsoft.com/office/drawing/2014/main" val="2043077858"/>
                  </a:ext>
                </a:extLst>
              </a:tr>
              <a:tr h="306233">
                <a:tc>
                  <a:txBody>
                    <a:bodyPr/>
                    <a:lstStyle/>
                    <a:p>
                      <a:r>
                        <a:rPr lang="es-AR" sz="1000" dirty="0"/>
                        <a:t>E</a:t>
                      </a:r>
                    </a:p>
                  </a:txBody>
                  <a:tcPr marL="68580" marR="68580" marT="34290" marB="34290"/>
                </a:tc>
                <a:extLst>
                  <a:ext uri="{0D108BD9-81ED-4DB2-BD59-A6C34878D82A}">
                    <a16:rowId xmlns:a16="http://schemas.microsoft.com/office/drawing/2014/main" val="901031706"/>
                  </a:ext>
                </a:extLst>
              </a:tr>
            </a:tbl>
          </a:graphicData>
        </a:graphic>
      </p:graphicFrame>
      <p:graphicFrame>
        <p:nvGraphicFramePr>
          <p:cNvPr id="35" name="Tabla 34"/>
          <p:cNvGraphicFramePr>
            <a:graphicFrameLocks noGrp="1"/>
          </p:cNvGraphicFramePr>
          <p:nvPr/>
        </p:nvGraphicFramePr>
        <p:xfrm>
          <a:off x="5189771" y="226520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6" name="Tabla 35"/>
          <p:cNvGraphicFramePr>
            <a:graphicFrameLocks noGrp="1"/>
          </p:cNvGraphicFramePr>
          <p:nvPr/>
        </p:nvGraphicFramePr>
        <p:xfrm>
          <a:off x="5188628" y="357956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37" name="Conector recto de flecha 36"/>
          <p:cNvCxnSpPr>
            <a:endCxn id="35" idx="1"/>
          </p:cNvCxnSpPr>
          <p:nvPr/>
        </p:nvCxnSpPr>
        <p:spPr>
          <a:xfrm>
            <a:off x="4771208" y="2395402"/>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4758393" y="3709761"/>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a 38"/>
          <p:cNvGraphicFramePr>
            <a:graphicFrameLocks noGrp="1"/>
          </p:cNvGraphicFramePr>
          <p:nvPr/>
        </p:nvGraphicFramePr>
        <p:xfrm>
          <a:off x="6459079" y="2239029"/>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C</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40" name="Tabla 39"/>
          <p:cNvGraphicFramePr>
            <a:graphicFrameLocks noGrp="1"/>
          </p:cNvGraphicFramePr>
          <p:nvPr/>
        </p:nvGraphicFramePr>
        <p:xfrm>
          <a:off x="5164140" y="292264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41" name="Conector recto de flecha 40"/>
          <p:cNvCxnSpPr/>
          <p:nvPr/>
        </p:nvCxnSpPr>
        <p:spPr>
          <a:xfrm flipV="1">
            <a:off x="6075837" y="2378094"/>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4745577" y="3008407"/>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a 42"/>
          <p:cNvGraphicFramePr>
            <a:graphicFrameLocks noGrp="1"/>
          </p:cNvGraphicFramePr>
          <p:nvPr/>
        </p:nvGraphicFramePr>
        <p:xfrm>
          <a:off x="7704986" y="2248152"/>
          <a:ext cx="883926" cy="252778"/>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52778">
                <a:tc>
                  <a:txBody>
                    <a:bodyPr/>
                    <a:lstStyle/>
                    <a:p>
                      <a:r>
                        <a:rPr lang="es-AR" sz="1000" dirty="0"/>
                        <a:t>B</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44" name="Tabla 43"/>
          <p:cNvGraphicFramePr>
            <a:graphicFrameLocks noGrp="1"/>
          </p:cNvGraphicFramePr>
          <p:nvPr/>
        </p:nvGraphicFramePr>
        <p:xfrm>
          <a:off x="5188628" y="2592668"/>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45" name="Conector recto de flecha 44"/>
          <p:cNvCxnSpPr/>
          <p:nvPr/>
        </p:nvCxnSpPr>
        <p:spPr>
          <a:xfrm flipV="1">
            <a:off x="7317590" y="239540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4800053" y="2741386"/>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6075837" y="304611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p:nvPr/>
        </p:nvCxnSpPr>
        <p:spPr>
          <a:xfrm flipV="1">
            <a:off x="6075837" y="371019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71573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40000" lnSpcReduction="20000"/>
          </a:bodyPr>
          <a:lstStyle/>
          <a:p>
            <a:pPr marL="0" indent="0">
              <a:buNone/>
            </a:pPr>
            <a:r>
              <a:rPr lang="es-AR" sz="4900" dirty="0" err="1"/>
              <a:t>GraphService</a:t>
            </a:r>
            <a:r>
              <a:rPr lang="es-AR" sz="4900" dirty="0"/>
              <a:t>&lt;</a:t>
            </a:r>
            <a:r>
              <a:rPr lang="es-AR" sz="4900" dirty="0" err="1"/>
              <a:t>Character,WeightedEdge</a:t>
            </a:r>
            <a:r>
              <a:rPr lang="es-AR" sz="4900" dirty="0"/>
              <a:t>&gt; g = </a:t>
            </a:r>
          </a:p>
          <a:p>
            <a:pPr marL="0" indent="0">
              <a:buNone/>
            </a:pPr>
            <a:r>
              <a:rPr lang="es-AR" sz="4900" dirty="0" err="1"/>
              <a:t>GraphFactory.</a:t>
            </a:r>
            <a:r>
              <a:rPr lang="es-AR" sz="4900" i="1" dirty="0" err="1"/>
              <a:t>create</a:t>
            </a:r>
            <a:r>
              <a:rPr lang="es-AR" sz="4900" i="1" dirty="0"/>
              <a:t>(</a:t>
            </a:r>
          </a:p>
          <a:p>
            <a:pPr marL="0" indent="0">
              <a:buNone/>
            </a:pPr>
            <a:r>
              <a:rPr lang="es-AR" sz="4900" i="1" dirty="0" err="1"/>
              <a:t>Multiplicity.</a:t>
            </a:r>
            <a:r>
              <a:rPr lang="es-AR" sz="4900" b="1" i="1" dirty="0" err="1"/>
              <a:t>SIMPLE</a:t>
            </a:r>
            <a:r>
              <a:rPr lang="es-AR" sz="4900" b="1" i="1" dirty="0"/>
              <a:t>, </a:t>
            </a:r>
          </a:p>
          <a:p>
            <a:pPr marL="0" indent="0">
              <a:buNone/>
            </a:pPr>
            <a:r>
              <a:rPr lang="es-AR" sz="4900" dirty="0"/>
              <a:t>    </a:t>
            </a:r>
            <a:r>
              <a:rPr lang="es-AR" sz="4900" dirty="0" err="1"/>
              <a:t>EdgeMode.</a:t>
            </a:r>
            <a:r>
              <a:rPr lang="es-AR" sz="4900" b="1" i="1" dirty="0" err="1"/>
              <a:t>UNDIRECTED</a:t>
            </a:r>
            <a:r>
              <a:rPr lang="es-AR" sz="4900" b="1" i="1" dirty="0"/>
              <a:t>,</a:t>
            </a:r>
          </a:p>
          <a:p>
            <a:pPr marL="0" indent="0">
              <a:buNone/>
            </a:pPr>
            <a:r>
              <a:rPr lang="es-AR" sz="4900" dirty="0"/>
              <a:t>    </a:t>
            </a:r>
            <a:r>
              <a:rPr lang="es-AR" sz="4900" dirty="0" err="1"/>
              <a:t>SelfLoop.</a:t>
            </a:r>
            <a:r>
              <a:rPr lang="es-AR" sz="4900" b="1" i="1" dirty="0" err="1"/>
              <a:t>NO</a:t>
            </a:r>
            <a:r>
              <a:rPr lang="es-AR" sz="4900" b="1" i="1" dirty="0"/>
              <a:t>,</a:t>
            </a:r>
          </a:p>
          <a:p>
            <a:pPr marL="0" indent="0">
              <a:buNone/>
            </a:pPr>
            <a:r>
              <a:rPr lang="es-AR" sz="4900" dirty="0"/>
              <a:t>    </a:t>
            </a:r>
            <a:r>
              <a:rPr lang="es-AR" sz="4900" dirty="0" err="1"/>
              <a:t>Weight.</a:t>
            </a:r>
            <a:r>
              <a:rPr lang="es-AR" sz="4900" b="1" i="1" dirty="0" err="1"/>
              <a:t>YES</a:t>
            </a:r>
            <a:r>
              <a:rPr lang="es-AR" sz="4900" b="1" i="1" dirty="0"/>
              <a:t>,</a:t>
            </a:r>
          </a:p>
          <a:p>
            <a:pPr marL="0" indent="0">
              <a:buNone/>
            </a:pPr>
            <a:r>
              <a:rPr lang="es-AR" sz="4900" dirty="0"/>
              <a:t>    </a:t>
            </a:r>
            <a:r>
              <a:rPr lang="es-AR" sz="4900" dirty="0" err="1"/>
              <a:t>Storage.</a:t>
            </a:r>
            <a:r>
              <a:rPr lang="es-AR" sz="4900" b="1" i="1" dirty="0" err="1"/>
              <a:t>SPARSE</a:t>
            </a:r>
            <a:r>
              <a:rPr lang="es-AR" sz="4900" b="1" i="1" dirty="0"/>
              <a:t>);</a:t>
            </a:r>
          </a:p>
          <a:p>
            <a:pPr marL="0" indent="0">
              <a:buNone/>
            </a:pPr>
            <a:endParaRPr lang="es-AR" sz="4900" dirty="0"/>
          </a:p>
          <a:p>
            <a:pPr marL="0" indent="0">
              <a:buNone/>
            </a:pPr>
            <a:r>
              <a:rPr lang="en-US" sz="4900" dirty="0" err="1"/>
              <a:t>g.addEdge</a:t>
            </a:r>
            <a:r>
              <a:rPr lang="en-US" sz="4900" dirty="0"/>
              <a:t>('A', 'E', </a:t>
            </a:r>
            <a:r>
              <a:rPr lang="en-US" sz="4900" b="1" dirty="0"/>
              <a:t>new </a:t>
            </a:r>
            <a:r>
              <a:rPr lang="en-US" sz="4900" b="1" dirty="0" err="1"/>
              <a:t>WeightedEdge</a:t>
            </a:r>
            <a:r>
              <a:rPr lang="en-US" sz="4900" b="1" dirty="0"/>
              <a:t>(2));  </a:t>
            </a:r>
          </a:p>
          <a:p>
            <a:pPr marL="0" indent="0">
              <a:buNone/>
            </a:pPr>
            <a:r>
              <a:rPr lang="en-US" sz="4900" dirty="0" err="1"/>
              <a:t>g.addEdge</a:t>
            </a:r>
            <a:r>
              <a:rPr lang="en-US" sz="4900" dirty="0"/>
              <a:t>('A', 'C', </a:t>
            </a:r>
            <a:r>
              <a:rPr lang="en-US" sz="4900" b="1" dirty="0"/>
              <a:t>new </a:t>
            </a:r>
            <a:r>
              <a:rPr lang="en-US" sz="4900" b="1" dirty="0" err="1"/>
              <a:t>WeightedEdge</a:t>
            </a:r>
            <a:r>
              <a:rPr lang="en-US" sz="4900" b="1" dirty="0"/>
              <a:t>(8));  </a:t>
            </a:r>
          </a:p>
          <a:p>
            <a:pPr marL="0" indent="0">
              <a:buNone/>
            </a:pPr>
            <a:r>
              <a:rPr lang="en-US" sz="4900" dirty="0" err="1"/>
              <a:t>g.addEdge</a:t>
            </a:r>
            <a:r>
              <a:rPr lang="en-US" sz="4900" dirty="0"/>
              <a:t>('A', 'B', </a:t>
            </a:r>
            <a:r>
              <a:rPr lang="en-US" sz="4900" b="1" dirty="0"/>
              <a:t>new </a:t>
            </a:r>
            <a:r>
              <a:rPr lang="en-US" sz="4900" b="1" dirty="0" err="1"/>
              <a:t>WeightedEdge</a:t>
            </a:r>
            <a:r>
              <a:rPr lang="en-US" sz="4900" b="1" dirty="0"/>
              <a:t>(9));  </a:t>
            </a:r>
          </a:p>
          <a:p>
            <a:pPr marL="0" indent="0">
              <a:buNone/>
            </a:pPr>
            <a:r>
              <a:rPr lang="en-US" sz="4900" dirty="0" err="1"/>
              <a:t>g.addEdge</a:t>
            </a:r>
            <a:r>
              <a:rPr lang="en-US" sz="4900" dirty="0"/>
              <a:t>('C', 'E', </a:t>
            </a:r>
            <a:r>
              <a:rPr lang="en-US" sz="4900" b="1" dirty="0"/>
              <a:t>new </a:t>
            </a:r>
            <a:r>
              <a:rPr lang="en-US" sz="4900" b="1" dirty="0" err="1"/>
              <a:t>WeightedEdge</a:t>
            </a:r>
            <a:r>
              <a:rPr lang="en-US" sz="4900" b="1" dirty="0"/>
              <a:t>(3));</a:t>
            </a:r>
            <a:r>
              <a:rPr lang="en-US" sz="4900" b="1" i="1" dirty="0">
                <a:solidFill>
                  <a:srgbClr val="00B050"/>
                </a:solidFill>
              </a:rPr>
              <a:t> </a:t>
            </a:r>
            <a:r>
              <a:rPr lang="en-US" sz="4900" b="1" dirty="0"/>
              <a:t> </a:t>
            </a:r>
          </a:p>
          <a:p>
            <a:pPr marL="0" indent="0">
              <a:buNone/>
            </a:pPr>
            <a:r>
              <a:rPr lang="es-AR" sz="4900" dirty="0" err="1"/>
              <a:t>g.addVertex</a:t>
            </a:r>
            <a:r>
              <a:rPr lang="es-AR" sz="4900" dirty="0"/>
              <a:t>('D');</a:t>
            </a:r>
          </a:p>
          <a:p>
            <a:pPr marL="0" indent="0">
              <a:buNone/>
            </a:pPr>
            <a:endParaRPr lang="es-AR"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21" name="CuadroTexto 20"/>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22" name="CuadroTexto 21"/>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30" name="Tabla 29"/>
          <p:cNvGraphicFramePr>
            <a:graphicFrameLocks noGrp="1"/>
          </p:cNvGraphicFramePr>
          <p:nvPr/>
        </p:nvGraphicFramePr>
        <p:xfrm>
          <a:off x="6459079" y="291585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3</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1" name="Tabla 30"/>
          <p:cNvGraphicFramePr>
            <a:graphicFrameLocks noGrp="1"/>
          </p:cNvGraphicFramePr>
          <p:nvPr/>
        </p:nvGraphicFramePr>
        <p:xfrm>
          <a:off x="6440196" y="3579565"/>
          <a:ext cx="883926" cy="284732"/>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84732">
                <a:tc>
                  <a:txBody>
                    <a:bodyPr/>
                    <a:lstStyle/>
                    <a:p>
                      <a:r>
                        <a:rPr lang="es-AR" sz="1000" dirty="0"/>
                        <a:t>C</a:t>
                      </a:r>
                    </a:p>
                  </a:txBody>
                  <a:tcPr marL="68580" marR="68580" marT="34290" marB="34290"/>
                </a:tc>
                <a:tc>
                  <a:txBody>
                    <a:bodyPr/>
                    <a:lstStyle/>
                    <a:p>
                      <a:r>
                        <a:rPr lang="es-AR" sz="1000" dirty="0"/>
                        <a:t>3</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4" name="Tabla 33"/>
          <p:cNvGraphicFramePr>
            <a:graphicFrameLocks noGrp="1"/>
          </p:cNvGraphicFramePr>
          <p:nvPr/>
        </p:nvGraphicFramePr>
        <p:xfrm>
          <a:off x="4199681" y="2265206"/>
          <a:ext cx="571527" cy="1593013"/>
        </p:xfrm>
        <a:graphic>
          <a:graphicData uri="http://schemas.openxmlformats.org/drawingml/2006/table">
            <a:tbl>
              <a:tblPr firstRow="1" bandRow="1">
                <a:tableStyleId>{5940675A-B579-460E-94D1-54222C63F5DA}</a:tableStyleId>
              </a:tblPr>
              <a:tblGrid>
                <a:gridCol w="571527">
                  <a:extLst>
                    <a:ext uri="{9D8B030D-6E8A-4147-A177-3AD203B41FA5}">
                      <a16:colId xmlns:a16="http://schemas.microsoft.com/office/drawing/2014/main" val="290444343"/>
                    </a:ext>
                  </a:extLst>
                </a:gridCol>
              </a:tblGrid>
              <a:tr h="306233">
                <a:tc>
                  <a:txBody>
                    <a:bodyPr/>
                    <a:lstStyle/>
                    <a:p>
                      <a:r>
                        <a:rPr lang="es-AR" sz="1000" dirty="0"/>
                        <a:t>A</a:t>
                      </a:r>
                    </a:p>
                  </a:txBody>
                  <a:tcPr marL="68580" marR="68580" marT="34290" marB="34290"/>
                </a:tc>
                <a:extLst>
                  <a:ext uri="{0D108BD9-81ED-4DB2-BD59-A6C34878D82A}">
                    <a16:rowId xmlns:a16="http://schemas.microsoft.com/office/drawing/2014/main" val="1689286606"/>
                  </a:ext>
                </a:extLst>
              </a:tr>
              <a:tr h="306233">
                <a:tc>
                  <a:txBody>
                    <a:bodyPr/>
                    <a:lstStyle/>
                    <a:p>
                      <a:r>
                        <a:rPr lang="es-AR" sz="1000" dirty="0"/>
                        <a:t>B</a:t>
                      </a:r>
                    </a:p>
                  </a:txBody>
                  <a:tcPr marL="68580" marR="68580" marT="34290" marB="34290"/>
                </a:tc>
                <a:extLst>
                  <a:ext uri="{0D108BD9-81ED-4DB2-BD59-A6C34878D82A}">
                    <a16:rowId xmlns:a16="http://schemas.microsoft.com/office/drawing/2014/main" val="2693817814"/>
                  </a:ext>
                </a:extLst>
              </a:tr>
              <a:tr h="306233">
                <a:tc>
                  <a:txBody>
                    <a:bodyPr/>
                    <a:lstStyle/>
                    <a:p>
                      <a:r>
                        <a:rPr lang="es-AR" sz="1000" dirty="0"/>
                        <a:t>C</a:t>
                      </a:r>
                    </a:p>
                  </a:txBody>
                  <a:tcPr marL="68580" marR="68580" marT="34290" marB="34290"/>
                </a:tc>
                <a:extLst>
                  <a:ext uri="{0D108BD9-81ED-4DB2-BD59-A6C34878D82A}">
                    <a16:rowId xmlns:a16="http://schemas.microsoft.com/office/drawing/2014/main" val="3258836830"/>
                  </a:ext>
                </a:extLst>
              </a:tr>
              <a:tr h="368081">
                <a:tc>
                  <a:txBody>
                    <a:bodyPr/>
                    <a:lstStyle/>
                    <a:p>
                      <a:r>
                        <a:rPr lang="es-AR" sz="1000" dirty="0"/>
                        <a:t>D</a:t>
                      </a:r>
                    </a:p>
                  </a:txBody>
                  <a:tcPr marL="68580" marR="68580" marT="34290" marB="34290"/>
                </a:tc>
                <a:extLst>
                  <a:ext uri="{0D108BD9-81ED-4DB2-BD59-A6C34878D82A}">
                    <a16:rowId xmlns:a16="http://schemas.microsoft.com/office/drawing/2014/main" val="2043077858"/>
                  </a:ext>
                </a:extLst>
              </a:tr>
              <a:tr h="306233">
                <a:tc>
                  <a:txBody>
                    <a:bodyPr/>
                    <a:lstStyle/>
                    <a:p>
                      <a:r>
                        <a:rPr lang="es-AR" sz="1000" dirty="0"/>
                        <a:t>E</a:t>
                      </a:r>
                    </a:p>
                  </a:txBody>
                  <a:tcPr marL="68580" marR="68580" marT="34290" marB="34290"/>
                </a:tc>
                <a:extLst>
                  <a:ext uri="{0D108BD9-81ED-4DB2-BD59-A6C34878D82A}">
                    <a16:rowId xmlns:a16="http://schemas.microsoft.com/office/drawing/2014/main" val="901031706"/>
                  </a:ext>
                </a:extLst>
              </a:tr>
            </a:tbl>
          </a:graphicData>
        </a:graphic>
      </p:graphicFrame>
      <p:graphicFrame>
        <p:nvGraphicFramePr>
          <p:cNvPr id="35" name="Tabla 34"/>
          <p:cNvGraphicFramePr>
            <a:graphicFrameLocks noGrp="1"/>
          </p:cNvGraphicFramePr>
          <p:nvPr/>
        </p:nvGraphicFramePr>
        <p:xfrm>
          <a:off x="5189771" y="226520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6" name="Tabla 35"/>
          <p:cNvGraphicFramePr>
            <a:graphicFrameLocks noGrp="1"/>
          </p:cNvGraphicFramePr>
          <p:nvPr/>
        </p:nvGraphicFramePr>
        <p:xfrm>
          <a:off x="5188628" y="357956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37" name="Conector recto de flecha 36"/>
          <p:cNvCxnSpPr>
            <a:endCxn id="35" idx="1"/>
          </p:cNvCxnSpPr>
          <p:nvPr/>
        </p:nvCxnSpPr>
        <p:spPr>
          <a:xfrm>
            <a:off x="4771208" y="2395402"/>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4758393" y="3709761"/>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a 38"/>
          <p:cNvGraphicFramePr>
            <a:graphicFrameLocks noGrp="1"/>
          </p:cNvGraphicFramePr>
          <p:nvPr/>
        </p:nvGraphicFramePr>
        <p:xfrm>
          <a:off x="6459079" y="2239029"/>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C</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40" name="Tabla 39"/>
          <p:cNvGraphicFramePr>
            <a:graphicFrameLocks noGrp="1"/>
          </p:cNvGraphicFramePr>
          <p:nvPr/>
        </p:nvGraphicFramePr>
        <p:xfrm>
          <a:off x="5164140" y="292264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41" name="Conector recto de flecha 40"/>
          <p:cNvCxnSpPr/>
          <p:nvPr/>
        </p:nvCxnSpPr>
        <p:spPr>
          <a:xfrm flipV="1">
            <a:off x="6075837" y="2378094"/>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4745577" y="3008407"/>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a 42"/>
          <p:cNvGraphicFramePr>
            <a:graphicFrameLocks noGrp="1"/>
          </p:cNvGraphicFramePr>
          <p:nvPr/>
        </p:nvGraphicFramePr>
        <p:xfrm>
          <a:off x="7704986" y="2248152"/>
          <a:ext cx="883926" cy="252778"/>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52778">
                <a:tc>
                  <a:txBody>
                    <a:bodyPr/>
                    <a:lstStyle/>
                    <a:p>
                      <a:r>
                        <a:rPr lang="es-AR" sz="1000" dirty="0"/>
                        <a:t>B</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44" name="Tabla 43"/>
          <p:cNvGraphicFramePr>
            <a:graphicFrameLocks noGrp="1"/>
          </p:cNvGraphicFramePr>
          <p:nvPr/>
        </p:nvGraphicFramePr>
        <p:xfrm>
          <a:off x="5188628" y="2592668"/>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45" name="Conector recto de flecha 44"/>
          <p:cNvCxnSpPr/>
          <p:nvPr/>
        </p:nvCxnSpPr>
        <p:spPr>
          <a:xfrm flipV="1">
            <a:off x="7317590" y="239540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4800053" y="2741386"/>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6075837" y="304611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p:nvPr/>
        </p:nvCxnSpPr>
        <p:spPr>
          <a:xfrm flipV="1">
            <a:off x="6075837" y="371019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935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55</a:t>
            </a:fld>
            <a:endParaRPr lang="en-US"/>
          </a:p>
        </p:txBody>
      </p:sp>
      <p:cxnSp>
        <p:nvCxnSpPr>
          <p:cNvPr id="7" name="Straight Arrow Connector 6"/>
          <p:cNvCxnSpPr/>
          <p:nvPr/>
        </p:nvCxnSpPr>
        <p:spPr>
          <a:xfrm flipV="1">
            <a:off x="146957" y="1269275"/>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27323" y="308930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1" name="Rectangle 20"/>
          <p:cNvSpPr/>
          <p:nvPr/>
        </p:nvSpPr>
        <p:spPr>
          <a:xfrm>
            <a:off x="5763985"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523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inVertical)">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Autofit/>
          </a:bodyPr>
          <a:lstStyle/>
          <a:p>
            <a:pPr marL="0" indent="0">
              <a:buNone/>
            </a:pPr>
            <a:r>
              <a:rPr lang="es-AR" sz="1600" dirty="0" err="1"/>
              <a:t>GraphService</a:t>
            </a:r>
            <a:r>
              <a:rPr lang="es-AR" sz="1600" dirty="0"/>
              <a:t>&lt;</a:t>
            </a:r>
            <a:r>
              <a:rPr lang="es-AR" sz="1600" dirty="0" err="1"/>
              <a:t>Character,WeightedEdge</a:t>
            </a:r>
            <a:r>
              <a:rPr lang="es-AR" sz="1600" dirty="0"/>
              <a:t>&gt; g = </a:t>
            </a:r>
          </a:p>
          <a:p>
            <a:pPr marL="0" indent="0">
              <a:buNone/>
            </a:pPr>
            <a:r>
              <a:rPr lang="es-AR" sz="1600" dirty="0" err="1"/>
              <a:t>GraphFactory.</a:t>
            </a:r>
            <a:r>
              <a:rPr lang="es-AR" sz="1600" i="1" dirty="0" err="1"/>
              <a:t>create</a:t>
            </a:r>
            <a:r>
              <a:rPr lang="es-AR" sz="1600" i="1" dirty="0"/>
              <a:t>(</a:t>
            </a:r>
          </a:p>
          <a:p>
            <a:pPr marL="0" indent="0">
              <a:buNone/>
            </a:pP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YES</a:t>
            </a:r>
            <a:r>
              <a:rPr lang="es-AR" sz="1600" b="1" i="1" dirty="0"/>
              <a:t>,</a:t>
            </a:r>
          </a:p>
          <a:p>
            <a:pPr marL="0" indent="0">
              <a:buNone/>
            </a:pPr>
            <a:r>
              <a:rPr lang="es-AR" sz="1600" dirty="0">
                <a:solidFill>
                  <a:srgbClr val="00B050"/>
                </a:solidFill>
              </a:rPr>
              <a:t>    </a:t>
            </a:r>
            <a:r>
              <a:rPr lang="es-AR" sz="1600" dirty="0" err="1">
                <a:solidFill>
                  <a:srgbClr val="00B050"/>
                </a:solidFill>
              </a:rPr>
              <a:t>Storage.</a:t>
            </a:r>
            <a:r>
              <a:rPr lang="es-AR" sz="1600" b="1" i="1" dirty="0" err="1">
                <a:solidFill>
                  <a:srgbClr val="00B050"/>
                </a:solidFill>
              </a:rPr>
              <a:t>DENSE</a:t>
            </a:r>
            <a:r>
              <a:rPr lang="es-AR" sz="1600" b="1" i="1" dirty="0"/>
              <a:t>);</a:t>
            </a:r>
          </a:p>
          <a:p>
            <a:pPr marL="0" indent="0">
              <a:buNone/>
            </a:pPr>
            <a:endParaRPr lang="es-AR" sz="1600" dirty="0"/>
          </a:p>
          <a:p>
            <a:pPr marL="0" indent="0">
              <a:buNone/>
            </a:pPr>
            <a:r>
              <a:rPr lang="en-US" sz="1600" dirty="0" err="1"/>
              <a:t>g.addEdge</a:t>
            </a:r>
            <a:r>
              <a:rPr lang="en-US" sz="1600" dirty="0"/>
              <a:t>('A', 'E', </a:t>
            </a:r>
            <a:r>
              <a:rPr lang="en-US" sz="1600" b="1" dirty="0"/>
              <a:t>new </a:t>
            </a:r>
            <a:r>
              <a:rPr lang="en-US" sz="1600" b="1" dirty="0" err="1"/>
              <a:t>WeightedEdge</a:t>
            </a:r>
            <a:r>
              <a:rPr lang="en-US" sz="1600" b="1" dirty="0"/>
              <a:t>(2));  </a:t>
            </a:r>
          </a:p>
          <a:p>
            <a:pPr marL="0" indent="0">
              <a:buNone/>
            </a:pPr>
            <a:r>
              <a:rPr lang="en-US" sz="1600" dirty="0" err="1"/>
              <a:t>g.addEdge</a:t>
            </a:r>
            <a:r>
              <a:rPr lang="en-US" sz="1600" dirty="0"/>
              <a:t>('A', 'C', </a:t>
            </a:r>
            <a:r>
              <a:rPr lang="en-US" sz="1600" b="1" dirty="0"/>
              <a:t>new </a:t>
            </a:r>
            <a:r>
              <a:rPr lang="en-US" sz="1600" b="1" dirty="0" err="1"/>
              <a:t>WeightedEdge</a:t>
            </a:r>
            <a:r>
              <a:rPr lang="en-US" sz="1600" b="1" dirty="0"/>
              <a:t>(8));  </a:t>
            </a:r>
          </a:p>
          <a:p>
            <a:pPr marL="0" indent="0">
              <a:buNone/>
            </a:pPr>
            <a:r>
              <a:rPr lang="en-US" sz="1600" dirty="0" err="1"/>
              <a:t>g.addEdge</a:t>
            </a:r>
            <a:r>
              <a:rPr lang="en-US" sz="1600" dirty="0"/>
              <a:t>('A', 'B', </a:t>
            </a:r>
            <a:r>
              <a:rPr lang="en-US" sz="1600" b="1" dirty="0"/>
              <a:t>new </a:t>
            </a:r>
            <a:r>
              <a:rPr lang="en-US" sz="1600" b="1" dirty="0" err="1"/>
              <a:t>WeightedEdge</a:t>
            </a:r>
            <a:r>
              <a:rPr lang="en-US" sz="1600" b="1" dirty="0"/>
              <a:t>(9));  </a:t>
            </a:r>
          </a:p>
          <a:p>
            <a:pPr marL="0" indent="0">
              <a:buNone/>
            </a:pPr>
            <a:r>
              <a:rPr lang="en-US" sz="1600" dirty="0" err="1"/>
              <a:t>g.addEdge</a:t>
            </a:r>
            <a:r>
              <a:rPr lang="en-US" sz="1600" dirty="0"/>
              <a:t>('C', 'E', </a:t>
            </a:r>
            <a:r>
              <a:rPr lang="en-US" sz="1600" b="1" dirty="0"/>
              <a:t>new </a:t>
            </a:r>
            <a:r>
              <a:rPr lang="en-US" sz="1600" b="1" dirty="0" err="1"/>
              <a:t>WeightedEdge</a:t>
            </a:r>
            <a:r>
              <a:rPr lang="en-US" sz="1600" b="1" dirty="0"/>
              <a:t>(3));</a:t>
            </a:r>
            <a:r>
              <a:rPr lang="en-US" sz="1600" b="1" i="1" dirty="0">
                <a:solidFill>
                  <a:srgbClr val="00B050"/>
                </a:solidFill>
              </a:rPr>
              <a:t> </a:t>
            </a:r>
            <a:r>
              <a:rPr lang="en-US" sz="1600" b="1" dirty="0"/>
              <a:t> </a:t>
            </a:r>
          </a:p>
          <a:p>
            <a:pPr marL="0" indent="0">
              <a:buNone/>
            </a:pPr>
            <a:r>
              <a:rPr lang="es-AR" sz="1600" dirty="0" err="1"/>
              <a:t>g.addVertex</a:t>
            </a:r>
            <a:r>
              <a:rPr lang="es-AR" sz="1600" dirty="0"/>
              <a:t>('D');</a:t>
            </a:r>
          </a:p>
          <a:p>
            <a:pPr marL="0" indent="0">
              <a:buNone/>
            </a:pPr>
            <a:endParaRPr lang="es-AR" sz="1600"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21" name="CuadroTexto 20"/>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22" name="CuadroTexto 21"/>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5" name="Tabla 4"/>
          <p:cNvGraphicFramePr>
            <a:graphicFrameLocks noGrp="1"/>
          </p:cNvGraphicFramePr>
          <p:nvPr/>
        </p:nvGraphicFramePr>
        <p:xfrm>
          <a:off x="4342789" y="2238256"/>
          <a:ext cx="3054534" cy="1337310"/>
        </p:xfrm>
        <a:graphic>
          <a:graphicData uri="http://schemas.openxmlformats.org/drawingml/2006/table">
            <a:tbl>
              <a:tblPr firstRow="1" bandRow="1">
                <a:tableStyleId>{5940675A-B579-460E-94D1-54222C63F5DA}</a:tableStyleId>
              </a:tblPr>
              <a:tblGrid>
                <a:gridCol w="509089">
                  <a:extLst>
                    <a:ext uri="{9D8B030D-6E8A-4147-A177-3AD203B41FA5}">
                      <a16:colId xmlns:a16="http://schemas.microsoft.com/office/drawing/2014/main" val="1744690710"/>
                    </a:ext>
                  </a:extLst>
                </a:gridCol>
                <a:gridCol w="509089">
                  <a:extLst>
                    <a:ext uri="{9D8B030D-6E8A-4147-A177-3AD203B41FA5}">
                      <a16:colId xmlns:a16="http://schemas.microsoft.com/office/drawing/2014/main" val="3010373102"/>
                    </a:ext>
                  </a:extLst>
                </a:gridCol>
                <a:gridCol w="509089">
                  <a:extLst>
                    <a:ext uri="{9D8B030D-6E8A-4147-A177-3AD203B41FA5}">
                      <a16:colId xmlns:a16="http://schemas.microsoft.com/office/drawing/2014/main" val="1330677741"/>
                    </a:ext>
                  </a:extLst>
                </a:gridCol>
                <a:gridCol w="509089">
                  <a:extLst>
                    <a:ext uri="{9D8B030D-6E8A-4147-A177-3AD203B41FA5}">
                      <a16:colId xmlns:a16="http://schemas.microsoft.com/office/drawing/2014/main" val="1793248683"/>
                    </a:ext>
                  </a:extLst>
                </a:gridCol>
                <a:gridCol w="509089">
                  <a:extLst>
                    <a:ext uri="{9D8B030D-6E8A-4147-A177-3AD203B41FA5}">
                      <a16:colId xmlns:a16="http://schemas.microsoft.com/office/drawing/2014/main" val="1042115879"/>
                    </a:ext>
                  </a:extLst>
                </a:gridCol>
                <a:gridCol w="509089">
                  <a:extLst>
                    <a:ext uri="{9D8B030D-6E8A-4147-A177-3AD203B41FA5}">
                      <a16:colId xmlns:a16="http://schemas.microsoft.com/office/drawing/2014/main" val="1839970583"/>
                    </a:ext>
                  </a:extLst>
                </a:gridCol>
              </a:tblGrid>
              <a:tr h="222885">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1717130780"/>
                  </a:ext>
                </a:extLst>
              </a:tr>
              <a:tr h="222885">
                <a:tc>
                  <a:txBody>
                    <a:bodyPr/>
                    <a:lstStyle/>
                    <a:p>
                      <a:r>
                        <a:rPr lang="es-AR" sz="1000" dirty="0"/>
                        <a:t>A</a:t>
                      </a:r>
                    </a:p>
                  </a:txBody>
                  <a:tcPr marL="68580" marR="68580" marT="34290" marB="34290"/>
                </a:tc>
                <a:tc>
                  <a:txBody>
                    <a:bodyPr/>
                    <a:lstStyle/>
                    <a:p>
                      <a:endParaRPr lang="es-AR" sz="1000" dirty="0"/>
                    </a:p>
                  </a:txBody>
                  <a:tcPr marL="68580" marR="68580" marT="34290" marB="34290"/>
                </a:tc>
                <a:tc>
                  <a:txBody>
                    <a:bodyPr/>
                    <a:lstStyle/>
                    <a:p>
                      <a:r>
                        <a:rPr lang="es-AR" sz="1000" dirty="0"/>
                        <a:t>9</a:t>
                      </a:r>
                    </a:p>
                  </a:txBody>
                  <a:tcPr marL="68580" marR="68580" marT="34290" marB="34290"/>
                </a:tc>
                <a:tc>
                  <a:txBody>
                    <a:bodyPr/>
                    <a:lstStyle/>
                    <a:p>
                      <a:r>
                        <a:rPr lang="es-AR" sz="1000" dirty="0"/>
                        <a:t>8</a:t>
                      </a:r>
                    </a:p>
                  </a:txBody>
                  <a:tcPr marL="68580" marR="68580" marT="34290" marB="34290"/>
                </a:tc>
                <a:tc>
                  <a:txBody>
                    <a:bodyPr/>
                    <a:lstStyle/>
                    <a:p>
                      <a:endParaRPr lang="es-AR" sz="1000" dirty="0"/>
                    </a:p>
                  </a:txBody>
                  <a:tcPr marL="68580" marR="68580" marT="34290" marB="34290"/>
                </a:tc>
                <a:tc>
                  <a:txBody>
                    <a:bodyPr/>
                    <a:lstStyle/>
                    <a:p>
                      <a:r>
                        <a:rPr lang="es-AR" sz="1000" dirty="0"/>
                        <a:t>2</a:t>
                      </a:r>
                    </a:p>
                  </a:txBody>
                  <a:tcPr marL="68580" marR="68580" marT="34290" marB="34290"/>
                </a:tc>
                <a:extLst>
                  <a:ext uri="{0D108BD9-81ED-4DB2-BD59-A6C34878D82A}">
                    <a16:rowId xmlns:a16="http://schemas.microsoft.com/office/drawing/2014/main" val="491474573"/>
                  </a:ext>
                </a:extLst>
              </a:tr>
              <a:tr h="222885">
                <a:tc>
                  <a:txBody>
                    <a:bodyPr/>
                    <a:lstStyle/>
                    <a:p>
                      <a:r>
                        <a:rPr lang="es-AR" sz="1000" dirty="0"/>
                        <a:t>B</a:t>
                      </a:r>
                    </a:p>
                  </a:txBody>
                  <a:tcPr marL="68580" marR="68580" marT="34290" marB="34290"/>
                </a:tc>
                <a:tc>
                  <a:txBody>
                    <a:bodyPr/>
                    <a:lstStyle/>
                    <a:p>
                      <a:r>
                        <a:rPr lang="es-AR" sz="1000" dirty="0"/>
                        <a:t>9</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1156688466"/>
                  </a:ext>
                </a:extLst>
              </a:tr>
              <a:tr h="222885">
                <a:tc>
                  <a:txBody>
                    <a:bodyPr/>
                    <a:lstStyle/>
                    <a:p>
                      <a:r>
                        <a:rPr lang="es-AR" sz="1000" dirty="0"/>
                        <a:t>C</a:t>
                      </a:r>
                    </a:p>
                  </a:txBody>
                  <a:tcPr marL="68580" marR="68580" marT="34290" marB="34290"/>
                </a:tc>
                <a:tc>
                  <a:txBody>
                    <a:bodyPr/>
                    <a:lstStyle/>
                    <a:p>
                      <a:r>
                        <a:rPr lang="es-AR" sz="1000" dirty="0"/>
                        <a:t>8</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r>
                        <a:rPr lang="es-AR" sz="1000" dirty="0"/>
                        <a:t>3</a:t>
                      </a:r>
                    </a:p>
                  </a:txBody>
                  <a:tcPr marL="68580" marR="68580" marT="34290" marB="34290"/>
                </a:tc>
                <a:extLst>
                  <a:ext uri="{0D108BD9-81ED-4DB2-BD59-A6C34878D82A}">
                    <a16:rowId xmlns:a16="http://schemas.microsoft.com/office/drawing/2014/main" val="2042979709"/>
                  </a:ext>
                </a:extLst>
              </a:tr>
              <a:tr h="222885">
                <a:tc>
                  <a:txBody>
                    <a:bodyPr/>
                    <a:lstStyle/>
                    <a:p>
                      <a:r>
                        <a:rPr lang="es-AR" sz="1000" dirty="0"/>
                        <a:t>D</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2565115364"/>
                  </a:ext>
                </a:extLst>
              </a:tr>
              <a:tr h="222885">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a:p>
                  </a:txBody>
                  <a:tcPr marL="68580" marR="68580" marT="34290" marB="34290"/>
                </a:tc>
                <a:tc>
                  <a:txBody>
                    <a:bodyPr/>
                    <a:lstStyle/>
                    <a:p>
                      <a:r>
                        <a:rPr lang="es-AR" sz="1000" dirty="0"/>
                        <a:t>3</a:t>
                      </a:r>
                    </a:p>
                  </a:txBody>
                  <a:tcPr marL="68580" marR="68580" marT="34290" marB="34290"/>
                </a:tc>
                <a:tc>
                  <a:txBody>
                    <a:bodyPr/>
                    <a:lstStyle/>
                    <a:p>
                      <a:endParaRPr lang="es-AR" sz="1000"/>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2898241809"/>
                  </a:ext>
                </a:extLst>
              </a:tr>
            </a:tbl>
          </a:graphicData>
        </a:graphic>
      </p:graphicFrame>
    </p:spTree>
    <p:extLst>
      <p:ext uri="{BB962C8B-B14F-4D97-AF65-F5344CB8AC3E}">
        <p14:creationId xmlns:p14="http://schemas.microsoft.com/office/powerpoint/2010/main" val="3332428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sp>
        <p:nvSpPr>
          <p:cNvPr id="21" name="CuadroTexto 20"/>
          <p:cNvSpPr txBox="1"/>
          <p:nvPr/>
        </p:nvSpPr>
        <p:spPr>
          <a:xfrm>
            <a:off x="5830132" y="2285350"/>
            <a:ext cx="2001702" cy="715581"/>
          </a:xfrm>
          <a:prstGeom prst="rect">
            <a:avLst/>
          </a:prstGeom>
          <a:noFill/>
        </p:spPr>
        <p:txBody>
          <a:bodyPr wrap="none" rtlCol="0">
            <a:spAutoFit/>
          </a:bodyPr>
          <a:lstStyle/>
          <a:p>
            <a:r>
              <a:rPr lang="es-AR" sz="1350" dirty="0" err="1"/>
              <a:t>Visited</a:t>
            </a:r>
            <a:r>
              <a:rPr lang="es-AR" sz="1350" dirty="0"/>
              <a:t> = { } </a:t>
            </a:r>
          </a:p>
          <a:p>
            <a:endParaRPr lang="es-AR" sz="1350" dirty="0"/>
          </a:p>
          <a:p>
            <a:r>
              <a:rPr lang="es-AR" sz="1350" dirty="0" err="1"/>
              <a:t>costosConocidos</a:t>
            </a:r>
            <a:r>
              <a:rPr lang="es-AR" sz="1350" dirty="0"/>
              <a:t>= { </a:t>
            </a:r>
            <a:r>
              <a:rPr lang="es-AR" sz="1350" dirty="0">
                <a:solidFill>
                  <a:srgbClr val="FF0000"/>
                </a:solidFill>
              </a:rPr>
              <a:t>(</a:t>
            </a:r>
            <a:r>
              <a:rPr lang="es-AR" sz="1350" b="1" dirty="0">
                <a:solidFill>
                  <a:srgbClr val="FF0000"/>
                </a:solidFill>
              </a:rPr>
              <a:t>C,0)</a:t>
            </a:r>
            <a:r>
              <a:rPr lang="es-AR" sz="1350" dirty="0">
                <a:solidFill>
                  <a:srgbClr val="FF0000"/>
                </a:solidFill>
              </a:rPr>
              <a:t> </a:t>
            </a:r>
            <a:r>
              <a:rPr lang="es-AR" sz="1350" dirty="0"/>
              <a:t>}</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extLst>
                  <a:ext uri="{0D108BD9-81ED-4DB2-BD59-A6C34878D82A}">
                    <a16:rowId xmlns:a16="http://schemas.microsoft.com/office/drawing/2014/main" val="984848865"/>
                  </a:ext>
                </a:extLst>
              </a:tr>
            </a:tbl>
          </a:graphicData>
        </a:graphic>
      </p:graphicFrame>
    </p:spTree>
    <p:extLst>
      <p:ext uri="{BB962C8B-B14F-4D97-AF65-F5344CB8AC3E}">
        <p14:creationId xmlns:p14="http://schemas.microsoft.com/office/powerpoint/2010/main" val="3590606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30" name="Tabla 29"/>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t>Costo?</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rgbClr val="FF0000"/>
                          </a:solidFill>
                        </a:rPr>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err="1"/>
                        <a:t>inf</a:t>
                      </a:r>
                      <a:endParaRPr lang="es-AR" sz="1000" dirty="0"/>
                    </a:p>
                  </a:txBody>
                  <a:tcPr marL="68580" marR="68580" marT="34290" marB="34290"/>
                </a:tc>
                <a:extLst>
                  <a:ext uri="{0D108BD9-81ED-4DB2-BD59-A6C34878D82A}">
                    <a16:rowId xmlns:a16="http://schemas.microsoft.com/office/drawing/2014/main" val="984848865"/>
                  </a:ext>
                </a:extLst>
              </a:tr>
            </a:tbl>
          </a:graphicData>
        </a:graphic>
      </p:graphicFrame>
      <p:sp>
        <p:nvSpPr>
          <p:cNvPr id="31" name="Rectángulo 3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32" name="CuadroTexto 31"/>
          <p:cNvSpPr txBox="1"/>
          <p:nvPr/>
        </p:nvSpPr>
        <p:spPr>
          <a:xfrm>
            <a:off x="5830132" y="2285350"/>
            <a:ext cx="1631985"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a:t>
            </a:r>
            <a:r>
              <a:rPr lang="es-AR" sz="1350" dirty="0"/>
              <a:t> } </a:t>
            </a:r>
          </a:p>
          <a:p>
            <a:endParaRPr lang="es-AR" sz="1350" dirty="0"/>
          </a:p>
          <a:p>
            <a:r>
              <a:rPr lang="es-AR" sz="1350" dirty="0" err="1"/>
              <a:t>costosConocidos</a:t>
            </a:r>
            <a:r>
              <a:rPr lang="es-AR" sz="1350" dirty="0"/>
              <a:t>= { }</a:t>
            </a:r>
          </a:p>
        </p:txBody>
      </p:sp>
    </p:spTree>
    <p:extLst>
      <p:ext uri="{BB962C8B-B14F-4D97-AF65-F5344CB8AC3E}">
        <p14:creationId xmlns:p14="http://schemas.microsoft.com/office/powerpoint/2010/main" val="271478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15587"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rgbClr val="FF0000"/>
                          </a:solidFill>
                        </a:rPr>
                        <a:t>8</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err="1"/>
                        <a:t>inf</a:t>
                      </a:r>
                      <a:endParaRPr lang="es-AR" sz="1000" dirty="0"/>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2124269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lstStyle/>
          <a:p>
            <a:pPr marL="0" indent="0">
              <a:buNone/>
            </a:pPr>
            <a:r>
              <a:rPr lang="es-AR" sz="1600" dirty="0" err="1"/>
              <a:t>Dijkstra</a:t>
            </a:r>
            <a:r>
              <a:rPr lang="es-AR" sz="1600" dirty="0"/>
              <a:t> de C a los demás?</a:t>
            </a:r>
            <a:r>
              <a:rPr lang="es-AR" dirty="0"/>
              <a:t>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rgbClr val="FF0000"/>
                          </a:solidFill>
                        </a:rPr>
                        <a:t>8</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err="1"/>
                        <a:t>inf</a:t>
                      </a:r>
                      <a:endParaRPr lang="es-AR" sz="1000" dirty="0"/>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2824875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lstStyle/>
          <a:p>
            <a:pPr marL="0" indent="0">
              <a:buNone/>
            </a:pPr>
            <a:r>
              <a:rPr lang="es-AR" sz="1600" dirty="0" err="1"/>
              <a:t>Dijkstra</a:t>
            </a:r>
            <a:r>
              <a:rPr lang="es-AR" sz="1600" dirty="0"/>
              <a:t> de C a los demás?</a:t>
            </a:r>
            <a:r>
              <a:rPr lang="es-AR" dirty="0"/>
              <a:t>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8</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rgbClr val="FF0000"/>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sp>
        <p:nvSpPr>
          <p:cNvPr id="22" name="CuadroTexto 21"/>
          <p:cNvSpPr txBox="1"/>
          <p:nvPr/>
        </p:nvSpPr>
        <p:spPr>
          <a:xfrm>
            <a:off x="5830132" y="2285350"/>
            <a:ext cx="248927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a:t>
            </a:r>
            <a:r>
              <a:rPr lang="es-AR" sz="1350" dirty="0"/>
              <a:t> } </a:t>
            </a:r>
          </a:p>
          <a:p>
            <a:endParaRPr lang="es-AR" sz="1350" dirty="0"/>
          </a:p>
          <a:p>
            <a:r>
              <a:rPr lang="es-AR" sz="1350" dirty="0" err="1"/>
              <a:t>costosConocidos</a:t>
            </a:r>
            <a:r>
              <a:rPr lang="es-AR" sz="1350" dirty="0"/>
              <a:t>= { </a:t>
            </a:r>
            <a:r>
              <a:rPr lang="es-AR" sz="1350" dirty="0">
                <a:solidFill>
                  <a:srgbClr val="FF0000"/>
                </a:solidFill>
              </a:rPr>
              <a:t>(E, 3), (A, 8) </a:t>
            </a:r>
            <a:r>
              <a:rPr lang="es-AR" sz="1350" dirty="0"/>
              <a:t>}</a:t>
            </a:r>
          </a:p>
        </p:txBody>
      </p:sp>
    </p:spTree>
    <p:extLst>
      <p:ext uri="{BB962C8B-B14F-4D97-AF65-F5344CB8AC3E}">
        <p14:creationId xmlns:p14="http://schemas.microsoft.com/office/powerpoint/2010/main" val="1271310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8</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solidFill>
                  <a:srgbClr val="FF0000"/>
                </a:solidFill>
              </a:rPr>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48927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a:t>
            </a:r>
            <a:r>
              <a:rPr lang="es-AR" sz="1350" dirty="0"/>
              <a:t> } </a:t>
            </a:r>
          </a:p>
          <a:p>
            <a:endParaRPr lang="es-AR" sz="1350" dirty="0"/>
          </a:p>
          <a:p>
            <a:r>
              <a:rPr lang="es-AR" sz="1350" dirty="0" err="1"/>
              <a:t>costosConocidos</a:t>
            </a:r>
            <a:r>
              <a:rPr lang="es-AR" sz="1350" dirty="0"/>
              <a:t>= { </a:t>
            </a:r>
            <a:r>
              <a:rPr lang="es-AR" sz="1350" dirty="0">
                <a:solidFill>
                  <a:srgbClr val="FF0000"/>
                </a:solidFill>
              </a:rPr>
              <a:t>(E, 3), (A, 8) </a:t>
            </a:r>
            <a:r>
              <a:rPr lang="es-AR" sz="1350" dirty="0"/>
              <a:t>}</a:t>
            </a:r>
          </a:p>
        </p:txBody>
      </p:sp>
    </p:spTree>
    <p:extLst>
      <p:ext uri="{BB962C8B-B14F-4D97-AF65-F5344CB8AC3E}">
        <p14:creationId xmlns:p14="http://schemas.microsoft.com/office/powerpoint/2010/main" val="2089884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8</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rgbClr val="FF0000"/>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860403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rgbClr val="FF0000"/>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sp>
        <p:nvSpPr>
          <p:cNvPr id="22" name="CuadroTexto 21"/>
          <p:cNvSpPr txBox="1"/>
          <p:nvPr/>
        </p:nvSpPr>
        <p:spPr>
          <a:xfrm>
            <a:off x="5830132" y="2285350"/>
            <a:ext cx="254345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a:t>
            </a:r>
            <a:r>
              <a:rPr lang="es-AR" sz="1350" dirty="0"/>
              <a:t> } </a:t>
            </a:r>
          </a:p>
          <a:p>
            <a:endParaRPr lang="es-AR" sz="1350" dirty="0"/>
          </a:p>
          <a:p>
            <a:r>
              <a:rPr lang="es-AR" sz="1350" dirty="0" err="1"/>
              <a:t>costosConocidos</a:t>
            </a:r>
            <a:r>
              <a:rPr lang="es-AR" sz="1350" dirty="0"/>
              <a:t>= { </a:t>
            </a:r>
            <a:r>
              <a:rPr lang="es-AR" sz="1350" dirty="0">
                <a:solidFill>
                  <a:srgbClr val="FF0000"/>
                </a:solidFill>
              </a:rPr>
              <a:t>(A, 5),  (A, 8) </a:t>
            </a:r>
            <a:r>
              <a:rPr lang="es-AR" sz="1350" dirty="0"/>
              <a:t>}</a:t>
            </a:r>
          </a:p>
        </p:txBody>
      </p:sp>
    </p:spTree>
    <p:extLst>
      <p:ext uri="{BB962C8B-B14F-4D97-AF65-F5344CB8AC3E}">
        <p14:creationId xmlns:p14="http://schemas.microsoft.com/office/powerpoint/2010/main" val="653358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54345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a:t>
            </a:r>
            <a:r>
              <a:rPr lang="es-AR" sz="1350" dirty="0"/>
              <a:t> } </a:t>
            </a:r>
          </a:p>
          <a:p>
            <a:endParaRPr lang="es-AR" sz="1350" dirty="0"/>
          </a:p>
          <a:p>
            <a:r>
              <a:rPr lang="es-AR" sz="1350" dirty="0" err="1"/>
              <a:t>costosConocidos</a:t>
            </a:r>
            <a:r>
              <a:rPr lang="es-AR" sz="1350" dirty="0"/>
              <a:t>= { </a:t>
            </a:r>
            <a:r>
              <a:rPr lang="es-AR" sz="1350" dirty="0">
                <a:solidFill>
                  <a:srgbClr val="FF0000"/>
                </a:solidFill>
              </a:rPr>
              <a:t>(A, 5),  (A, 8) </a:t>
            </a:r>
            <a:r>
              <a:rPr lang="es-AR" sz="1350" dirty="0"/>
              <a:t>}</a:t>
            </a:r>
          </a:p>
        </p:txBody>
      </p:sp>
    </p:spTree>
    <p:extLst>
      <p:ext uri="{BB962C8B-B14F-4D97-AF65-F5344CB8AC3E}">
        <p14:creationId xmlns:p14="http://schemas.microsoft.com/office/powerpoint/2010/main" val="315092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56</a:t>
            </a:fld>
            <a:endParaRPr lang="en-US"/>
          </a:p>
        </p:txBody>
      </p:sp>
      <p:cxnSp>
        <p:nvCxnSpPr>
          <p:cNvPr id="7" name="Straight Arrow Connector 6"/>
          <p:cNvCxnSpPr/>
          <p:nvPr/>
        </p:nvCxnSpPr>
        <p:spPr>
          <a:xfrm flipV="1">
            <a:off x="342900" y="1439093"/>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27323" y="308930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2" name="Rectangle 21"/>
          <p:cNvSpPr/>
          <p:nvPr/>
        </p:nvSpPr>
        <p:spPr>
          <a:xfrm>
            <a:off x="5839098" y="125779"/>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4" name="Rectangle 23"/>
          <p:cNvSpPr/>
          <p:nvPr/>
        </p:nvSpPr>
        <p:spPr>
          <a:xfrm>
            <a:off x="5829300" y="11625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95141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54345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a:t>
            </a:r>
            <a:r>
              <a:rPr lang="es-AR" sz="1350" dirty="0"/>
              <a:t> } </a:t>
            </a:r>
          </a:p>
          <a:p>
            <a:endParaRPr lang="es-AR" sz="1350" dirty="0"/>
          </a:p>
          <a:p>
            <a:r>
              <a:rPr lang="es-AR" sz="1350" dirty="0" err="1"/>
              <a:t>costosConocidos</a:t>
            </a:r>
            <a:r>
              <a:rPr lang="es-AR" sz="1350" dirty="0"/>
              <a:t>= { </a:t>
            </a:r>
            <a:r>
              <a:rPr lang="es-AR" sz="1350" dirty="0">
                <a:solidFill>
                  <a:srgbClr val="FF0000"/>
                </a:solidFill>
              </a:rPr>
              <a:t>(A, 5),  (A, 8) </a:t>
            </a:r>
            <a:r>
              <a:rPr lang="es-AR" sz="1350" dirty="0"/>
              <a:t>}</a:t>
            </a:r>
          </a:p>
        </p:txBody>
      </p:sp>
    </p:spTree>
    <p:extLst>
      <p:ext uri="{BB962C8B-B14F-4D97-AF65-F5344CB8AC3E}">
        <p14:creationId xmlns:p14="http://schemas.microsoft.com/office/powerpoint/2010/main" val="85431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solidFill>
                  <a:srgbClr val="FF0000"/>
                </a:solidFill>
              </a:rPr>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54345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a:t>
            </a:r>
            <a:r>
              <a:rPr lang="es-AR" sz="1350" dirty="0"/>
              <a:t> } </a:t>
            </a:r>
          </a:p>
          <a:p>
            <a:endParaRPr lang="es-AR" sz="1350" dirty="0"/>
          </a:p>
          <a:p>
            <a:r>
              <a:rPr lang="es-AR" sz="1350" dirty="0" err="1"/>
              <a:t>costosConocidos</a:t>
            </a:r>
            <a:r>
              <a:rPr lang="es-AR" sz="1350" dirty="0"/>
              <a:t>= { </a:t>
            </a:r>
            <a:r>
              <a:rPr lang="es-AR" sz="1350" dirty="0">
                <a:solidFill>
                  <a:srgbClr val="FF0000"/>
                </a:solidFill>
              </a:rPr>
              <a:t>(A, 5),  (A, 8) </a:t>
            </a:r>
            <a:r>
              <a:rPr lang="es-AR" sz="1350" dirty="0"/>
              <a:t>}</a:t>
            </a:r>
          </a:p>
        </p:txBody>
      </p:sp>
    </p:spTree>
    <p:extLst>
      <p:ext uri="{BB962C8B-B14F-4D97-AF65-F5344CB8AC3E}">
        <p14:creationId xmlns:p14="http://schemas.microsoft.com/office/powerpoint/2010/main" val="4278055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rgbClr val="FF0000"/>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3426593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763561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700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782139">
                  <a:extLst>
                    <a:ext uri="{9D8B030D-6E8A-4147-A177-3AD203B41FA5}">
                      <a16:colId xmlns:a16="http://schemas.microsoft.com/office/drawing/2014/main" val="3328187472"/>
                    </a:ext>
                  </a:extLst>
                </a:gridCol>
                <a:gridCol w="902951">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3070232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0468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a:t>
            </a:r>
            <a:r>
              <a:rPr lang="es-AR" sz="1350" dirty="0"/>
              <a:t>}</a:t>
            </a:r>
          </a:p>
        </p:txBody>
      </p:sp>
    </p:spTree>
    <p:extLst>
      <p:ext uri="{BB962C8B-B14F-4D97-AF65-F5344CB8AC3E}">
        <p14:creationId xmlns:p14="http://schemas.microsoft.com/office/powerpoint/2010/main" val="2018211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rgbClr val="FF0000"/>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sp>
        <p:nvSpPr>
          <p:cNvPr id="22" name="CuadroTexto 21"/>
          <p:cNvSpPr txBox="1"/>
          <p:nvPr/>
        </p:nvSpPr>
        <p:spPr>
          <a:xfrm>
            <a:off x="5830132" y="2285350"/>
            <a:ext cx="258468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(B, 14) </a:t>
            </a:r>
            <a:r>
              <a:rPr lang="es-AR" sz="1350" dirty="0"/>
              <a:t>}</a:t>
            </a:r>
          </a:p>
        </p:txBody>
      </p:sp>
    </p:spTree>
    <p:extLst>
      <p:ext uri="{BB962C8B-B14F-4D97-AF65-F5344CB8AC3E}">
        <p14:creationId xmlns:p14="http://schemas.microsoft.com/office/powerpoint/2010/main" val="1803775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chemeClr val="tx1"/>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58468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(A, 8), (B, 14) </a:t>
            </a:r>
            <a:r>
              <a:rPr lang="es-AR" sz="1350" dirty="0"/>
              <a:t>}</a:t>
            </a:r>
          </a:p>
        </p:txBody>
      </p:sp>
    </p:spTree>
    <p:extLst>
      <p:ext uri="{BB962C8B-B14F-4D97-AF65-F5344CB8AC3E}">
        <p14:creationId xmlns:p14="http://schemas.microsoft.com/office/powerpoint/2010/main" val="4189039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chemeClr val="tx1"/>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126544"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(B, 14) </a:t>
            </a:r>
            <a:r>
              <a:rPr lang="es-AR" sz="1350" dirty="0"/>
              <a:t>}</a:t>
            </a:r>
          </a:p>
        </p:txBody>
      </p:sp>
    </p:spTree>
    <p:extLst>
      <p:ext uri="{BB962C8B-B14F-4D97-AF65-F5344CB8AC3E}">
        <p14:creationId xmlns:p14="http://schemas.microsoft.com/office/powerpoint/2010/main" val="3547466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57</a:t>
            </a:fld>
            <a:endParaRPr lang="en-US"/>
          </a:p>
        </p:txBody>
      </p:sp>
      <p:cxnSp>
        <p:nvCxnSpPr>
          <p:cNvPr id="7" name="Straight Arrow Connector 6"/>
          <p:cNvCxnSpPr/>
          <p:nvPr/>
        </p:nvCxnSpPr>
        <p:spPr>
          <a:xfrm flipV="1">
            <a:off x="342900" y="1689660"/>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5" name="Straight Arrow Connector 24"/>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5  -  10.2  ) )  -  2  )</a:t>
            </a:r>
          </a:p>
        </p:txBody>
      </p:sp>
    </p:spTree>
    <p:extLst>
      <p:ext uri="{BB962C8B-B14F-4D97-AF65-F5344CB8AC3E}">
        <p14:creationId xmlns:p14="http://schemas.microsoft.com/office/powerpoint/2010/main" val="3723669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barn(inVertical)">
                                      <p:cBhvr>
                                        <p:cTn id="1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5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rgbClr val="FF0000"/>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solidFill>
                  <a:srgbClr val="FF0000"/>
                </a:solidFill>
              </a:rPr>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2126544"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r>
              <a:rPr lang="es-AR" sz="1350" dirty="0">
                <a:solidFill>
                  <a:srgbClr val="FF0000"/>
                </a:solidFill>
              </a:rPr>
              <a:t>(B, 14) </a:t>
            </a:r>
            <a:r>
              <a:rPr lang="es-AR" sz="1350" dirty="0"/>
              <a:t>}</a:t>
            </a:r>
          </a:p>
        </p:txBody>
      </p:sp>
    </p:spTree>
    <p:extLst>
      <p:ext uri="{BB962C8B-B14F-4D97-AF65-F5344CB8AC3E}">
        <p14:creationId xmlns:p14="http://schemas.microsoft.com/office/powerpoint/2010/main" val="3246061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solidFill>
                  <a:srgbClr val="FF0000"/>
                </a:solidFill>
              </a:rPr>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sp>
        <p:nvSpPr>
          <p:cNvPr id="2" name="Título 1"/>
          <p:cNvSpPr>
            <a:spLocks noGrp="1"/>
          </p:cNvSpPr>
          <p:nvPr>
            <p:ph type="title"/>
          </p:nvPr>
        </p:nvSpPr>
        <p:spPr/>
        <p:txBody>
          <a:bodyPr/>
          <a:lstStyle/>
          <a:p>
            <a:endParaRPr lang="es-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rgbClr val="FF0000"/>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2" name="CuadroTexto 21"/>
          <p:cNvSpPr txBox="1"/>
          <p:nvPr/>
        </p:nvSpPr>
        <p:spPr>
          <a:xfrm>
            <a:off x="5830132" y="2285350"/>
            <a:ext cx="1684885"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a:t>
            </a:r>
            <a:r>
              <a:rPr lang="es-AR" sz="1350" dirty="0"/>
              <a:t> } </a:t>
            </a:r>
          </a:p>
          <a:p>
            <a:endParaRPr lang="es-AR" sz="1350" dirty="0"/>
          </a:p>
          <a:p>
            <a:r>
              <a:rPr lang="es-AR" sz="1350" dirty="0" err="1"/>
              <a:t>costosConocidos</a:t>
            </a:r>
            <a:r>
              <a:rPr lang="es-AR" sz="1350" dirty="0"/>
              <a:t>= { }</a:t>
            </a:r>
          </a:p>
        </p:txBody>
      </p:sp>
    </p:spTree>
    <p:extLst>
      <p:ext uri="{BB962C8B-B14F-4D97-AF65-F5344CB8AC3E}">
        <p14:creationId xmlns:p14="http://schemas.microsoft.com/office/powerpoint/2010/main" val="2832746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rgbClr val="FF0000"/>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168155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 B</a:t>
            </a:r>
            <a:r>
              <a:rPr lang="es-AR" sz="1350" dirty="0"/>
              <a:t> } </a:t>
            </a:r>
          </a:p>
          <a:p>
            <a:endParaRPr lang="es-AR" sz="1350" dirty="0"/>
          </a:p>
          <a:p>
            <a:r>
              <a:rPr lang="es-AR" sz="1350" dirty="0" err="1"/>
              <a:t>costosConocidos</a:t>
            </a:r>
            <a:r>
              <a:rPr lang="es-AR" sz="1350" dirty="0"/>
              <a:t>= {}</a:t>
            </a:r>
          </a:p>
        </p:txBody>
      </p:sp>
    </p:spTree>
    <p:extLst>
      <p:ext uri="{BB962C8B-B14F-4D97-AF65-F5344CB8AC3E}">
        <p14:creationId xmlns:p14="http://schemas.microsoft.com/office/powerpoint/2010/main" val="4165545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rgbClr val="FF0000"/>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168155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 B</a:t>
            </a:r>
            <a:r>
              <a:rPr lang="es-AR" sz="1350" dirty="0"/>
              <a:t> } </a:t>
            </a:r>
          </a:p>
          <a:p>
            <a:endParaRPr lang="es-AR" sz="1350" dirty="0"/>
          </a:p>
          <a:p>
            <a:r>
              <a:rPr lang="es-AR" sz="1350" dirty="0" err="1"/>
              <a:t>costosConocidos</a:t>
            </a:r>
            <a:r>
              <a:rPr lang="es-AR" sz="1350" dirty="0"/>
              <a:t>= {}</a:t>
            </a:r>
          </a:p>
        </p:txBody>
      </p:sp>
    </p:spTree>
    <p:extLst>
      <p:ext uri="{BB962C8B-B14F-4D97-AF65-F5344CB8AC3E}">
        <p14:creationId xmlns:p14="http://schemas.microsoft.com/office/powerpoint/2010/main" val="942618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600" dirty="0" err="1"/>
              <a:t>Dijkstra</a:t>
            </a:r>
            <a:r>
              <a:rPr lang="es-AR" sz="1600" dirty="0"/>
              <a:t> de C a los demás? </a:t>
            </a:r>
          </a:p>
        </p:txBody>
      </p:sp>
      <p:grpSp>
        <p:nvGrpSpPr>
          <p:cNvPr id="4" name="Grupo 3"/>
          <p:cNvGrpSpPr/>
          <p:nvPr/>
        </p:nvGrpSpPr>
        <p:grpSpPr>
          <a:xfrm>
            <a:off x="5824707" y="3095210"/>
            <a:ext cx="2478920" cy="1526021"/>
            <a:chOff x="6429102" y="3008029"/>
            <a:chExt cx="4349932" cy="2984539"/>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2" name="Conector recto 11"/>
            <p:cNvCxnSpPr>
              <a:stCxn id="6" idx="5"/>
              <a:endCxn id="7" idx="2"/>
            </p:cNvCxnSpPr>
            <p:nvPr/>
          </p:nvCxnSpPr>
          <p:spPr>
            <a:xfrm>
              <a:off x="9094661" y="4388490"/>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5" idx="6"/>
              <a:endCxn id="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5" name="CuadroTexto 14"/>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6" name="CuadroTexto 15"/>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7" name="CuadroTexto 16"/>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28" name="Tabla 27"/>
          <p:cNvGraphicFramePr>
            <a:graphicFrameLocks noGrp="1"/>
          </p:cNvGraphicFramePr>
          <p:nvPr/>
        </p:nvGraphicFramePr>
        <p:xfrm>
          <a:off x="628650" y="2522745"/>
          <a:ext cx="5055270" cy="55626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t>A</a:t>
                      </a:r>
                    </a:p>
                  </a:txBody>
                  <a:tcPr marL="68580" marR="68580" marT="34290" marB="34290"/>
                </a:tc>
                <a:tc>
                  <a:txBody>
                    <a:bodyPr/>
                    <a:lstStyle/>
                    <a:p>
                      <a:r>
                        <a:rPr lang="es-AR" sz="1000" dirty="0"/>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rgbClr val="FF0000"/>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bl>
          </a:graphicData>
        </a:graphic>
      </p:graphicFrame>
      <p:sp>
        <p:nvSpPr>
          <p:cNvPr id="21" name="Rectángulo 20"/>
          <p:cNvSpPr/>
          <p:nvPr/>
        </p:nvSpPr>
        <p:spPr>
          <a:xfrm>
            <a:off x="632688" y="3052704"/>
            <a:ext cx="5883004" cy="2862322"/>
          </a:xfrm>
          <a:prstGeom prst="rect">
            <a:avLst/>
          </a:prstGeom>
        </p:spPr>
        <p:txBody>
          <a:bodyPr wrap="square">
            <a:spAutoFit/>
          </a:bodyPr>
          <a:lstStyle/>
          <a:p>
            <a:r>
              <a:rPr lang="es-AR" sz="1200" dirty="0" err="1">
                <a:solidFill>
                  <a:srgbClr val="FF0000"/>
                </a:solidFill>
              </a:rPr>
              <a:t>While</a:t>
            </a:r>
            <a:r>
              <a:rPr lang="es-AR" sz="1200" dirty="0">
                <a:solidFill>
                  <a:srgbClr val="FF0000"/>
                </a:solidFill>
              </a:rPr>
              <a:t> (! </a:t>
            </a:r>
            <a:r>
              <a:rPr lang="es-AR" sz="1200" dirty="0" err="1">
                <a:solidFill>
                  <a:srgbClr val="FF0000"/>
                </a:solidFill>
              </a:rPr>
              <a:t>costosConocidos.isEmpty</a:t>
            </a:r>
            <a:r>
              <a:rPr lang="es-AR" sz="1200" dirty="0">
                <a:solidFill>
                  <a:srgbClr val="FF0000"/>
                </a:solidFill>
              </a:rPr>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sp>
        <p:nvSpPr>
          <p:cNvPr id="22" name="CuadroTexto 21"/>
          <p:cNvSpPr txBox="1"/>
          <p:nvPr/>
        </p:nvSpPr>
        <p:spPr>
          <a:xfrm>
            <a:off x="5830132" y="2285350"/>
            <a:ext cx="168155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C, E, A, B</a:t>
            </a:r>
            <a:r>
              <a:rPr lang="es-AR" sz="1350" dirty="0"/>
              <a:t> } </a:t>
            </a:r>
          </a:p>
          <a:p>
            <a:endParaRPr lang="es-AR" sz="1350" dirty="0"/>
          </a:p>
          <a:p>
            <a:r>
              <a:rPr lang="es-AR" sz="1350" dirty="0" err="1"/>
              <a:t>costosConocidos</a:t>
            </a:r>
            <a:r>
              <a:rPr lang="es-AR" sz="1350" dirty="0"/>
              <a:t>= {}</a:t>
            </a:r>
          </a:p>
        </p:txBody>
      </p:sp>
    </p:spTree>
    <p:extLst>
      <p:ext uri="{BB962C8B-B14F-4D97-AF65-F5344CB8AC3E}">
        <p14:creationId xmlns:p14="http://schemas.microsoft.com/office/powerpoint/2010/main" val="368077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Y si quiero el camino???</a:t>
            </a:r>
          </a:p>
          <a:p>
            <a:pPr marL="0" indent="0">
              <a:buNone/>
            </a:pPr>
            <a:r>
              <a:rPr lang="es-AR" dirty="0"/>
              <a:t>Cuando actualizo por un costo menor, podría indicar quien es su nuevo “previo”</a:t>
            </a:r>
          </a:p>
        </p:txBody>
      </p:sp>
      <p:sp>
        <p:nvSpPr>
          <p:cNvPr id="4" name="Rectángulo 3"/>
          <p:cNvSpPr/>
          <p:nvPr/>
        </p:nvSpPr>
        <p:spPr>
          <a:xfrm>
            <a:off x="632687" y="3052704"/>
            <a:ext cx="6940839" cy="2123658"/>
          </a:xfrm>
          <a:prstGeom prst="rect">
            <a:avLst/>
          </a:prstGeom>
        </p:spPr>
        <p:txBody>
          <a:bodyPr wrap="square">
            <a:spAutoFit/>
          </a:bodyPr>
          <a:lstStyle/>
          <a:p>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r>
              <a:rPr lang="es-AR" sz="1200" dirty="0" err="1">
                <a:solidFill>
                  <a:srgbClr val="FF0000"/>
                </a:solidFill>
              </a:rPr>
              <a:t>prev.put</a:t>
            </a:r>
            <a:r>
              <a:rPr lang="es-AR" sz="1200" dirty="0">
                <a:solidFill>
                  <a:srgbClr val="FF0000"/>
                </a:solidFill>
              </a:rPr>
              <a:t>(  </a:t>
            </a:r>
            <a:r>
              <a:rPr lang="es-AR" sz="1200" dirty="0" err="1">
                <a:solidFill>
                  <a:srgbClr val="FF0000"/>
                </a:solidFill>
              </a:rPr>
              <a:t>e.target</a:t>
            </a:r>
            <a:r>
              <a:rPr lang="es-AR" sz="1200" dirty="0">
                <a:solidFill>
                  <a:srgbClr val="FF0000"/>
                </a:solidFill>
              </a:rPr>
              <a:t>,   </a:t>
            </a:r>
            <a:r>
              <a:rPr lang="es-AR" sz="1200" dirty="0" err="1">
                <a:solidFill>
                  <a:srgbClr val="FF0000"/>
                </a:solidFill>
              </a:rPr>
              <a:t>current.vertex</a:t>
            </a:r>
            <a:r>
              <a:rPr lang="es-AR" sz="1200" dirty="0">
                <a:solidFill>
                  <a:srgbClr val="FF0000"/>
                </a:solidFill>
              </a:rPr>
              <a:t>);    // </a:t>
            </a:r>
            <a:r>
              <a:rPr lang="es-AR" sz="1200" dirty="0" err="1">
                <a:solidFill>
                  <a:srgbClr val="FF0000"/>
                </a:solidFill>
              </a:rPr>
              <a:t>hashing</a:t>
            </a:r>
            <a:endParaRPr lang="es-AR" sz="1200" dirty="0">
              <a:solidFill>
                <a:srgbClr val="FF0000"/>
              </a:solidFill>
            </a:endParaRPr>
          </a:p>
          <a:p>
            <a:r>
              <a:rPr lang="es-AR" sz="1200" dirty="0"/>
              <a:t>		}</a:t>
            </a:r>
          </a:p>
          <a:p>
            <a:r>
              <a:rPr lang="es-AR" sz="1200" dirty="0"/>
              <a:t>}</a:t>
            </a:r>
          </a:p>
        </p:txBody>
      </p:sp>
      <p:graphicFrame>
        <p:nvGraphicFramePr>
          <p:cNvPr id="5" name="Tabla 4"/>
          <p:cNvGraphicFramePr>
            <a:graphicFrameLocks noGrp="1"/>
          </p:cNvGraphicFramePr>
          <p:nvPr/>
        </p:nvGraphicFramePr>
        <p:xfrm>
          <a:off x="1550194" y="5034915"/>
          <a:ext cx="5055270" cy="83439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78130">
                <a:tc>
                  <a:txBody>
                    <a:bodyPr/>
                    <a:lstStyle/>
                    <a:p>
                      <a:endParaRPr lang="es-AR" sz="1000" dirty="0"/>
                    </a:p>
                  </a:txBody>
                  <a:tcPr marL="68580" marR="68580" marT="34290" marB="34290"/>
                </a:tc>
                <a:tc>
                  <a:txBody>
                    <a:bodyPr/>
                    <a:lstStyle/>
                    <a:p>
                      <a:r>
                        <a:rPr lang="es-AR" sz="1000" dirty="0">
                          <a:solidFill>
                            <a:schemeClr val="tx1"/>
                          </a:solidFill>
                        </a:rPr>
                        <a:t>A</a:t>
                      </a:r>
                    </a:p>
                  </a:txBody>
                  <a:tcPr marL="68580" marR="68580" marT="34290" marB="34290"/>
                </a:tc>
                <a:tc>
                  <a:txBody>
                    <a:bodyPr/>
                    <a:lstStyle/>
                    <a:p>
                      <a:r>
                        <a:rPr lang="es-AR" sz="1000" dirty="0">
                          <a:solidFill>
                            <a:schemeClr val="tx1"/>
                          </a:solidFill>
                        </a:rPr>
                        <a:t>B</a:t>
                      </a:r>
                    </a:p>
                  </a:txBody>
                  <a:tcPr marL="68580" marR="68580" marT="34290" marB="34290"/>
                </a:tc>
                <a:tc>
                  <a:txBody>
                    <a:bodyPr/>
                    <a:lstStyle/>
                    <a:p>
                      <a:r>
                        <a:rPr lang="es-AR" sz="1000" dirty="0"/>
                        <a:t>C</a:t>
                      </a:r>
                    </a:p>
                  </a:txBody>
                  <a:tcPr marL="68580" marR="68580" marT="34290" marB="34290"/>
                </a:tc>
                <a:tc>
                  <a:txBody>
                    <a:bodyPr/>
                    <a:lstStyle/>
                    <a:p>
                      <a:r>
                        <a:rPr lang="es-AR" sz="1000" dirty="0"/>
                        <a:t>D</a:t>
                      </a:r>
                    </a:p>
                  </a:txBody>
                  <a:tcPr marL="68580" marR="68580" marT="34290" marB="34290"/>
                </a:tc>
                <a:tc>
                  <a:txBody>
                    <a:bodyPr/>
                    <a:lstStyle/>
                    <a:p>
                      <a:r>
                        <a:rPr lang="es-AR" sz="1000" dirty="0"/>
                        <a:t>E</a:t>
                      </a:r>
                    </a:p>
                  </a:txBody>
                  <a:tcPr marL="68580" marR="68580" marT="34290" marB="34290"/>
                </a:tc>
                <a:extLst>
                  <a:ext uri="{0D108BD9-81ED-4DB2-BD59-A6C34878D82A}">
                    <a16:rowId xmlns:a16="http://schemas.microsoft.com/office/drawing/2014/main" val="2632462718"/>
                  </a:ext>
                </a:extLst>
              </a:tr>
              <a:tr h="278130">
                <a:tc>
                  <a:txBody>
                    <a:bodyPr/>
                    <a:lstStyle/>
                    <a:p>
                      <a:r>
                        <a:rPr lang="es-AR" sz="1000" dirty="0">
                          <a:solidFill>
                            <a:schemeClr val="tx1"/>
                          </a:solidFill>
                        </a:rPr>
                        <a:t>Costo?</a:t>
                      </a:r>
                    </a:p>
                  </a:txBody>
                  <a:tcPr marL="68580" marR="68580" marT="34290" marB="34290"/>
                </a:tc>
                <a:tc>
                  <a:txBody>
                    <a:bodyPr/>
                    <a:lstStyle/>
                    <a:p>
                      <a:r>
                        <a:rPr lang="es-AR" sz="1000" dirty="0">
                          <a:solidFill>
                            <a:schemeClr val="tx1"/>
                          </a:solidFill>
                        </a:rPr>
                        <a:t>5</a:t>
                      </a:r>
                    </a:p>
                  </a:txBody>
                  <a:tcPr marL="68580" marR="68580" marT="34290" marB="34290"/>
                </a:tc>
                <a:tc>
                  <a:txBody>
                    <a:bodyPr/>
                    <a:lstStyle/>
                    <a:p>
                      <a:r>
                        <a:rPr lang="es-AR" sz="1000" dirty="0">
                          <a:solidFill>
                            <a:schemeClr val="tx1"/>
                          </a:solidFill>
                        </a:rPr>
                        <a:t>14</a:t>
                      </a:r>
                    </a:p>
                  </a:txBody>
                  <a:tcPr marL="68580" marR="68580" marT="34290" marB="34290"/>
                </a:tc>
                <a:tc>
                  <a:txBody>
                    <a:bodyPr/>
                    <a:lstStyle/>
                    <a:p>
                      <a:r>
                        <a:rPr lang="es-AR" sz="1000" dirty="0"/>
                        <a:t>0</a:t>
                      </a:r>
                    </a:p>
                  </a:txBody>
                  <a:tcPr marL="68580" marR="68580" marT="34290" marB="34290"/>
                </a:tc>
                <a:tc>
                  <a:txBody>
                    <a:bodyPr/>
                    <a:lstStyle/>
                    <a:p>
                      <a:r>
                        <a:rPr lang="es-AR" sz="1000" dirty="0" err="1"/>
                        <a:t>Inf</a:t>
                      </a:r>
                      <a:endParaRPr lang="es-AR" sz="1000" dirty="0"/>
                    </a:p>
                  </a:txBody>
                  <a:tcPr marL="68580" marR="68580" marT="34290" marB="34290"/>
                </a:tc>
                <a:tc>
                  <a:txBody>
                    <a:bodyPr/>
                    <a:lstStyle/>
                    <a:p>
                      <a:r>
                        <a:rPr lang="es-AR" sz="1000" dirty="0">
                          <a:solidFill>
                            <a:schemeClr val="tx1"/>
                          </a:solidFill>
                        </a:rPr>
                        <a:t>3</a:t>
                      </a:r>
                    </a:p>
                  </a:txBody>
                  <a:tcPr marL="68580" marR="68580" marT="34290" marB="34290"/>
                </a:tc>
                <a:extLst>
                  <a:ext uri="{0D108BD9-81ED-4DB2-BD59-A6C34878D82A}">
                    <a16:rowId xmlns:a16="http://schemas.microsoft.com/office/drawing/2014/main" val="984848865"/>
                  </a:ext>
                </a:extLst>
              </a:tr>
              <a:tr h="278130">
                <a:tc>
                  <a:txBody>
                    <a:bodyPr/>
                    <a:lstStyle/>
                    <a:p>
                      <a:r>
                        <a:rPr lang="es-AR" sz="1000" dirty="0">
                          <a:solidFill>
                            <a:schemeClr val="tx1"/>
                          </a:solidFill>
                        </a:rPr>
                        <a:t>Previo</a:t>
                      </a:r>
                    </a:p>
                  </a:txBody>
                  <a:tcPr marL="68580" marR="68580" marT="34290" marB="34290"/>
                </a:tc>
                <a:tc>
                  <a:txBody>
                    <a:bodyPr/>
                    <a:lstStyle/>
                    <a:p>
                      <a:r>
                        <a:rPr lang="es-AR" sz="1000" dirty="0">
                          <a:solidFill>
                            <a:srgbClr val="FF0000"/>
                          </a:solidFill>
                        </a:rPr>
                        <a:t>E</a:t>
                      </a:r>
                    </a:p>
                  </a:txBody>
                  <a:tcPr marL="68580" marR="68580" marT="34290" marB="34290"/>
                </a:tc>
                <a:tc>
                  <a:txBody>
                    <a:bodyPr/>
                    <a:lstStyle/>
                    <a:p>
                      <a:r>
                        <a:rPr lang="es-AR" sz="1000" dirty="0">
                          <a:solidFill>
                            <a:srgbClr val="FF0000"/>
                          </a:solidFill>
                        </a:rPr>
                        <a:t>A</a:t>
                      </a:r>
                    </a:p>
                  </a:txBody>
                  <a:tcPr marL="68580" marR="68580" marT="34290" marB="34290"/>
                </a:tc>
                <a:tc>
                  <a:txBody>
                    <a:bodyPr/>
                    <a:lstStyle/>
                    <a:p>
                      <a:r>
                        <a:rPr lang="es-AR" sz="1000" dirty="0" err="1">
                          <a:solidFill>
                            <a:srgbClr val="FF0000"/>
                          </a:solidFill>
                        </a:rPr>
                        <a:t>Null</a:t>
                      </a:r>
                      <a:endParaRPr lang="es-AR" sz="1000" dirty="0">
                        <a:solidFill>
                          <a:srgbClr val="FF0000"/>
                        </a:solidFill>
                      </a:endParaRPr>
                    </a:p>
                  </a:txBody>
                  <a:tcPr marL="68580" marR="68580" marT="34290" marB="34290"/>
                </a:tc>
                <a:tc>
                  <a:txBody>
                    <a:bodyPr/>
                    <a:lstStyle/>
                    <a:p>
                      <a:r>
                        <a:rPr lang="es-AR" sz="1000" dirty="0" err="1">
                          <a:solidFill>
                            <a:srgbClr val="FF0000"/>
                          </a:solidFill>
                        </a:rPr>
                        <a:t>Null</a:t>
                      </a:r>
                      <a:endParaRPr lang="es-AR" sz="1000" dirty="0">
                        <a:solidFill>
                          <a:srgbClr val="FF0000"/>
                        </a:solidFill>
                      </a:endParaRPr>
                    </a:p>
                  </a:txBody>
                  <a:tcPr marL="68580" marR="68580" marT="34290" marB="34290"/>
                </a:tc>
                <a:tc>
                  <a:txBody>
                    <a:bodyPr/>
                    <a:lstStyle/>
                    <a:p>
                      <a:r>
                        <a:rPr lang="es-AR" sz="1000" dirty="0">
                          <a:solidFill>
                            <a:srgbClr val="FF0000"/>
                          </a:solidFill>
                        </a:rPr>
                        <a:t>C</a:t>
                      </a:r>
                    </a:p>
                  </a:txBody>
                  <a:tcPr marL="68580" marR="68580" marT="34290" marB="34290"/>
                </a:tc>
                <a:extLst>
                  <a:ext uri="{0D108BD9-81ED-4DB2-BD59-A6C34878D82A}">
                    <a16:rowId xmlns:a16="http://schemas.microsoft.com/office/drawing/2014/main" val="3077648878"/>
                  </a:ext>
                </a:extLst>
              </a:tr>
            </a:tbl>
          </a:graphicData>
        </a:graphic>
      </p:graphicFrame>
      <p:grpSp>
        <p:nvGrpSpPr>
          <p:cNvPr id="6" name="Grupo 5"/>
          <p:cNvGrpSpPr/>
          <p:nvPr/>
        </p:nvGrpSpPr>
        <p:grpSpPr>
          <a:xfrm>
            <a:off x="5749697" y="3095210"/>
            <a:ext cx="2478920" cy="1526021"/>
            <a:chOff x="6429102" y="3008029"/>
            <a:chExt cx="4349932" cy="2984539"/>
          </a:xfrm>
        </p:grpSpPr>
        <p:sp>
          <p:nvSpPr>
            <p:cNvPr id="7" name="Elipse 6"/>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8" name="Elipse 7"/>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9" name="Elipse 8"/>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10" name="Elipse 9"/>
            <p:cNvSpPr/>
            <p:nvPr/>
          </p:nvSpPr>
          <p:spPr>
            <a:xfrm>
              <a:off x="6429102"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1" name="Elipse 10"/>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10" idx="7"/>
              <a:endCxn id="7" idx="3"/>
            </p:cNvCxnSpPr>
            <p:nvPr/>
          </p:nvCxnSpPr>
          <p:spPr>
            <a:xfrm flipV="1">
              <a:off x="6919695" y="3395225"/>
              <a:ext cx="897689"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3" name="Conector recto 12"/>
            <p:cNvCxnSpPr>
              <a:stCxn id="7" idx="5"/>
              <a:endCxn id="8"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14" name="Conector recto 13"/>
            <p:cNvCxnSpPr>
              <a:stCxn id="8" idx="5"/>
              <a:endCxn id="9" idx="2"/>
            </p:cNvCxnSpPr>
            <p:nvPr/>
          </p:nvCxnSpPr>
          <p:spPr>
            <a:xfrm>
              <a:off x="9094661" y="4388490"/>
              <a:ext cx="1109607" cy="18684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15" name="Conector recto 14"/>
            <p:cNvCxnSpPr>
              <a:stCxn id="7" idx="6"/>
              <a:endCxn id="9" idx="0"/>
            </p:cNvCxnSpPr>
            <p:nvPr/>
          </p:nvCxnSpPr>
          <p:spPr>
            <a:xfrm>
              <a:off x="8307977" y="3234843"/>
              <a:ext cx="2183674" cy="11136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16" name="CuadroTexto 15"/>
            <p:cNvSpPr txBox="1"/>
            <p:nvPr/>
          </p:nvSpPr>
          <p:spPr>
            <a:xfrm>
              <a:off x="8154338" y="3688471"/>
              <a:ext cx="478757" cy="586890"/>
            </a:xfrm>
            <a:prstGeom prst="rect">
              <a:avLst/>
            </a:prstGeom>
            <a:noFill/>
          </p:spPr>
          <p:txBody>
            <a:bodyPr wrap="none" rtlCol="0">
              <a:spAutoFit/>
            </a:bodyPr>
            <a:lstStyle/>
            <a:p>
              <a:r>
                <a:rPr lang="es-AR" sz="1350" dirty="0"/>
                <a:t>8</a:t>
              </a:r>
            </a:p>
          </p:txBody>
        </p:sp>
        <p:sp>
          <p:nvSpPr>
            <p:cNvPr id="17" name="CuadroTexto 16"/>
            <p:cNvSpPr txBox="1"/>
            <p:nvPr/>
          </p:nvSpPr>
          <p:spPr>
            <a:xfrm>
              <a:off x="9410081" y="4454922"/>
              <a:ext cx="478757" cy="586890"/>
            </a:xfrm>
            <a:prstGeom prst="rect">
              <a:avLst/>
            </a:prstGeom>
            <a:noFill/>
          </p:spPr>
          <p:txBody>
            <a:bodyPr wrap="none" rtlCol="0">
              <a:spAutoFit/>
            </a:bodyPr>
            <a:lstStyle/>
            <a:p>
              <a:r>
                <a:rPr lang="es-AR" sz="1350" dirty="0"/>
                <a:t>3</a:t>
              </a:r>
            </a:p>
          </p:txBody>
        </p:sp>
        <p:sp>
          <p:nvSpPr>
            <p:cNvPr id="18" name="CuadroTexto 17"/>
            <p:cNvSpPr txBox="1"/>
            <p:nvPr/>
          </p:nvSpPr>
          <p:spPr>
            <a:xfrm>
              <a:off x="9273274" y="3316891"/>
              <a:ext cx="478757" cy="586890"/>
            </a:xfrm>
            <a:prstGeom prst="rect">
              <a:avLst/>
            </a:prstGeom>
            <a:noFill/>
          </p:spPr>
          <p:txBody>
            <a:bodyPr wrap="none" rtlCol="0">
              <a:spAutoFit/>
            </a:bodyPr>
            <a:lstStyle/>
            <a:p>
              <a:r>
                <a:rPr lang="es-AR" sz="1350" dirty="0"/>
                <a:t>2</a:t>
              </a:r>
            </a:p>
          </p:txBody>
        </p:sp>
        <p:sp>
          <p:nvSpPr>
            <p:cNvPr id="19" name="CuadroTexto 18"/>
            <p:cNvSpPr txBox="1"/>
            <p:nvPr/>
          </p:nvSpPr>
          <p:spPr>
            <a:xfrm>
              <a:off x="7041044" y="3395226"/>
              <a:ext cx="478757" cy="586890"/>
            </a:xfrm>
            <a:prstGeom prst="rect">
              <a:avLst/>
            </a:prstGeom>
            <a:noFill/>
          </p:spPr>
          <p:txBody>
            <a:bodyPr wrap="none" rtlCol="0">
              <a:spAutoFit/>
            </a:bodyPr>
            <a:lstStyle/>
            <a:p>
              <a:r>
                <a:rPr lang="es-AR" sz="1350" dirty="0"/>
                <a:t>9</a:t>
              </a:r>
            </a:p>
          </p:txBody>
        </p:sp>
      </p:grpSp>
      <p:sp>
        <p:nvSpPr>
          <p:cNvPr id="20" name="Rectángulo 19"/>
          <p:cNvSpPr/>
          <p:nvPr/>
        </p:nvSpPr>
        <p:spPr>
          <a:xfrm>
            <a:off x="7117546" y="4780762"/>
            <a:ext cx="3012182" cy="1131079"/>
          </a:xfrm>
          <a:prstGeom prst="rect">
            <a:avLst/>
          </a:prstGeom>
        </p:spPr>
        <p:txBody>
          <a:bodyPr wrap="square">
            <a:spAutoFit/>
          </a:bodyPr>
          <a:lstStyle/>
          <a:p>
            <a:r>
              <a:rPr lang="es-AR" sz="1350" dirty="0">
                <a:solidFill>
                  <a:srgbClr val="000000"/>
                </a:solidFill>
                <a:latin typeface="Consolas" panose="020B0609020204030204" pitchFamily="49" charset="0"/>
              </a:rPr>
              <a:t>5: [C, E, A]</a:t>
            </a:r>
          </a:p>
          <a:p>
            <a:r>
              <a:rPr lang="es-AR" sz="1350" dirty="0">
                <a:solidFill>
                  <a:srgbClr val="000000"/>
                </a:solidFill>
                <a:latin typeface="Consolas" panose="020B0609020204030204" pitchFamily="49" charset="0"/>
              </a:rPr>
              <a:t>14: [C, E, A, B]</a:t>
            </a:r>
          </a:p>
          <a:p>
            <a:r>
              <a:rPr lang="es-AR" sz="1350" dirty="0">
                <a:solidFill>
                  <a:srgbClr val="000000"/>
                </a:solidFill>
                <a:latin typeface="Consolas" panose="020B0609020204030204" pitchFamily="49" charset="0"/>
              </a:rPr>
              <a:t>0: [C]</a:t>
            </a:r>
          </a:p>
          <a:p>
            <a:r>
              <a:rPr lang="es-AR" sz="1350" dirty="0">
                <a:solidFill>
                  <a:srgbClr val="000000"/>
                </a:solidFill>
                <a:latin typeface="Consolas" panose="020B0609020204030204" pitchFamily="49" charset="0"/>
              </a:rPr>
              <a:t>INF: []</a:t>
            </a:r>
          </a:p>
          <a:p>
            <a:r>
              <a:rPr lang="es-AR" sz="1350" dirty="0">
                <a:solidFill>
                  <a:srgbClr val="000000"/>
                </a:solidFill>
                <a:latin typeface="Consolas" panose="020B0609020204030204" pitchFamily="49" charset="0"/>
              </a:rPr>
              <a:t>3: [C, E]</a:t>
            </a:r>
            <a:endParaRPr lang="es-AR" sz="1350" dirty="0"/>
          </a:p>
        </p:txBody>
      </p:sp>
    </p:spTree>
    <p:extLst>
      <p:ext uri="{BB962C8B-B14F-4D97-AF65-F5344CB8AC3E}">
        <p14:creationId xmlns:p14="http://schemas.microsoft.com/office/powerpoint/2010/main" val="247799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err="1">
                <a:solidFill>
                  <a:srgbClr val="FF0000"/>
                </a:solidFill>
              </a:rPr>
              <a:t>Dijkstra</a:t>
            </a:r>
            <a:r>
              <a:rPr lang="es-AR" dirty="0">
                <a:solidFill>
                  <a:srgbClr val="FF0000"/>
                </a:solidFill>
              </a:rPr>
              <a:t> tiene una precondición: los ejes no puede tener peso negativo</a:t>
            </a:r>
          </a:p>
          <a:p>
            <a:pPr marL="0" indent="0">
              <a:buNone/>
            </a:pPr>
            <a:r>
              <a:rPr lang="es-AR" dirty="0">
                <a:solidFill>
                  <a:srgbClr val="FF0000"/>
                </a:solidFill>
              </a:rPr>
              <a:t>¿Por qué?</a:t>
            </a:r>
          </a:p>
          <a:p>
            <a:pPr marL="0" indent="0">
              <a:buNone/>
            </a:pPr>
            <a:endParaRPr lang="es-AR" dirty="0"/>
          </a:p>
        </p:txBody>
      </p:sp>
    </p:spTree>
    <p:extLst>
      <p:ext uri="{BB962C8B-B14F-4D97-AF65-F5344CB8AC3E}">
        <p14:creationId xmlns:p14="http://schemas.microsoft.com/office/powerpoint/2010/main" val="3147106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Autofit/>
          </a:bodyPr>
          <a:lstStyle/>
          <a:p>
            <a:pPr marL="0" indent="0">
              <a:buNone/>
            </a:pPr>
            <a:r>
              <a:rPr lang="es-AR" sz="1600" dirty="0" err="1"/>
              <a:t>GraphService</a:t>
            </a:r>
            <a:r>
              <a:rPr lang="es-AR" sz="1600" dirty="0"/>
              <a:t>&lt;</a:t>
            </a:r>
            <a:r>
              <a:rPr lang="es-AR" sz="1600" dirty="0" err="1"/>
              <a:t>Character,WeightedEdge</a:t>
            </a:r>
            <a:r>
              <a:rPr lang="es-AR" sz="1600" dirty="0"/>
              <a:t>&gt; g = </a:t>
            </a:r>
          </a:p>
          <a:p>
            <a:pPr marL="0" indent="0">
              <a:buNone/>
            </a:pPr>
            <a:r>
              <a:rPr lang="es-AR" sz="1600" dirty="0" err="1"/>
              <a:t>GraphFactory.</a:t>
            </a:r>
            <a:r>
              <a:rPr lang="es-AR" sz="1600" i="1" dirty="0" err="1"/>
              <a:t>create</a:t>
            </a:r>
            <a:r>
              <a:rPr lang="es-AR" sz="1600" i="1" dirty="0"/>
              <a:t>(</a:t>
            </a:r>
          </a:p>
          <a:p>
            <a:pPr marL="0" indent="0">
              <a:buNone/>
            </a:pPr>
            <a:r>
              <a:rPr lang="es-AR" sz="1600" i="1" dirty="0" err="1"/>
              <a:t>Multiplicity.</a:t>
            </a:r>
            <a:r>
              <a:rPr lang="es-AR" sz="1600" b="1" i="1" dirty="0" err="1"/>
              <a:t>SIMPLE</a:t>
            </a:r>
            <a:r>
              <a:rPr lang="es-AR" sz="1600" b="1" i="1" dirty="0"/>
              <a:t>, </a:t>
            </a:r>
          </a:p>
          <a:p>
            <a:pPr marL="0" indent="0">
              <a:buNone/>
            </a:pPr>
            <a:r>
              <a:rPr lang="es-AR" sz="1600" dirty="0"/>
              <a:t>    </a:t>
            </a:r>
            <a:r>
              <a:rPr lang="es-AR" sz="1600" dirty="0" err="1"/>
              <a:t>EdgeMode.</a:t>
            </a:r>
            <a:r>
              <a:rPr lang="es-AR" sz="1600" b="1" i="1" dirty="0" err="1"/>
              <a:t>UNDIRECTED</a:t>
            </a:r>
            <a:r>
              <a:rPr lang="es-AR" sz="1600" b="1" i="1" dirty="0"/>
              <a:t>,</a:t>
            </a:r>
          </a:p>
          <a:p>
            <a:pPr marL="0" indent="0">
              <a:buNone/>
            </a:pPr>
            <a:r>
              <a:rPr lang="es-AR" sz="1600" dirty="0"/>
              <a:t>    </a:t>
            </a:r>
            <a:r>
              <a:rPr lang="es-AR" sz="1600" dirty="0" err="1"/>
              <a:t>SelfLoop.</a:t>
            </a:r>
            <a:r>
              <a:rPr lang="es-AR" sz="1600" b="1" i="1" dirty="0" err="1"/>
              <a:t>NO</a:t>
            </a:r>
            <a:r>
              <a:rPr lang="es-AR" sz="1600" b="1" i="1" dirty="0"/>
              <a:t>,</a:t>
            </a:r>
          </a:p>
          <a:p>
            <a:pPr marL="0" indent="0">
              <a:buNone/>
            </a:pPr>
            <a:r>
              <a:rPr lang="es-AR" sz="1600" dirty="0"/>
              <a:t>    </a:t>
            </a:r>
            <a:r>
              <a:rPr lang="es-AR" sz="1600" dirty="0" err="1"/>
              <a:t>Weight.</a:t>
            </a:r>
            <a:r>
              <a:rPr lang="es-AR" sz="1600" b="1" i="1" dirty="0" err="1"/>
              <a:t>YES</a:t>
            </a:r>
            <a:r>
              <a:rPr lang="es-AR" sz="1600" b="1" i="1" dirty="0"/>
              <a:t>,</a:t>
            </a:r>
          </a:p>
          <a:p>
            <a:pPr marL="0" indent="0">
              <a:buNone/>
            </a:pPr>
            <a:r>
              <a:rPr lang="es-AR" sz="1600" dirty="0"/>
              <a:t>    </a:t>
            </a:r>
            <a:r>
              <a:rPr lang="es-AR" sz="1600" dirty="0" err="1"/>
              <a:t>Storage.</a:t>
            </a:r>
            <a:r>
              <a:rPr lang="es-AR" sz="1600" b="1" i="1" dirty="0" err="1"/>
              <a:t>SPARSE</a:t>
            </a:r>
            <a:r>
              <a:rPr lang="es-AR" sz="1600" b="1" i="1" dirty="0"/>
              <a:t>);</a:t>
            </a:r>
          </a:p>
          <a:p>
            <a:pPr marL="0" indent="0">
              <a:buNone/>
            </a:pPr>
            <a:endParaRPr lang="es-AR" sz="1600" dirty="0"/>
          </a:p>
          <a:p>
            <a:pPr marL="0" indent="0">
              <a:buNone/>
            </a:pPr>
            <a:r>
              <a:rPr lang="en-US" sz="1600" dirty="0" err="1"/>
              <a:t>g.addEdge</a:t>
            </a:r>
            <a:r>
              <a:rPr lang="en-US" sz="1600" dirty="0"/>
              <a:t>('A', 'E', </a:t>
            </a:r>
            <a:r>
              <a:rPr lang="en-US" sz="1600" b="1" dirty="0"/>
              <a:t>new </a:t>
            </a:r>
            <a:r>
              <a:rPr lang="en-US" sz="1600" b="1" dirty="0" err="1"/>
              <a:t>WeightedEdge</a:t>
            </a:r>
            <a:r>
              <a:rPr lang="en-US" sz="1600" b="1" dirty="0"/>
              <a:t>(-2));  </a:t>
            </a:r>
          </a:p>
          <a:p>
            <a:pPr marL="0" indent="0">
              <a:buNone/>
            </a:pPr>
            <a:r>
              <a:rPr lang="en-US" sz="1600" dirty="0" err="1"/>
              <a:t>g.addEdge</a:t>
            </a:r>
            <a:r>
              <a:rPr lang="en-US" sz="1600" dirty="0"/>
              <a:t>('A', 'C', </a:t>
            </a:r>
            <a:r>
              <a:rPr lang="en-US" sz="1600" b="1" dirty="0"/>
              <a:t>new </a:t>
            </a:r>
            <a:r>
              <a:rPr lang="en-US" sz="1600" b="1" dirty="0" err="1"/>
              <a:t>WeightedEdge</a:t>
            </a:r>
            <a:r>
              <a:rPr lang="en-US" sz="1600" b="1" dirty="0"/>
              <a:t>(-2));  </a:t>
            </a:r>
          </a:p>
          <a:p>
            <a:pPr marL="0" indent="0">
              <a:buNone/>
            </a:pPr>
            <a:r>
              <a:rPr lang="en-US" sz="1600" dirty="0" err="1"/>
              <a:t>g.addEdge</a:t>
            </a:r>
            <a:r>
              <a:rPr lang="en-US" sz="1600" dirty="0"/>
              <a:t>('A', 'B', </a:t>
            </a:r>
            <a:r>
              <a:rPr lang="en-US" sz="1600" b="1" dirty="0"/>
              <a:t>new </a:t>
            </a:r>
            <a:r>
              <a:rPr lang="en-US" sz="1600" b="1" dirty="0" err="1"/>
              <a:t>WeightedEdge</a:t>
            </a:r>
            <a:r>
              <a:rPr lang="en-US" sz="1600" b="1" dirty="0"/>
              <a:t>(9));  </a:t>
            </a:r>
          </a:p>
          <a:p>
            <a:pPr marL="0" indent="0">
              <a:buNone/>
            </a:pPr>
            <a:r>
              <a:rPr lang="en-US" sz="1600" dirty="0" err="1"/>
              <a:t>g.addEdge</a:t>
            </a:r>
            <a:r>
              <a:rPr lang="en-US" sz="1600" dirty="0"/>
              <a:t>('C', 'E', </a:t>
            </a:r>
            <a:r>
              <a:rPr lang="en-US" sz="1600" b="1" dirty="0"/>
              <a:t>new </a:t>
            </a:r>
            <a:r>
              <a:rPr lang="en-US" sz="1600" b="1" dirty="0" err="1"/>
              <a:t>WeightedEdge</a:t>
            </a:r>
            <a:r>
              <a:rPr lang="en-US" sz="1600" b="1" dirty="0"/>
              <a:t>(-2));</a:t>
            </a:r>
            <a:r>
              <a:rPr lang="en-US" sz="1600" b="1" i="1" dirty="0">
                <a:solidFill>
                  <a:srgbClr val="00B050"/>
                </a:solidFill>
              </a:rPr>
              <a:t> </a:t>
            </a:r>
            <a:r>
              <a:rPr lang="en-US" sz="1600" b="1" dirty="0"/>
              <a:t> </a:t>
            </a:r>
          </a:p>
          <a:p>
            <a:pPr marL="0" indent="0">
              <a:buNone/>
            </a:pPr>
            <a:r>
              <a:rPr lang="es-AR" sz="1600" dirty="0" err="1"/>
              <a:t>g.addVertex</a:t>
            </a:r>
            <a:r>
              <a:rPr lang="es-AR" sz="1600" dirty="0"/>
              <a:t>('D');</a:t>
            </a:r>
          </a:p>
          <a:p>
            <a:pPr marL="0" indent="0">
              <a:buNone/>
            </a:pPr>
            <a:endParaRPr lang="es-AR" sz="1600" dirty="0"/>
          </a:p>
        </p:txBody>
      </p:sp>
      <p:grpSp>
        <p:nvGrpSpPr>
          <p:cNvPr id="24" name="Grupo 23"/>
          <p:cNvGrpSpPr/>
          <p:nvPr/>
        </p:nvGrpSpPr>
        <p:grpSpPr>
          <a:xfrm>
            <a:off x="5878285" y="4100104"/>
            <a:ext cx="2478920" cy="1526021"/>
            <a:chOff x="6429102" y="3008029"/>
            <a:chExt cx="4349932" cy="2984539"/>
          </a:xfrm>
        </p:grpSpPr>
        <p:sp>
          <p:nvSpPr>
            <p:cNvPr id="6" name="Elipse 5"/>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7" name="Elipse 6"/>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8" name="Elipse 7"/>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9" name="Elipse 8"/>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10" name="Elipse 9"/>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2" name="Conector recto 11"/>
            <p:cNvCxnSpPr>
              <a:stCxn id="9" idx="7"/>
              <a:endCxn id="6"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Conector recto 13"/>
            <p:cNvCxnSpPr>
              <a:stCxn id="6" idx="5"/>
              <a:endCxn id="7"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Conector recto 15"/>
            <p:cNvCxnSpPr>
              <a:stCxn id="7" idx="5"/>
              <a:endCxn id="8"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19" name="Conector recto 18"/>
            <p:cNvCxnSpPr>
              <a:stCxn id="6" idx="6"/>
              <a:endCxn id="8"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20" name="CuadroTexto 19"/>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21" name="CuadroTexto 20"/>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22" name="CuadroTexto 21"/>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23" name="CuadroTexto 22"/>
            <p:cNvSpPr txBox="1"/>
            <p:nvPr/>
          </p:nvSpPr>
          <p:spPr>
            <a:xfrm>
              <a:off x="7041044" y="3395226"/>
              <a:ext cx="478757" cy="586890"/>
            </a:xfrm>
            <a:prstGeom prst="rect">
              <a:avLst/>
            </a:prstGeom>
            <a:noFill/>
          </p:spPr>
          <p:txBody>
            <a:bodyPr wrap="none" rtlCol="0">
              <a:spAutoFit/>
            </a:bodyPr>
            <a:lstStyle/>
            <a:p>
              <a:r>
                <a:rPr lang="es-AR" sz="1350" dirty="0"/>
                <a:t>9</a:t>
              </a:r>
            </a:p>
          </p:txBody>
        </p:sp>
      </p:grpSp>
      <p:graphicFrame>
        <p:nvGraphicFramePr>
          <p:cNvPr id="30" name="Tabla 29"/>
          <p:cNvGraphicFramePr>
            <a:graphicFrameLocks noGrp="1"/>
          </p:cNvGraphicFramePr>
          <p:nvPr/>
        </p:nvGraphicFramePr>
        <p:xfrm>
          <a:off x="6459079" y="291585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1" name="Tabla 30"/>
          <p:cNvGraphicFramePr>
            <a:graphicFrameLocks noGrp="1"/>
          </p:cNvGraphicFramePr>
          <p:nvPr/>
        </p:nvGraphicFramePr>
        <p:xfrm>
          <a:off x="6440196" y="3579565"/>
          <a:ext cx="883926" cy="284732"/>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84732">
                <a:tc>
                  <a:txBody>
                    <a:bodyPr/>
                    <a:lstStyle/>
                    <a:p>
                      <a:r>
                        <a:rPr lang="es-AR" sz="1000" dirty="0"/>
                        <a:t>C</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4" name="Tabla 33"/>
          <p:cNvGraphicFramePr>
            <a:graphicFrameLocks noGrp="1"/>
          </p:cNvGraphicFramePr>
          <p:nvPr/>
        </p:nvGraphicFramePr>
        <p:xfrm>
          <a:off x="4199681" y="2265206"/>
          <a:ext cx="571527" cy="1593013"/>
        </p:xfrm>
        <a:graphic>
          <a:graphicData uri="http://schemas.openxmlformats.org/drawingml/2006/table">
            <a:tbl>
              <a:tblPr firstRow="1" bandRow="1">
                <a:tableStyleId>{5940675A-B579-460E-94D1-54222C63F5DA}</a:tableStyleId>
              </a:tblPr>
              <a:tblGrid>
                <a:gridCol w="571527">
                  <a:extLst>
                    <a:ext uri="{9D8B030D-6E8A-4147-A177-3AD203B41FA5}">
                      <a16:colId xmlns:a16="http://schemas.microsoft.com/office/drawing/2014/main" val="290444343"/>
                    </a:ext>
                  </a:extLst>
                </a:gridCol>
              </a:tblGrid>
              <a:tr h="306233">
                <a:tc>
                  <a:txBody>
                    <a:bodyPr/>
                    <a:lstStyle/>
                    <a:p>
                      <a:r>
                        <a:rPr lang="es-AR" sz="1000" dirty="0"/>
                        <a:t>A</a:t>
                      </a:r>
                    </a:p>
                  </a:txBody>
                  <a:tcPr marL="68580" marR="68580" marT="34290" marB="34290"/>
                </a:tc>
                <a:extLst>
                  <a:ext uri="{0D108BD9-81ED-4DB2-BD59-A6C34878D82A}">
                    <a16:rowId xmlns:a16="http://schemas.microsoft.com/office/drawing/2014/main" val="1689286606"/>
                  </a:ext>
                </a:extLst>
              </a:tr>
              <a:tr h="306233">
                <a:tc>
                  <a:txBody>
                    <a:bodyPr/>
                    <a:lstStyle/>
                    <a:p>
                      <a:r>
                        <a:rPr lang="es-AR" sz="1000" dirty="0"/>
                        <a:t>B</a:t>
                      </a:r>
                    </a:p>
                  </a:txBody>
                  <a:tcPr marL="68580" marR="68580" marT="34290" marB="34290"/>
                </a:tc>
                <a:extLst>
                  <a:ext uri="{0D108BD9-81ED-4DB2-BD59-A6C34878D82A}">
                    <a16:rowId xmlns:a16="http://schemas.microsoft.com/office/drawing/2014/main" val="2693817814"/>
                  </a:ext>
                </a:extLst>
              </a:tr>
              <a:tr h="306233">
                <a:tc>
                  <a:txBody>
                    <a:bodyPr/>
                    <a:lstStyle/>
                    <a:p>
                      <a:r>
                        <a:rPr lang="es-AR" sz="1000" dirty="0"/>
                        <a:t>C</a:t>
                      </a:r>
                    </a:p>
                  </a:txBody>
                  <a:tcPr marL="68580" marR="68580" marT="34290" marB="34290"/>
                </a:tc>
                <a:extLst>
                  <a:ext uri="{0D108BD9-81ED-4DB2-BD59-A6C34878D82A}">
                    <a16:rowId xmlns:a16="http://schemas.microsoft.com/office/drawing/2014/main" val="3258836830"/>
                  </a:ext>
                </a:extLst>
              </a:tr>
              <a:tr h="368081">
                <a:tc>
                  <a:txBody>
                    <a:bodyPr/>
                    <a:lstStyle/>
                    <a:p>
                      <a:r>
                        <a:rPr lang="es-AR" sz="1000" dirty="0"/>
                        <a:t>D</a:t>
                      </a:r>
                    </a:p>
                  </a:txBody>
                  <a:tcPr marL="68580" marR="68580" marT="34290" marB="34290"/>
                </a:tc>
                <a:extLst>
                  <a:ext uri="{0D108BD9-81ED-4DB2-BD59-A6C34878D82A}">
                    <a16:rowId xmlns:a16="http://schemas.microsoft.com/office/drawing/2014/main" val="2043077858"/>
                  </a:ext>
                </a:extLst>
              </a:tr>
              <a:tr h="306233">
                <a:tc>
                  <a:txBody>
                    <a:bodyPr/>
                    <a:lstStyle/>
                    <a:p>
                      <a:r>
                        <a:rPr lang="es-AR" sz="1000" dirty="0"/>
                        <a:t>E</a:t>
                      </a:r>
                    </a:p>
                  </a:txBody>
                  <a:tcPr marL="68580" marR="68580" marT="34290" marB="34290"/>
                </a:tc>
                <a:extLst>
                  <a:ext uri="{0D108BD9-81ED-4DB2-BD59-A6C34878D82A}">
                    <a16:rowId xmlns:a16="http://schemas.microsoft.com/office/drawing/2014/main" val="901031706"/>
                  </a:ext>
                </a:extLst>
              </a:tr>
            </a:tbl>
          </a:graphicData>
        </a:graphic>
      </p:graphicFrame>
      <p:graphicFrame>
        <p:nvGraphicFramePr>
          <p:cNvPr id="35" name="Tabla 34"/>
          <p:cNvGraphicFramePr>
            <a:graphicFrameLocks noGrp="1"/>
          </p:cNvGraphicFramePr>
          <p:nvPr/>
        </p:nvGraphicFramePr>
        <p:xfrm>
          <a:off x="5189771" y="226520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E</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36" name="Tabla 35"/>
          <p:cNvGraphicFramePr>
            <a:graphicFrameLocks noGrp="1"/>
          </p:cNvGraphicFramePr>
          <p:nvPr/>
        </p:nvGraphicFramePr>
        <p:xfrm>
          <a:off x="5188628" y="3579566"/>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37" name="Conector recto de flecha 36"/>
          <p:cNvCxnSpPr>
            <a:endCxn id="35" idx="1"/>
          </p:cNvCxnSpPr>
          <p:nvPr/>
        </p:nvCxnSpPr>
        <p:spPr>
          <a:xfrm>
            <a:off x="4771208" y="2395402"/>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8" name="Conector recto de flecha 37"/>
          <p:cNvCxnSpPr/>
          <p:nvPr/>
        </p:nvCxnSpPr>
        <p:spPr>
          <a:xfrm>
            <a:off x="4758393" y="3709761"/>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39" name="Tabla 38"/>
          <p:cNvGraphicFramePr>
            <a:graphicFrameLocks noGrp="1"/>
          </p:cNvGraphicFramePr>
          <p:nvPr/>
        </p:nvGraphicFramePr>
        <p:xfrm>
          <a:off x="6459079" y="2239029"/>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C</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40" name="Tabla 39"/>
          <p:cNvGraphicFramePr>
            <a:graphicFrameLocks noGrp="1"/>
          </p:cNvGraphicFramePr>
          <p:nvPr/>
        </p:nvGraphicFramePr>
        <p:xfrm>
          <a:off x="5164140" y="2922647"/>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-2</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41" name="Conector recto de flecha 40"/>
          <p:cNvCxnSpPr/>
          <p:nvPr/>
        </p:nvCxnSpPr>
        <p:spPr>
          <a:xfrm flipV="1">
            <a:off x="6075837" y="2378094"/>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4745577" y="3008407"/>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aphicFrame>
        <p:nvGraphicFramePr>
          <p:cNvPr id="43" name="Tabla 42"/>
          <p:cNvGraphicFramePr>
            <a:graphicFrameLocks noGrp="1"/>
          </p:cNvGraphicFramePr>
          <p:nvPr/>
        </p:nvGraphicFramePr>
        <p:xfrm>
          <a:off x="7704986" y="2248152"/>
          <a:ext cx="883926" cy="252778"/>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52778">
                <a:tc>
                  <a:txBody>
                    <a:bodyPr/>
                    <a:lstStyle/>
                    <a:p>
                      <a:r>
                        <a:rPr lang="es-AR" sz="1000" dirty="0"/>
                        <a:t>B</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graphicFrame>
        <p:nvGraphicFramePr>
          <p:cNvPr id="44" name="Tabla 43"/>
          <p:cNvGraphicFramePr>
            <a:graphicFrameLocks noGrp="1"/>
          </p:cNvGraphicFramePr>
          <p:nvPr/>
        </p:nvGraphicFramePr>
        <p:xfrm>
          <a:off x="5188628" y="2592668"/>
          <a:ext cx="883926" cy="278130"/>
        </p:xfrm>
        <a:graphic>
          <a:graphicData uri="http://schemas.openxmlformats.org/drawingml/2006/table">
            <a:tbl>
              <a:tblPr firstRow="1" bandRow="1">
                <a:tableStyleId>{5C22544A-7EE6-4342-B048-85BDC9FD1C3A}</a:tableStyleId>
              </a:tblPr>
              <a:tblGrid>
                <a:gridCol w="294642">
                  <a:extLst>
                    <a:ext uri="{9D8B030D-6E8A-4147-A177-3AD203B41FA5}">
                      <a16:colId xmlns:a16="http://schemas.microsoft.com/office/drawing/2014/main" val="195015511"/>
                    </a:ext>
                  </a:extLst>
                </a:gridCol>
                <a:gridCol w="294642">
                  <a:extLst>
                    <a:ext uri="{9D8B030D-6E8A-4147-A177-3AD203B41FA5}">
                      <a16:colId xmlns:a16="http://schemas.microsoft.com/office/drawing/2014/main" val="2353821599"/>
                    </a:ext>
                  </a:extLst>
                </a:gridCol>
                <a:gridCol w="294642">
                  <a:extLst>
                    <a:ext uri="{9D8B030D-6E8A-4147-A177-3AD203B41FA5}">
                      <a16:colId xmlns:a16="http://schemas.microsoft.com/office/drawing/2014/main" val="2397772203"/>
                    </a:ext>
                  </a:extLst>
                </a:gridCol>
              </a:tblGrid>
              <a:tr h="278130">
                <a:tc>
                  <a:txBody>
                    <a:bodyPr/>
                    <a:lstStyle/>
                    <a:p>
                      <a:r>
                        <a:rPr lang="es-AR" sz="1000" dirty="0"/>
                        <a:t>A</a:t>
                      </a:r>
                    </a:p>
                  </a:txBody>
                  <a:tcPr marL="68580" marR="68580" marT="34290" marB="34290"/>
                </a:tc>
                <a:tc>
                  <a:txBody>
                    <a:bodyPr/>
                    <a:lstStyle/>
                    <a:p>
                      <a:r>
                        <a:rPr lang="es-AR" sz="1000" dirty="0"/>
                        <a:t>9</a:t>
                      </a:r>
                    </a:p>
                  </a:txBody>
                  <a:tcPr marL="68580" marR="68580" marT="34290" marB="34290"/>
                </a:tc>
                <a:tc>
                  <a:txBody>
                    <a:bodyPr/>
                    <a:lstStyle/>
                    <a:p>
                      <a:endParaRPr lang="es-AR" sz="1000" dirty="0"/>
                    </a:p>
                  </a:txBody>
                  <a:tcPr marL="68580" marR="68580" marT="34290" marB="34290"/>
                </a:tc>
                <a:extLst>
                  <a:ext uri="{0D108BD9-81ED-4DB2-BD59-A6C34878D82A}">
                    <a16:rowId xmlns:a16="http://schemas.microsoft.com/office/drawing/2014/main" val="3571957731"/>
                  </a:ext>
                </a:extLst>
              </a:tr>
            </a:tbl>
          </a:graphicData>
        </a:graphic>
      </p:graphicFrame>
      <p:cxnSp>
        <p:nvCxnSpPr>
          <p:cNvPr id="45" name="Conector recto de flecha 44"/>
          <p:cNvCxnSpPr/>
          <p:nvPr/>
        </p:nvCxnSpPr>
        <p:spPr>
          <a:xfrm flipV="1">
            <a:off x="7317590" y="239540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p:nvPr/>
        </p:nvCxnSpPr>
        <p:spPr>
          <a:xfrm>
            <a:off x="4800053" y="2741386"/>
            <a:ext cx="418563" cy="887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Conector recto de flecha 46"/>
          <p:cNvCxnSpPr/>
          <p:nvPr/>
        </p:nvCxnSpPr>
        <p:spPr>
          <a:xfrm flipV="1">
            <a:off x="6075837" y="304611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Conector recto de flecha 47"/>
          <p:cNvCxnSpPr/>
          <p:nvPr/>
        </p:nvCxnSpPr>
        <p:spPr>
          <a:xfrm flipV="1">
            <a:off x="6075837" y="3710192"/>
            <a:ext cx="374441" cy="84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461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995867" cy="715581"/>
          </a:xfrm>
          <a:prstGeom prst="rect">
            <a:avLst/>
          </a:prstGeom>
          <a:noFill/>
        </p:spPr>
        <p:txBody>
          <a:bodyPr wrap="none" rtlCol="0">
            <a:spAutoFit/>
          </a:bodyPr>
          <a:lstStyle/>
          <a:p>
            <a:r>
              <a:rPr lang="es-AR" sz="1350" dirty="0" err="1"/>
              <a:t>Visited</a:t>
            </a:r>
            <a:r>
              <a:rPr lang="es-AR" sz="1350" dirty="0"/>
              <a:t> = { } </a:t>
            </a:r>
          </a:p>
          <a:p>
            <a:endParaRPr lang="es-AR" sz="1350" dirty="0"/>
          </a:p>
          <a:p>
            <a:r>
              <a:rPr lang="es-AR" sz="1350" dirty="0" err="1"/>
              <a:t>costosConocidos</a:t>
            </a:r>
            <a:r>
              <a:rPr lang="es-AR" sz="1350" dirty="0"/>
              <a:t>= { </a:t>
            </a:r>
            <a:r>
              <a:rPr lang="es-AR" sz="1350" dirty="0">
                <a:solidFill>
                  <a:srgbClr val="FF0000"/>
                </a:solidFill>
              </a:rPr>
              <a:t>(</a:t>
            </a:r>
            <a:r>
              <a:rPr lang="es-AR" sz="1350" b="1" dirty="0">
                <a:solidFill>
                  <a:srgbClr val="FF0000"/>
                </a:solidFill>
              </a:rPr>
              <a:t>E,0)</a:t>
            </a:r>
            <a:r>
              <a:rPr lang="es-AR" sz="1350" dirty="0">
                <a:solidFill>
                  <a:srgbClr val="FF0000"/>
                </a:solidFill>
              </a:rPr>
              <a:t> </a:t>
            </a:r>
            <a:r>
              <a:rPr lang="es-AR" sz="1350" dirty="0"/>
              <a:t>}</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a:stCxn id="26" idx="5"/>
              <a:endCxn id="2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754242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59351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a:t>
            </a:r>
            <a:r>
              <a:rPr lang="es-AR" sz="1350" dirty="0"/>
              <a:t> } </a:t>
            </a:r>
          </a:p>
          <a:p>
            <a:endParaRPr lang="es-AR" sz="1350" dirty="0"/>
          </a:p>
          <a:p>
            <a:r>
              <a:rPr lang="es-AR" sz="1350" dirty="0" err="1"/>
              <a:t>costosConocidos</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a:stCxn id="26" idx="5"/>
              <a:endCxn id="2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16298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58</a:t>
            </a:fld>
            <a:endParaRPr lang="en-US"/>
          </a:p>
        </p:txBody>
      </p:sp>
      <p:cxnSp>
        <p:nvCxnSpPr>
          <p:cNvPr id="7" name="Straight Arrow Connector 6"/>
          <p:cNvCxnSpPr/>
          <p:nvPr/>
        </p:nvCxnSpPr>
        <p:spPr>
          <a:xfrm flipV="1">
            <a:off x="146957" y="984266"/>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4" name="Rounded Rectangle 23"/>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5  -  10.2  ) )  -  2  )</a:t>
            </a:r>
          </a:p>
        </p:txBody>
      </p:sp>
    </p:spTree>
    <p:extLst>
      <p:ext uri="{BB962C8B-B14F-4D97-AF65-F5344CB8AC3E}">
        <p14:creationId xmlns:p14="http://schemas.microsoft.com/office/powerpoint/2010/main" val="249986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0997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a:t>
            </a:r>
            <a:r>
              <a:rPr lang="es-AR" sz="1350" dirty="0"/>
              <a:t> } </a:t>
            </a:r>
          </a:p>
          <a:p>
            <a:endParaRPr lang="es-AR" sz="1350" dirty="0"/>
          </a:p>
          <a:p>
            <a:r>
              <a:rPr lang="es-AR" sz="1350" dirty="0" err="1"/>
              <a:t>costosConocidos</a:t>
            </a:r>
            <a:r>
              <a:rPr lang="es-AR" sz="1350" dirty="0"/>
              <a:t>= { </a:t>
            </a:r>
            <a:r>
              <a:rPr lang="es-AR" sz="1350" dirty="0">
                <a:solidFill>
                  <a:srgbClr val="FF0000"/>
                </a:solidFill>
              </a:rPr>
              <a:t>(A,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rgbClr val="FF0000"/>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a:stCxn id="26" idx="5"/>
              <a:endCxn id="2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440482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09974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a:t>
            </a:r>
            <a:r>
              <a:rPr lang="es-AR" sz="1350" dirty="0"/>
              <a:t> } </a:t>
            </a:r>
          </a:p>
          <a:p>
            <a:endParaRPr lang="es-AR" sz="1350" dirty="0"/>
          </a:p>
          <a:p>
            <a:r>
              <a:rPr lang="es-AR" sz="1350" dirty="0" err="1"/>
              <a:t>costosConocidos</a:t>
            </a:r>
            <a:r>
              <a:rPr lang="es-AR" sz="1350" dirty="0"/>
              <a:t>= { </a:t>
            </a:r>
            <a:r>
              <a:rPr lang="es-AR" sz="1350" dirty="0">
                <a:solidFill>
                  <a:srgbClr val="FF0000"/>
                </a:solidFill>
              </a:rPr>
              <a:t>(A,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a:stCxn id="26" idx="5"/>
              <a:endCxn id="27" idx="2"/>
            </p:cNvCxnSpPr>
            <p:nvPr/>
          </p:nvCxnSpPr>
          <p:spPr>
            <a:xfrm>
              <a:off x="9094661" y="4388490"/>
              <a:ext cx="1109607" cy="186843"/>
            </a:xfrm>
            <a:prstGeom prst="line">
              <a:avLst/>
            </a:prstGeom>
            <a:ln w="28575"/>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536485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602315"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a:t>
            </a:r>
            <a:r>
              <a:rPr lang="es-AR" sz="1350" dirty="0"/>
              <a:t> } </a:t>
            </a:r>
          </a:p>
          <a:p>
            <a:endParaRPr lang="es-AR" sz="1350" dirty="0"/>
          </a:p>
          <a:p>
            <a:r>
              <a:rPr lang="es-AR" sz="1350" dirty="0" err="1"/>
              <a:t>costosConocidos</a:t>
            </a:r>
            <a:r>
              <a:rPr lang="es-AR" sz="1350" dirty="0"/>
              <a:t>= { </a:t>
            </a:r>
            <a:r>
              <a:rPr lang="es-AR" sz="1350" dirty="0">
                <a:solidFill>
                  <a:srgbClr val="FF0000"/>
                </a:solidFill>
              </a:rPr>
              <a:t>(A, -2), (C,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rgbClr val="FF0000"/>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a:stCxn id="26" idx="5"/>
              <a:endCxn id="27" idx="2"/>
            </p:cNvCxnSpPr>
            <p:nvPr/>
          </p:nvCxnSpPr>
          <p:spPr>
            <a:xfrm>
              <a:off x="9094661" y="4388490"/>
              <a:ext cx="1109607" cy="18684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678166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602315"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a:t>
            </a:r>
            <a:r>
              <a:rPr lang="es-AR" sz="1350" dirty="0"/>
              <a:t> } </a:t>
            </a:r>
          </a:p>
          <a:p>
            <a:endParaRPr lang="es-AR" sz="1350" dirty="0"/>
          </a:p>
          <a:p>
            <a:r>
              <a:rPr lang="es-AR" sz="1350" dirty="0" err="1"/>
              <a:t>costosConocidos</a:t>
            </a:r>
            <a:r>
              <a:rPr lang="es-AR" sz="1350" dirty="0"/>
              <a:t>= { </a:t>
            </a:r>
            <a:r>
              <a:rPr lang="es-AR" sz="1350" dirty="0">
                <a:solidFill>
                  <a:srgbClr val="FF0000"/>
                </a:solidFill>
              </a:rPr>
              <a:t>(A, -2), (C,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solidFill>
                  <a:srgbClr val="FF0000"/>
                </a:solidFill>
              </a:rPr>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84642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182649"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 (C,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3422975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091278"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3486484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091278"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161759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59385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(C,-4) , (C,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rgbClr val="FF0000"/>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1992101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593852"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(C, -4) ,(C, -2)</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3922625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96177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(C, -4) ,(C,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solidFill>
                  <a:srgbClr val="FF0000"/>
                </a:solidFill>
              </a:rPr>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t>
            </a:r>
            <a:r>
              <a:rPr lang="es-AR" sz="1200" dirty="0">
                <a:solidFill>
                  <a:srgbClr val="FF0000"/>
                </a:solidFill>
              </a:rPr>
              <a:t>actualizar el costo de </a:t>
            </a:r>
            <a:r>
              <a:rPr lang="es-AR" sz="1200" dirty="0" err="1">
                <a:solidFill>
                  <a:srgbClr val="FF0000"/>
                </a:solidFill>
              </a:rPr>
              <a:t>e.target</a:t>
            </a:r>
            <a:r>
              <a:rPr lang="es-AR" sz="1200" dirty="0">
                <a:solidFill>
                  <a:srgbClr val="FF0000"/>
                </a:solidFill>
              </a:rPr>
              <a:t>;</a:t>
            </a:r>
          </a:p>
          <a:p>
            <a:r>
              <a:rPr lang="es-AR" sz="1200" dirty="0">
                <a:solidFill>
                  <a:srgbClr val="FF0000"/>
                </a:solidFill>
              </a:rPr>
              <a:t>			</a:t>
            </a:r>
            <a:r>
              <a:rPr lang="es-AR" sz="1200" dirty="0" err="1">
                <a:solidFill>
                  <a:srgbClr val="FF0000"/>
                </a:solidFill>
              </a:rPr>
              <a:t>agregarloCostosConocidos</a:t>
            </a:r>
            <a:r>
              <a:rPr lang="es-AR" sz="1200" dirty="0">
                <a:solidFill>
                  <a:srgbClr val="FF0000"/>
                </a:solidFill>
              </a:rPr>
              <a:t>(</a:t>
            </a:r>
            <a:r>
              <a:rPr lang="es-AR" sz="1200" dirty="0" err="1">
                <a:solidFill>
                  <a:srgbClr val="FF0000"/>
                </a:solidFill>
              </a:rPr>
              <a:t>e.target</a:t>
            </a:r>
            <a:r>
              <a:rPr lang="es-AR" sz="1200" dirty="0">
                <a:solidFill>
                  <a:srgbClr val="FF0000"/>
                </a:solidFill>
              </a:rPr>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4269841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59</a:t>
            </a:fld>
            <a:endParaRPr lang="en-US"/>
          </a:p>
        </p:txBody>
      </p:sp>
      <p:cxnSp>
        <p:nvCxnSpPr>
          <p:cNvPr id="7" name="Straight Arrow Connector 6"/>
          <p:cNvCxnSpPr/>
          <p:nvPr/>
        </p:nvCxnSpPr>
        <p:spPr>
          <a:xfrm flipV="1">
            <a:off x="146957" y="1258586"/>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4" name="Rectangle 23"/>
          <p:cNvSpPr/>
          <p:nvPr/>
        </p:nvSpPr>
        <p:spPr>
          <a:xfrm>
            <a:off x="6096279" y="140383"/>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462085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961773"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a:t>
            </a:r>
            <a:r>
              <a:rPr lang="es-AR" sz="1350" dirty="0"/>
              <a:t> } </a:t>
            </a:r>
          </a:p>
          <a:p>
            <a:endParaRPr lang="es-AR" sz="1350" dirty="0"/>
          </a:p>
          <a:p>
            <a:r>
              <a:rPr lang="es-AR" sz="1350" dirty="0" err="1"/>
              <a:t>costosConocidos</a:t>
            </a:r>
            <a:r>
              <a:rPr lang="es-AR" sz="1350" dirty="0"/>
              <a:t>= { </a:t>
            </a:r>
            <a:r>
              <a:rPr lang="es-AR" sz="1350" dirty="0">
                <a:solidFill>
                  <a:srgbClr val="FF0000"/>
                </a:solidFill>
              </a:rPr>
              <a:t>(C, -4) ,(C,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solidFill>
                  <a:srgbClr val="FF0000"/>
                </a:solidFill>
              </a:rPr>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solidFill>
                  <a:srgbClr val="FF0000"/>
                </a:solidFill>
              </a:rPr>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841049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420727"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a:t>
            </a:r>
            <a:r>
              <a:rPr lang="es-AR" sz="1350" dirty="0">
                <a:solidFill>
                  <a:srgbClr val="FF0000"/>
                </a:solidFill>
              </a:rPr>
              <a:t>(C,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034496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459199"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 </a:t>
            </a:r>
            <a:r>
              <a:rPr lang="es-AR" sz="1350" dirty="0">
                <a:solidFill>
                  <a:srgbClr val="FF0000"/>
                </a:solidFill>
              </a:rPr>
              <a:t>(C,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1125323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420727"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a:t>
            </a:r>
            <a:r>
              <a:rPr lang="es-AR" sz="1350" dirty="0">
                <a:solidFill>
                  <a:srgbClr val="FF0000"/>
                </a:solidFill>
              </a:rPr>
              <a:t>(C,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041843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550570"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a:t>
            </a:r>
            <a:r>
              <a:rPr lang="es-AR" sz="1350" dirty="0">
                <a:solidFill>
                  <a:srgbClr val="FF0000"/>
                </a:solidFill>
              </a:rPr>
              <a:t> (C,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1059092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459199"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 </a:t>
            </a:r>
            <a:r>
              <a:rPr lang="es-AR" sz="1350" dirty="0">
                <a:solidFill>
                  <a:srgbClr val="FF0000"/>
                </a:solidFill>
              </a:rPr>
              <a:t>(C,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1674430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2459199"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a:t>
            </a:r>
            <a:r>
              <a:rPr lang="es-AR" sz="1350" dirty="0">
                <a:solidFill>
                  <a:srgbClr val="FF0000"/>
                </a:solidFill>
              </a:rPr>
              <a:t> (C, -2) (B,7)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1068925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999906"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 </a:t>
            </a:r>
            <a:r>
              <a:rPr lang="es-AR" sz="1350" dirty="0">
                <a:solidFill>
                  <a:srgbClr val="FF0000"/>
                </a:solidFill>
              </a:rPr>
              <a:t>(B,7)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1761366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999906"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a:t>
            </a:r>
            <a:r>
              <a:rPr lang="es-AR" sz="1350" dirty="0"/>
              <a:t> } </a:t>
            </a:r>
          </a:p>
          <a:p>
            <a:endParaRPr lang="es-AR" sz="1350" dirty="0"/>
          </a:p>
          <a:p>
            <a:r>
              <a:rPr lang="es-AR" sz="1350" dirty="0" err="1"/>
              <a:t>costosConocidos</a:t>
            </a:r>
            <a:r>
              <a:rPr lang="es-AR" sz="1350" dirty="0"/>
              <a:t>= { </a:t>
            </a:r>
            <a:r>
              <a:rPr lang="es-AR" sz="1350" dirty="0">
                <a:solidFill>
                  <a:srgbClr val="FF0000"/>
                </a:solidFill>
              </a:rPr>
              <a:t>(B,7)</a:t>
            </a:r>
            <a:r>
              <a:rPr lang="es-AR" sz="1350" dirty="0"/>
              <a:t>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solidFill>
                  <a:srgbClr val="FF0000"/>
                </a:solidFill>
              </a:rPr>
              <a:t>current</a:t>
            </a:r>
            <a:r>
              <a:rPr lang="es-AR" sz="1200" dirty="0">
                <a:solidFill>
                  <a:srgbClr val="FF0000"/>
                </a:solidFill>
              </a:rPr>
              <a:t>= Sacar el de menor costo de  </a:t>
            </a:r>
            <a:r>
              <a:rPr lang="es-AR" sz="1200" dirty="0" err="1">
                <a:solidFill>
                  <a:srgbClr val="FF0000"/>
                </a:solidFill>
              </a:rPr>
              <a:t>costosConocidos</a:t>
            </a:r>
            <a:r>
              <a:rPr lang="es-AR" sz="1200" dirty="0">
                <a:solidFill>
                  <a:srgbClr val="FF0000"/>
                </a:solidFill>
              </a:rPr>
              <a:t>.</a:t>
            </a:r>
          </a:p>
          <a:p>
            <a:r>
              <a:rPr lang="es-AR" sz="1200" dirty="0">
                <a:solidFill>
                  <a:srgbClr val="FF0000"/>
                </a:solidFill>
              </a:rPr>
              <a:t>   </a:t>
            </a:r>
            <a:r>
              <a:rPr lang="es-AR" sz="1200" dirty="0" err="1">
                <a:solidFill>
                  <a:srgbClr val="FF0000"/>
                </a:solidFill>
              </a:rPr>
              <a:t>if</a:t>
            </a:r>
            <a:r>
              <a:rPr lang="es-AR" sz="1200" dirty="0">
                <a:solidFill>
                  <a:srgbClr val="FF0000"/>
                </a:solidFill>
              </a:rPr>
              <a:t> ( </a:t>
            </a:r>
            <a:r>
              <a:rPr lang="es-AR" sz="1200" dirty="0" err="1">
                <a:solidFill>
                  <a:srgbClr val="FF0000"/>
                </a:solidFill>
              </a:rPr>
              <a:t>Visited.contains</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solidFill>
                  <a:srgbClr val="FF0000"/>
                </a:solidFill>
              </a:rPr>
              <a:t>     </a:t>
            </a:r>
            <a:r>
              <a:rPr lang="es-AR" sz="1200" dirty="0" err="1">
                <a:solidFill>
                  <a:srgbClr val="FF0000"/>
                </a:solidFill>
              </a:rPr>
              <a:t>continue</a:t>
            </a:r>
            <a:r>
              <a:rPr lang="es-AR" sz="1200" dirty="0">
                <a:solidFill>
                  <a:srgbClr val="FF0000"/>
                </a:solidFill>
              </a:rPr>
              <a:t>;</a:t>
            </a:r>
          </a:p>
          <a:p>
            <a:r>
              <a:rPr lang="es-AR" sz="1200" dirty="0"/>
              <a:t>  </a:t>
            </a:r>
          </a:p>
          <a:p>
            <a:r>
              <a:rPr lang="es-AR" sz="1200" dirty="0">
                <a:solidFill>
                  <a:srgbClr val="FF0000"/>
                </a:solidFill>
              </a:rPr>
              <a:t>   </a:t>
            </a:r>
            <a:r>
              <a:rPr lang="es-AR" sz="1200" dirty="0" err="1">
                <a:solidFill>
                  <a:srgbClr val="FF0000"/>
                </a:solidFill>
              </a:rPr>
              <a:t>Visisted.add</a:t>
            </a:r>
            <a:r>
              <a:rPr lang="es-AR" sz="1200" dirty="0">
                <a:solidFill>
                  <a:srgbClr val="FF0000"/>
                </a:solidFill>
              </a:rPr>
              <a:t>( </a:t>
            </a:r>
            <a:r>
              <a:rPr lang="es-AR" sz="1200" dirty="0" err="1">
                <a:solidFill>
                  <a:srgbClr val="FF0000"/>
                </a:solidFill>
              </a:rPr>
              <a:t>current.vertex</a:t>
            </a:r>
            <a:r>
              <a:rPr lang="es-AR" sz="1200" dirty="0">
                <a:solidFill>
                  <a:srgbClr val="FF0000"/>
                </a:solidFill>
              </a:rPr>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3281752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68155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 B</a:t>
            </a:r>
            <a:r>
              <a:rPr lang="es-AR" sz="1350" dirty="0"/>
              <a:t> } </a:t>
            </a:r>
          </a:p>
          <a:p>
            <a:endParaRPr lang="es-AR" sz="1350" dirty="0"/>
          </a:p>
          <a:p>
            <a:r>
              <a:rPr lang="es-AR" sz="1350" dirty="0" err="1"/>
              <a:t>costosConocidos</a:t>
            </a:r>
            <a:r>
              <a:rPr lang="es-AR" sz="1350" dirty="0"/>
              <a:t>= {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388535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AR" dirty="0"/>
              <a:t>Aplicaciones</a:t>
            </a:r>
          </a:p>
        </p:txBody>
      </p:sp>
      <p:sp>
        <p:nvSpPr>
          <p:cNvPr id="3" name="Content Placeholder 2"/>
          <p:cNvSpPr>
            <a:spLocks noGrp="1"/>
          </p:cNvSpPr>
          <p:nvPr>
            <p:ph idx="1"/>
          </p:nvPr>
        </p:nvSpPr>
        <p:spPr/>
        <p:txBody>
          <a:bodyPr>
            <a:normAutofit/>
          </a:bodyPr>
          <a:lstStyle/>
          <a:p>
            <a:pPr marL="0" indent="0">
              <a:buNone/>
            </a:pPr>
            <a:r>
              <a:rPr lang="en-US" b="1" dirty="0" err="1"/>
              <a:t>Ejemplo</a:t>
            </a:r>
            <a:r>
              <a:rPr lang="en-US" b="1" dirty="0"/>
              <a:t> 4: </a:t>
            </a:r>
          </a:p>
          <a:p>
            <a:pPr marL="0" indent="0" algn="just">
              <a:buNone/>
            </a:pPr>
            <a:r>
              <a:rPr lang="en-US" b="1" dirty="0"/>
              <a:t>	</a:t>
            </a:r>
            <a:r>
              <a:rPr lang="en-US" dirty="0"/>
              <a:t>Si el  BT </a:t>
            </a:r>
            <a:r>
              <a:rPr lang="en-US" dirty="0" err="1"/>
              <a:t>estuviera</a:t>
            </a:r>
            <a:r>
              <a:rPr lang="en-US" dirty="0"/>
              <a:t> </a:t>
            </a:r>
            <a:r>
              <a:rPr lang="en-US" dirty="0" err="1"/>
              <a:t>ordenado</a:t>
            </a:r>
            <a:r>
              <a:rPr lang="en-US" dirty="0"/>
              <a:t>, </a:t>
            </a:r>
            <a:r>
              <a:rPr lang="en-US" dirty="0" err="1"/>
              <a:t>podría</a:t>
            </a:r>
            <a:r>
              <a:rPr lang="en-US" dirty="0"/>
              <a:t> </a:t>
            </a:r>
            <a:r>
              <a:rPr lang="en-US" dirty="0" err="1"/>
              <a:t>usarse</a:t>
            </a:r>
            <a:r>
              <a:rPr lang="en-US" dirty="0"/>
              <a:t> </a:t>
            </a:r>
            <a:r>
              <a:rPr lang="en-US" dirty="0" err="1"/>
              <a:t>como</a:t>
            </a:r>
            <a:r>
              <a:rPr lang="en-US" dirty="0"/>
              <a:t> </a:t>
            </a:r>
            <a:r>
              <a:rPr lang="en-US" dirty="0" err="1"/>
              <a:t>soporte</a:t>
            </a:r>
            <a:r>
              <a:rPr lang="en-US" dirty="0"/>
              <a:t> para </a:t>
            </a:r>
            <a:r>
              <a:rPr lang="en-US" dirty="0" err="1"/>
              <a:t>índices</a:t>
            </a:r>
            <a:r>
              <a:rPr lang="en-US" dirty="0"/>
              <a:t> (a </a:t>
            </a:r>
            <a:r>
              <a:rPr lang="en-US" dirty="0" err="1"/>
              <a:t>este</a:t>
            </a:r>
            <a:r>
              <a:rPr lang="en-US" dirty="0"/>
              <a:t> </a:t>
            </a:r>
            <a:r>
              <a:rPr lang="en-US" dirty="0" err="1"/>
              <a:t>tipo</a:t>
            </a:r>
            <a:r>
              <a:rPr lang="en-US" dirty="0"/>
              <a:t> de BT lo </a:t>
            </a:r>
            <a:r>
              <a:rPr lang="en-US" dirty="0" err="1"/>
              <a:t>veremos</a:t>
            </a:r>
            <a:r>
              <a:rPr lang="en-US" dirty="0"/>
              <a:t> </a:t>
            </a:r>
            <a:r>
              <a:rPr lang="en-US" dirty="0" err="1"/>
              <a:t>más</a:t>
            </a:r>
            <a:r>
              <a:rPr lang="en-US" dirty="0"/>
              <a:t> </a:t>
            </a:r>
            <a:r>
              <a:rPr lang="en-US" dirty="0" err="1"/>
              <a:t>adelante</a:t>
            </a:r>
            <a:r>
              <a:rPr lang="en-US" dirty="0"/>
              <a:t>)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6</a:t>
            </a:fld>
            <a:endParaRPr lang="en-US"/>
          </a:p>
        </p:txBody>
      </p:sp>
    </p:spTree>
    <p:extLst>
      <p:ext uri="{BB962C8B-B14F-4D97-AF65-F5344CB8AC3E}">
        <p14:creationId xmlns:p14="http://schemas.microsoft.com/office/powerpoint/2010/main" val="7205828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60</a:t>
            </a:fld>
            <a:endParaRPr lang="en-US"/>
          </a:p>
        </p:txBody>
      </p:sp>
      <p:cxnSp>
        <p:nvCxnSpPr>
          <p:cNvPr id="7" name="Straight Arrow Connector 6"/>
          <p:cNvCxnSpPr/>
          <p:nvPr/>
        </p:nvCxnSpPr>
        <p:spPr>
          <a:xfrm flipV="1">
            <a:off x="91440" y="5151793"/>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4" name="Rectangle 23"/>
          <p:cNvSpPr/>
          <p:nvPr/>
        </p:nvSpPr>
        <p:spPr>
          <a:xfrm>
            <a:off x="6097088" y="140383"/>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531091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dirty="0"/>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68155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 B</a:t>
            </a:r>
            <a:r>
              <a:rPr lang="es-AR" sz="1350" dirty="0"/>
              <a:t> } </a:t>
            </a:r>
          </a:p>
          <a:p>
            <a:endParaRPr lang="es-AR" sz="1350" dirty="0"/>
          </a:p>
          <a:p>
            <a:r>
              <a:rPr lang="es-AR" sz="1350" dirty="0" err="1"/>
              <a:t>costosConocidos</a:t>
            </a:r>
            <a:r>
              <a:rPr lang="es-AR" sz="1350" dirty="0"/>
              <a:t>= {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t>While</a:t>
            </a:r>
            <a:r>
              <a:rPr lang="es-AR" sz="1200" dirty="0"/>
              <a:t> (! </a:t>
            </a:r>
            <a:r>
              <a:rPr lang="es-AR" sz="1200" dirty="0" err="1"/>
              <a:t>costosConocidos.isEmpty</a:t>
            </a:r>
            <a:r>
              <a:rPr lang="es-AR" sz="1200" dirty="0"/>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solidFill>
                  <a:srgbClr val="FF0000"/>
                </a:solidFill>
              </a:rPr>
              <a:t>Foreach</a:t>
            </a:r>
            <a:r>
              <a:rPr lang="es-AR" sz="1200" dirty="0">
                <a:solidFill>
                  <a:srgbClr val="FF0000"/>
                </a:solidFill>
              </a:rPr>
              <a:t> (     e   in  ejes incidentes de </a:t>
            </a:r>
            <a:r>
              <a:rPr lang="es-AR" sz="1200" dirty="0" err="1">
                <a:solidFill>
                  <a:srgbClr val="FF0000"/>
                </a:solidFill>
              </a:rPr>
              <a:t>current</a:t>
            </a:r>
            <a:r>
              <a:rPr lang="es-AR" sz="1200" dirty="0">
                <a:solidFill>
                  <a:srgbClr val="FF0000"/>
                </a:solidFill>
              </a:rPr>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a:t>
            </a:r>
            <a:r>
              <a:rPr lang="es-AR" sz="1200" dirty="0">
                <a:solidFill>
                  <a:srgbClr val="FF0000"/>
                </a:solidFill>
              </a:rPr>
              <a:t>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rgbClr val="FF0000"/>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rgbClr val="FF0000"/>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Tree>
    <p:extLst>
      <p:ext uri="{BB962C8B-B14F-4D97-AF65-F5344CB8AC3E}">
        <p14:creationId xmlns:p14="http://schemas.microsoft.com/office/powerpoint/2010/main" val="2036995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DISPARATE!!!!</a:t>
            </a:r>
          </a:p>
        </p:txBody>
      </p:sp>
      <p:sp>
        <p:nvSpPr>
          <p:cNvPr id="3" name="Marcador de contenido 2"/>
          <p:cNvSpPr>
            <a:spLocks noGrp="1"/>
          </p:cNvSpPr>
          <p:nvPr>
            <p:ph idx="1"/>
          </p:nvPr>
        </p:nvSpPr>
        <p:spPr>
          <a:xfrm>
            <a:off x="628650" y="2203267"/>
            <a:ext cx="7886700" cy="3263504"/>
          </a:xfrm>
        </p:spPr>
        <p:txBody>
          <a:bodyPr>
            <a:normAutofit/>
          </a:bodyPr>
          <a:lstStyle/>
          <a:p>
            <a:pPr marL="0" indent="0">
              <a:buNone/>
            </a:pPr>
            <a:r>
              <a:rPr lang="es-AR" sz="1500" dirty="0" err="1"/>
              <a:t>Dijkstra</a:t>
            </a:r>
            <a:r>
              <a:rPr lang="es-AR" sz="1500" dirty="0"/>
              <a:t> de </a:t>
            </a:r>
            <a:r>
              <a:rPr lang="es-AR" sz="1500" dirty="0">
                <a:solidFill>
                  <a:srgbClr val="FF0000"/>
                </a:solidFill>
              </a:rPr>
              <a:t>E</a:t>
            </a:r>
            <a:r>
              <a:rPr lang="es-AR" sz="1500" dirty="0"/>
              <a:t> a los demás? </a:t>
            </a:r>
          </a:p>
        </p:txBody>
      </p:sp>
      <p:sp>
        <p:nvSpPr>
          <p:cNvPr id="21" name="CuadroTexto 20"/>
          <p:cNvSpPr txBox="1"/>
          <p:nvPr/>
        </p:nvSpPr>
        <p:spPr>
          <a:xfrm>
            <a:off x="5830132" y="2285350"/>
            <a:ext cx="1681551" cy="715581"/>
          </a:xfrm>
          <a:prstGeom prst="rect">
            <a:avLst/>
          </a:prstGeom>
          <a:noFill/>
        </p:spPr>
        <p:txBody>
          <a:bodyPr wrap="none" rtlCol="0">
            <a:spAutoFit/>
          </a:bodyPr>
          <a:lstStyle/>
          <a:p>
            <a:r>
              <a:rPr lang="es-AR" sz="1350" dirty="0" err="1"/>
              <a:t>Visited</a:t>
            </a:r>
            <a:r>
              <a:rPr lang="es-AR" sz="1350" dirty="0"/>
              <a:t> = { </a:t>
            </a:r>
            <a:r>
              <a:rPr lang="es-AR" sz="1350" b="1" dirty="0">
                <a:solidFill>
                  <a:srgbClr val="FF0000"/>
                </a:solidFill>
              </a:rPr>
              <a:t>E, A, C, B</a:t>
            </a:r>
            <a:r>
              <a:rPr lang="es-AR" sz="1350" dirty="0"/>
              <a:t> } </a:t>
            </a:r>
          </a:p>
          <a:p>
            <a:endParaRPr lang="es-AR" sz="1350" dirty="0"/>
          </a:p>
          <a:p>
            <a:r>
              <a:rPr lang="es-AR" sz="1350" dirty="0" err="1"/>
              <a:t>costosConocidos</a:t>
            </a:r>
            <a:r>
              <a:rPr lang="es-AR" sz="1350" dirty="0"/>
              <a:t>= { }</a:t>
            </a:r>
          </a:p>
        </p:txBody>
      </p:sp>
      <p:sp>
        <p:nvSpPr>
          <p:cNvPr id="22" name="Rectángulo 21"/>
          <p:cNvSpPr/>
          <p:nvPr/>
        </p:nvSpPr>
        <p:spPr>
          <a:xfrm>
            <a:off x="632688" y="3052704"/>
            <a:ext cx="5883004" cy="2862322"/>
          </a:xfrm>
          <a:prstGeom prst="rect">
            <a:avLst/>
          </a:prstGeom>
        </p:spPr>
        <p:txBody>
          <a:bodyPr wrap="square">
            <a:spAutoFit/>
          </a:bodyPr>
          <a:lstStyle/>
          <a:p>
            <a:r>
              <a:rPr lang="es-AR" sz="1200" dirty="0" err="1">
                <a:solidFill>
                  <a:srgbClr val="FF0000"/>
                </a:solidFill>
              </a:rPr>
              <a:t>While</a:t>
            </a:r>
            <a:r>
              <a:rPr lang="es-AR" sz="1200" dirty="0">
                <a:solidFill>
                  <a:srgbClr val="FF0000"/>
                </a:solidFill>
              </a:rPr>
              <a:t> (! </a:t>
            </a:r>
            <a:r>
              <a:rPr lang="es-AR" sz="1200" dirty="0" err="1">
                <a:solidFill>
                  <a:srgbClr val="FF0000"/>
                </a:solidFill>
              </a:rPr>
              <a:t>costosConocidos.isEmpty</a:t>
            </a:r>
            <a:r>
              <a:rPr lang="es-AR" sz="1200" dirty="0">
                <a:solidFill>
                  <a:srgbClr val="FF0000"/>
                </a:solidFill>
              </a:rPr>
              <a:t>() ) {</a:t>
            </a:r>
          </a:p>
          <a:p>
            <a:r>
              <a:rPr lang="es-AR" sz="1200" dirty="0"/>
              <a:t>    </a:t>
            </a:r>
            <a:r>
              <a:rPr lang="es-AR" sz="1200" dirty="0" err="1"/>
              <a:t>current</a:t>
            </a:r>
            <a:r>
              <a:rPr lang="es-AR" sz="1200" dirty="0"/>
              <a:t>= Sacar el de menor costo de  </a:t>
            </a:r>
            <a:r>
              <a:rPr lang="es-AR" sz="1200" dirty="0" err="1"/>
              <a:t>costosConocidos</a:t>
            </a:r>
            <a:r>
              <a:rPr lang="es-AR" sz="1200" dirty="0"/>
              <a:t>.</a:t>
            </a:r>
          </a:p>
          <a:p>
            <a:r>
              <a:rPr lang="es-AR" sz="1200" dirty="0"/>
              <a:t>   </a:t>
            </a:r>
            <a:r>
              <a:rPr lang="es-AR" sz="1200" dirty="0" err="1"/>
              <a:t>if</a:t>
            </a:r>
            <a:r>
              <a:rPr lang="es-AR" sz="1200" dirty="0"/>
              <a:t> ( </a:t>
            </a:r>
            <a:r>
              <a:rPr lang="es-AR" sz="1200" dirty="0" err="1"/>
              <a:t>Visited.contains</a:t>
            </a:r>
            <a:r>
              <a:rPr lang="es-AR" sz="1200" dirty="0"/>
              <a:t>( </a:t>
            </a:r>
            <a:r>
              <a:rPr lang="es-AR" sz="1200" dirty="0" err="1"/>
              <a:t>current.vertex</a:t>
            </a:r>
            <a:r>
              <a:rPr lang="es-AR" sz="1200" dirty="0"/>
              <a:t>)</a:t>
            </a:r>
          </a:p>
          <a:p>
            <a:r>
              <a:rPr lang="es-AR" sz="1200" dirty="0"/>
              <a:t>     </a:t>
            </a:r>
            <a:r>
              <a:rPr lang="es-AR" sz="1200" dirty="0" err="1"/>
              <a:t>continue</a:t>
            </a:r>
            <a:r>
              <a:rPr lang="es-AR" sz="1200" dirty="0"/>
              <a:t>;</a:t>
            </a:r>
          </a:p>
          <a:p>
            <a:r>
              <a:rPr lang="es-AR" sz="1200" dirty="0"/>
              <a:t>  </a:t>
            </a:r>
          </a:p>
          <a:p>
            <a:r>
              <a:rPr lang="es-AR" sz="1200" dirty="0"/>
              <a:t>   </a:t>
            </a:r>
            <a:r>
              <a:rPr lang="es-AR" sz="1200" dirty="0" err="1"/>
              <a:t>Visisted.add</a:t>
            </a:r>
            <a:r>
              <a:rPr lang="es-AR" sz="1200" dirty="0"/>
              <a:t>( </a:t>
            </a:r>
            <a:r>
              <a:rPr lang="es-AR" sz="1200" dirty="0" err="1"/>
              <a:t>current.vertex</a:t>
            </a:r>
            <a:r>
              <a:rPr lang="es-AR" sz="1200" dirty="0"/>
              <a:t>);</a:t>
            </a:r>
          </a:p>
          <a:p>
            <a:r>
              <a:rPr lang="es-AR" sz="1200" dirty="0"/>
              <a:t>   </a:t>
            </a:r>
            <a:r>
              <a:rPr lang="es-AR" sz="1200" dirty="0" err="1"/>
              <a:t>Foreach</a:t>
            </a:r>
            <a:r>
              <a:rPr lang="es-AR" sz="1200" dirty="0"/>
              <a:t> (     e   in  ejes incidentes de </a:t>
            </a:r>
            <a:r>
              <a:rPr lang="es-AR" sz="1200" dirty="0" err="1"/>
              <a:t>current</a:t>
            </a:r>
            <a:r>
              <a:rPr lang="es-AR" sz="1200" dirty="0"/>
              <a:t> )</a:t>
            </a:r>
          </a:p>
          <a:p>
            <a:r>
              <a:rPr lang="es-AR" sz="1200" dirty="0"/>
              <a:t>	</a:t>
            </a:r>
            <a:r>
              <a:rPr lang="es-AR" sz="1200" dirty="0" err="1"/>
              <a:t>if</a:t>
            </a:r>
            <a:r>
              <a:rPr lang="es-AR" sz="1200" dirty="0"/>
              <a:t> ( </a:t>
            </a:r>
            <a:r>
              <a:rPr lang="es-AR" sz="1200" dirty="0" err="1"/>
              <a:t>e.target</a:t>
            </a:r>
            <a:r>
              <a:rPr lang="es-AR" sz="1200" dirty="0"/>
              <a:t> ya estaba en visitado)</a:t>
            </a:r>
          </a:p>
          <a:p>
            <a:r>
              <a:rPr lang="es-AR" sz="1200" dirty="0"/>
              <a:t>		saltear;</a:t>
            </a:r>
          </a:p>
          <a:p>
            <a:r>
              <a:rPr lang="es-AR" sz="1200" dirty="0"/>
              <a:t>	</a:t>
            </a:r>
            <a:r>
              <a:rPr lang="es-AR" sz="1200" dirty="0" err="1"/>
              <a:t>else</a:t>
            </a:r>
            <a:endParaRPr lang="es-AR" sz="1200" dirty="0"/>
          </a:p>
          <a:p>
            <a:r>
              <a:rPr lang="es-AR" sz="1200" dirty="0"/>
              <a:t>		si (suma costo de </a:t>
            </a:r>
            <a:r>
              <a:rPr lang="es-AR" sz="1200" dirty="0" err="1"/>
              <a:t>current</a:t>
            </a:r>
            <a:r>
              <a:rPr lang="es-AR" sz="1200" dirty="0"/>
              <a:t> + </a:t>
            </a:r>
            <a:r>
              <a:rPr lang="es-AR" sz="1200" dirty="0" err="1"/>
              <a:t>e.weight</a:t>
            </a:r>
            <a:r>
              <a:rPr lang="es-AR" sz="1200" dirty="0"/>
              <a:t>  &lt;  costo </a:t>
            </a:r>
            <a:r>
              <a:rPr lang="es-AR" sz="1200" dirty="0" err="1"/>
              <a:t>e.target</a:t>
            </a:r>
            <a:r>
              <a:rPr lang="es-AR" sz="1200" dirty="0"/>
              <a:t>) {</a:t>
            </a:r>
          </a:p>
          <a:p>
            <a:r>
              <a:rPr lang="es-AR" sz="1200" dirty="0"/>
              <a:t>			actualizar el costo de </a:t>
            </a:r>
            <a:r>
              <a:rPr lang="es-AR" sz="1200" dirty="0" err="1"/>
              <a:t>e.target</a:t>
            </a:r>
            <a:r>
              <a:rPr lang="es-AR" sz="1200" dirty="0"/>
              <a:t>;</a:t>
            </a:r>
          </a:p>
          <a:p>
            <a:r>
              <a:rPr lang="es-AR" sz="1200" dirty="0"/>
              <a:t>			</a:t>
            </a:r>
            <a:r>
              <a:rPr lang="es-AR" sz="1200" dirty="0" err="1"/>
              <a:t>agregarloCostosConocidos</a:t>
            </a:r>
            <a:r>
              <a:rPr lang="es-AR" sz="1200" dirty="0"/>
              <a:t>(</a:t>
            </a:r>
            <a:r>
              <a:rPr lang="es-AR" sz="1200" dirty="0" err="1"/>
              <a:t>e.target</a:t>
            </a:r>
            <a:r>
              <a:rPr lang="es-AR" sz="1200" dirty="0"/>
              <a:t>, new Costo)</a:t>
            </a:r>
          </a:p>
          <a:p>
            <a:r>
              <a:rPr lang="es-AR" sz="1200" dirty="0"/>
              <a:t>		}</a:t>
            </a:r>
          </a:p>
          <a:p>
            <a:r>
              <a:rPr lang="es-AR" sz="1200" dirty="0"/>
              <a:t>}</a:t>
            </a:r>
          </a:p>
        </p:txBody>
      </p:sp>
      <p:graphicFrame>
        <p:nvGraphicFramePr>
          <p:cNvPr id="23" name="Tabla 22"/>
          <p:cNvGraphicFramePr>
            <a:graphicFrameLocks noGrp="1"/>
          </p:cNvGraphicFramePr>
          <p:nvPr/>
        </p:nvGraphicFramePr>
        <p:xfrm>
          <a:off x="662672" y="2469167"/>
          <a:ext cx="5055270" cy="502920"/>
        </p:xfrm>
        <a:graphic>
          <a:graphicData uri="http://schemas.openxmlformats.org/drawingml/2006/table">
            <a:tbl>
              <a:tblPr firstRow="1" bandRow="1">
                <a:tableStyleId>{5C22544A-7EE6-4342-B048-85BDC9FD1C3A}</a:tableStyleId>
              </a:tblPr>
              <a:tblGrid>
                <a:gridCol w="842545">
                  <a:extLst>
                    <a:ext uri="{9D8B030D-6E8A-4147-A177-3AD203B41FA5}">
                      <a16:colId xmlns:a16="http://schemas.microsoft.com/office/drawing/2014/main" val="3328187472"/>
                    </a:ext>
                  </a:extLst>
                </a:gridCol>
                <a:gridCol w="842545">
                  <a:extLst>
                    <a:ext uri="{9D8B030D-6E8A-4147-A177-3AD203B41FA5}">
                      <a16:colId xmlns:a16="http://schemas.microsoft.com/office/drawing/2014/main" val="1626631019"/>
                    </a:ext>
                  </a:extLst>
                </a:gridCol>
                <a:gridCol w="842545">
                  <a:extLst>
                    <a:ext uri="{9D8B030D-6E8A-4147-A177-3AD203B41FA5}">
                      <a16:colId xmlns:a16="http://schemas.microsoft.com/office/drawing/2014/main" val="4106038380"/>
                    </a:ext>
                  </a:extLst>
                </a:gridCol>
                <a:gridCol w="842545">
                  <a:extLst>
                    <a:ext uri="{9D8B030D-6E8A-4147-A177-3AD203B41FA5}">
                      <a16:colId xmlns:a16="http://schemas.microsoft.com/office/drawing/2014/main" val="390471192"/>
                    </a:ext>
                  </a:extLst>
                </a:gridCol>
                <a:gridCol w="842545">
                  <a:extLst>
                    <a:ext uri="{9D8B030D-6E8A-4147-A177-3AD203B41FA5}">
                      <a16:colId xmlns:a16="http://schemas.microsoft.com/office/drawing/2014/main" val="1132089401"/>
                    </a:ext>
                  </a:extLst>
                </a:gridCol>
                <a:gridCol w="842545">
                  <a:extLst>
                    <a:ext uri="{9D8B030D-6E8A-4147-A177-3AD203B41FA5}">
                      <a16:colId xmlns:a16="http://schemas.microsoft.com/office/drawing/2014/main" val="2826353411"/>
                    </a:ext>
                  </a:extLst>
                </a:gridCol>
              </a:tblGrid>
              <a:tr h="251460">
                <a:tc>
                  <a:txBody>
                    <a:bodyPr/>
                    <a:lstStyle/>
                    <a:p>
                      <a:endParaRPr lang="es-AR" sz="1200" dirty="0"/>
                    </a:p>
                  </a:txBody>
                  <a:tcPr marL="68580" marR="68580" marT="34290" marB="34290"/>
                </a:tc>
                <a:tc>
                  <a:txBody>
                    <a:bodyPr/>
                    <a:lstStyle/>
                    <a:p>
                      <a:r>
                        <a:rPr lang="es-AR" sz="1200" dirty="0"/>
                        <a:t>A</a:t>
                      </a:r>
                    </a:p>
                  </a:txBody>
                  <a:tcPr marL="68580" marR="68580" marT="34290" marB="34290"/>
                </a:tc>
                <a:tc>
                  <a:txBody>
                    <a:bodyPr/>
                    <a:lstStyle/>
                    <a:p>
                      <a:r>
                        <a:rPr lang="es-AR" sz="1200" dirty="0">
                          <a:solidFill>
                            <a:schemeClr val="tx1"/>
                          </a:solidFill>
                        </a:rPr>
                        <a:t>B</a:t>
                      </a:r>
                    </a:p>
                  </a:txBody>
                  <a:tcPr marL="68580" marR="68580" marT="34290" marB="34290"/>
                </a:tc>
                <a:tc>
                  <a:txBody>
                    <a:bodyPr/>
                    <a:lstStyle/>
                    <a:p>
                      <a:r>
                        <a:rPr lang="es-AR" sz="1200" dirty="0"/>
                        <a:t>C</a:t>
                      </a:r>
                    </a:p>
                  </a:txBody>
                  <a:tcPr marL="68580" marR="68580" marT="34290" marB="34290"/>
                </a:tc>
                <a:tc>
                  <a:txBody>
                    <a:bodyPr/>
                    <a:lstStyle/>
                    <a:p>
                      <a:r>
                        <a:rPr lang="es-AR" sz="1200" dirty="0"/>
                        <a:t>D</a:t>
                      </a:r>
                    </a:p>
                  </a:txBody>
                  <a:tcPr marL="68580" marR="68580" marT="34290" marB="34290"/>
                </a:tc>
                <a:tc>
                  <a:txBody>
                    <a:bodyPr/>
                    <a:lstStyle/>
                    <a:p>
                      <a:r>
                        <a:rPr lang="es-AR" sz="1200" dirty="0"/>
                        <a:t>E</a:t>
                      </a:r>
                    </a:p>
                  </a:txBody>
                  <a:tcPr marL="68580" marR="68580" marT="34290" marB="34290"/>
                </a:tc>
                <a:extLst>
                  <a:ext uri="{0D108BD9-81ED-4DB2-BD59-A6C34878D82A}">
                    <a16:rowId xmlns:a16="http://schemas.microsoft.com/office/drawing/2014/main" val="2632462718"/>
                  </a:ext>
                </a:extLst>
              </a:tr>
              <a:tr h="251460">
                <a:tc>
                  <a:txBody>
                    <a:bodyPr/>
                    <a:lstStyle/>
                    <a:p>
                      <a:r>
                        <a:rPr lang="es-AR" sz="1200" dirty="0"/>
                        <a:t>Costo?</a:t>
                      </a:r>
                    </a:p>
                  </a:txBody>
                  <a:tcPr marL="68580" marR="68580" marT="34290" marB="34290"/>
                </a:tc>
                <a:tc>
                  <a:txBody>
                    <a:bodyPr/>
                    <a:lstStyle/>
                    <a:p>
                      <a:r>
                        <a:rPr lang="es-AR" sz="1200" dirty="0">
                          <a:solidFill>
                            <a:schemeClr val="tx1"/>
                          </a:solidFill>
                        </a:rPr>
                        <a:t>-2</a:t>
                      </a:r>
                    </a:p>
                  </a:txBody>
                  <a:tcPr marL="68580" marR="68580" marT="34290" marB="34290"/>
                </a:tc>
                <a:tc>
                  <a:txBody>
                    <a:bodyPr/>
                    <a:lstStyle/>
                    <a:p>
                      <a:r>
                        <a:rPr lang="es-AR" sz="1200" dirty="0">
                          <a:solidFill>
                            <a:schemeClr val="tx1"/>
                          </a:solidFill>
                        </a:rPr>
                        <a:t>7</a:t>
                      </a:r>
                    </a:p>
                  </a:txBody>
                  <a:tcPr marL="68580" marR="68580" marT="34290" marB="34290"/>
                </a:tc>
                <a:tc>
                  <a:txBody>
                    <a:bodyPr/>
                    <a:lstStyle/>
                    <a:p>
                      <a:r>
                        <a:rPr lang="es-AR" sz="1200" dirty="0">
                          <a:solidFill>
                            <a:schemeClr val="tx1"/>
                          </a:solidFill>
                        </a:rPr>
                        <a:t>-4</a:t>
                      </a:r>
                    </a:p>
                  </a:txBody>
                  <a:tcPr marL="68580" marR="68580" marT="34290" marB="34290"/>
                </a:tc>
                <a:tc>
                  <a:txBody>
                    <a:bodyPr/>
                    <a:lstStyle/>
                    <a:p>
                      <a:r>
                        <a:rPr lang="es-AR" sz="1200" dirty="0" err="1"/>
                        <a:t>Inf</a:t>
                      </a:r>
                      <a:endParaRPr lang="es-AR" sz="1200" dirty="0"/>
                    </a:p>
                  </a:txBody>
                  <a:tcPr marL="68580" marR="68580" marT="34290" marB="34290"/>
                </a:tc>
                <a:tc>
                  <a:txBody>
                    <a:bodyPr/>
                    <a:lstStyle/>
                    <a:p>
                      <a:r>
                        <a:rPr lang="es-AR" sz="1200" dirty="0"/>
                        <a:t>0</a:t>
                      </a:r>
                    </a:p>
                  </a:txBody>
                  <a:tcPr marL="68580" marR="68580" marT="34290" marB="34290"/>
                </a:tc>
                <a:extLst>
                  <a:ext uri="{0D108BD9-81ED-4DB2-BD59-A6C34878D82A}">
                    <a16:rowId xmlns:a16="http://schemas.microsoft.com/office/drawing/2014/main" val="984848865"/>
                  </a:ext>
                </a:extLst>
              </a:tr>
            </a:tbl>
          </a:graphicData>
        </a:graphic>
      </p:graphicFrame>
      <p:grpSp>
        <p:nvGrpSpPr>
          <p:cNvPr id="24" name="Grupo 23"/>
          <p:cNvGrpSpPr/>
          <p:nvPr/>
        </p:nvGrpSpPr>
        <p:grpSpPr>
          <a:xfrm>
            <a:off x="5878285" y="4100104"/>
            <a:ext cx="2478920" cy="1526021"/>
            <a:chOff x="6429102" y="3008029"/>
            <a:chExt cx="4349932" cy="2984539"/>
          </a:xfrm>
        </p:grpSpPr>
        <p:sp>
          <p:nvSpPr>
            <p:cNvPr id="25" name="Elipse 2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26" name="Elipse 25"/>
            <p:cNvSpPr/>
            <p:nvPr/>
          </p:nvSpPr>
          <p:spPr>
            <a:xfrm>
              <a:off x="8604068"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27" name="Elipse 26"/>
            <p:cNvSpPr/>
            <p:nvPr/>
          </p:nvSpPr>
          <p:spPr>
            <a:xfrm>
              <a:off x="10204268" y="434851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28" name="Elipse 27"/>
            <p:cNvSpPr/>
            <p:nvPr/>
          </p:nvSpPr>
          <p:spPr>
            <a:xfrm>
              <a:off x="6429102" y="4001294"/>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29" name="Elipse 28"/>
            <p:cNvSpPr/>
            <p:nvPr/>
          </p:nvSpPr>
          <p:spPr>
            <a:xfrm>
              <a:off x="7158445" y="5538940"/>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30" name="Conector recto 29"/>
            <p:cNvCxnSpPr>
              <a:stCxn id="28" idx="7"/>
              <a:endCxn id="25" idx="3"/>
            </p:cNvCxnSpPr>
            <p:nvPr/>
          </p:nvCxnSpPr>
          <p:spPr>
            <a:xfrm flipV="1">
              <a:off x="6919695" y="3395225"/>
              <a:ext cx="897689" cy="672501"/>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1" name="Conector recto 30"/>
            <p:cNvCxnSpPr>
              <a:stCxn id="25" idx="5"/>
              <a:endCxn id="26" idx="1"/>
            </p:cNvCxnSpPr>
            <p:nvPr/>
          </p:nvCxnSpPr>
          <p:spPr>
            <a:xfrm>
              <a:off x="8223804" y="3395225"/>
              <a:ext cx="464437" cy="672501"/>
            </a:xfrm>
            <a:prstGeom prst="line">
              <a:avLst/>
            </a:prstGeom>
            <a:ln w="28575"/>
          </p:spPr>
          <p:style>
            <a:lnRef idx="1">
              <a:schemeClr val="dk1"/>
            </a:lnRef>
            <a:fillRef idx="0">
              <a:schemeClr val="dk1"/>
            </a:fillRef>
            <a:effectRef idx="0">
              <a:schemeClr val="dk1"/>
            </a:effectRef>
            <a:fontRef idx="minor">
              <a:schemeClr val="tx1"/>
            </a:fontRef>
          </p:style>
        </p:cxnSp>
        <p:cxnSp>
          <p:nvCxnSpPr>
            <p:cNvPr id="32" name="Conector recto 31"/>
            <p:cNvCxnSpPr/>
            <p:nvPr/>
          </p:nvCxnSpPr>
          <p:spPr>
            <a:xfrm>
              <a:off x="9075977" y="4370027"/>
              <a:ext cx="1109607" cy="186843"/>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cxnSp>
          <p:nvCxnSpPr>
            <p:cNvPr id="33" name="Conector recto 32"/>
            <p:cNvCxnSpPr>
              <a:stCxn id="25" idx="6"/>
              <a:endCxn id="27" idx="0"/>
            </p:cNvCxnSpPr>
            <p:nvPr/>
          </p:nvCxnSpPr>
          <p:spPr>
            <a:xfrm>
              <a:off x="8307977" y="3234843"/>
              <a:ext cx="2183674" cy="1113676"/>
            </a:xfrm>
            <a:prstGeom prst="line">
              <a:avLst/>
            </a:prstGeom>
            <a:ln w="28575">
              <a:solidFill>
                <a:schemeClr val="tx1"/>
              </a:solidFill>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8154338" y="3688471"/>
              <a:ext cx="571581" cy="586890"/>
            </a:xfrm>
            <a:prstGeom prst="rect">
              <a:avLst/>
            </a:prstGeom>
            <a:noFill/>
          </p:spPr>
          <p:txBody>
            <a:bodyPr wrap="none" rtlCol="0">
              <a:spAutoFit/>
            </a:bodyPr>
            <a:lstStyle/>
            <a:p>
              <a:r>
                <a:rPr lang="es-AR" sz="1350" dirty="0"/>
                <a:t>-2</a:t>
              </a:r>
            </a:p>
          </p:txBody>
        </p:sp>
        <p:sp>
          <p:nvSpPr>
            <p:cNvPr id="35" name="CuadroTexto 34"/>
            <p:cNvSpPr txBox="1"/>
            <p:nvPr/>
          </p:nvSpPr>
          <p:spPr>
            <a:xfrm>
              <a:off x="9410081" y="4454922"/>
              <a:ext cx="571581" cy="586890"/>
            </a:xfrm>
            <a:prstGeom prst="rect">
              <a:avLst/>
            </a:prstGeom>
            <a:noFill/>
          </p:spPr>
          <p:txBody>
            <a:bodyPr wrap="none" rtlCol="0">
              <a:spAutoFit/>
            </a:bodyPr>
            <a:lstStyle/>
            <a:p>
              <a:r>
                <a:rPr lang="es-AR" sz="1350" dirty="0"/>
                <a:t>-2</a:t>
              </a:r>
            </a:p>
          </p:txBody>
        </p:sp>
        <p:sp>
          <p:nvSpPr>
            <p:cNvPr id="36" name="CuadroTexto 35"/>
            <p:cNvSpPr txBox="1"/>
            <p:nvPr/>
          </p:nvSpPr>
          <p:spPr>
            <a:xfrm>
              <a:off x="9273274" y="3316891"/>
              <a:ext cx="571581" cy="586890"/>
            </a:xfrm>
            <a:prstGeom prst="rect">
              <a:avLst/>
            </a:prstGeom>
            <a:noFill/>
          </p:spPr>
          <p:txBody>
            <a:bodyPr wrap="none" rtlCol="0">
              <a:spAutoFit/>
            </a:bodyPr>
            <a:lstStyle/>
            <a:p>
              <a:r>
                <a:rPr lang="es-AR" sz="1350" dirty="0"/>
                <a:t>-2</a:t>
              </a:r>
            </a:p>
          </p:txBody>
        </p:sp>
        <p:sp>
          <p:nvSpPr>
            <p:cNvPr id="37" name="CuadroTexto 36"/>
            <p:cNvSpPr txBox="1"/>
            <p:nvPr/>
          </p:nvSpPr>
          <p:spPr>
            <a:xfrm>
              <a:off x="7041044" y="3395226"/>
              <a:ext cx="478757" cy="586890"/>
            </a:xfrm>
            <a:prstGeom prst="rect">
              <a:avLst/>
            </a:prstGeom>
            <a:noFill/>
          </p:spPr>
          <p:txBody>
            <a:bodyPr wrap="none" rtlCol="0">
              <a:spAutoFit/>
            </a:bodyPr>
            <a:lstStyle/>
            <a:p>
              <a:r>
                <a:rPr lang="es-AR" sz="1350" dirty="0"/>
                <a:t>9</a:t>
              </a:r>
            </a:p>
          </p:txBody>
        </p:sp>
      </p:grpSp>
      <p:sp>
        <p:nvSpPr>
          <p:cNvPr id="4" name="Elipse 3"/>
          <p:cNvSpPr/>
          <p:nvPr/>
        </p:nvSpPr>
        <p:spPr>
          <a:xfrm>
            <a:off x="1361049" y="2373289"/>
            <a:ext cx="833511" cy="870458"/>
          </a:xfrm>
          <a:prstGeom prst="ellipse">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a:p>
        </p:txBody>
      </p:sp>
      <p:sp>
        <p:nvSpPr>
          <p:cNvPr id="38" name="Elipse 37"/>
          <p:cNvSpPr/>
          <p:nvPr/>
        </p:nvSpPr>
        <p:spPr>
          <a:xfrm>
            <a:off x="2213296" y="2373289"/>
            <a:ext cx="833511" cy="870458"/>
          </a:xfrm>
          <a:prstGeom prst="ellipse">
            <a:avLst/>
          </a:prstGeom>
          <a:solidFill>
            <a:srgbClr val="FF0000">
              <a:alpha val="3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a:p>
        </p:txBody>
      </p:sp>
    </p:spTree>
    <p:extLst>
      <p:ext uri="{BB962C8B-B14F-4D97-AF65-F5344CB8AC3E}">
        <p14:creationId xmlns:p14="http://schemas.microsoft.com/office/powerpoint/2010/main" val="421259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buNone/>
            </a:pPr>
            <a:r>
              <a:rPr lang="es-AR" dirty="0"/>
              <a:t>Otra forma de implementarlo correctamente (hay varias) consiste en:</a:t>
            </a:r>
          </a:p>
          <a:p>
            <a:pPr marL="0" indent="0" algn="just">
              <a:buNone/>
            </a:pPr>
            <a:endParaRPr lang="es-AR" dirty="0"/>
          </a:p>
          <a:p>
            <a:pPr marL="0" indent="0" algn="just">
              <a:buNone/>
            </a:pPr>
            <a:r>
              <a:rPr lang="es-AR" dirty="0"/>
              <a:t>En vez de agregar nodos posiblemente repetidos a la estructura: </a:t>
            </a:r>
          </a:p>
          <a:p>
            <a:pPr marL="0" indent="0" algn="just">
              <a:buNone/>
            </a:pPr>
            <a:r>
              <a:rPr lang="es-AR" dirty="0"/>
              <a:t>si el costo mejora </a:t>
            </a:r>
            <a:r>
              <a:rPr lang="es-AR" b="1" dirty="0" err="1"/>
              <a:t>agregoOActualizo</a:t>
            </a:r>
            <a:r>
              <a:rPr lang="es-AR" dirty="0"/>
              <a:t> (si el elemento no estaba en la estructura lo </a:t>
            </a:r>
            <a:r>
              <a:rPr lang="es-AR" b="1" dirty="0"/>
              <a:t>agrego</a:t>
            </a:r>
            <a:r>
              <a:rPr lang="es-AR" dirty="0"/>
              <a:t>, sino </a:t>
            </a:r>
            <a:r>
              <a:rPr lang="es-AR" b="1" dirty="0"/>
              <a:t>saco a ese y agrego</a:t>
            </a:r>
            <a:r>
              <a:rPr lang="es-AR" dirty="0"/>
              <a:t>). Así, la estructura nunca tiene mas de |V| elementos.</a:t>
            </a:r>
          </a:p>
          <a:p>
            <a:pPr marL="0" indent="0" algn="just">
              <a:buNone/>
            </a:pPr>
            <a:endParaRPr lang="es-AR" dirty="0"/>
          </a:p>
        </p:txBody>
      </p:sp>
    </p:spTree>
    <p:extLst>
      <p:ext uri="{BB962C8B-B14F-4D97-AF65-F5344CB8AC3E}">
        <p14:creationId xmlns:p14="http://schemas.microsoft.com/office/powerpoint/2010/main" val="2834649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mc:AlternateContent xmlns:mc="http://schemas.openxmlformats.org/markup-compatibility/2006">
        <mc:Choice xmlns:a14="http://schemas.microsoft.com/office/drawing/2010/main" Requires="a14">
          <p:sp>
            <p:nvSpPr>
              <p:cNvPr id="3" name="Marcador de contenido 2"/>
              <p:cNvSpPr>
                <a:spLocks noGrp="1"/>
              </p:cNvSpPr>
              <p:nvPr>
                <p:ph idx="1"/>
              </p:nvPr>
            </p:nvSpPr>
            <p:spPr/>
            <p:txBody>
              <a:bodyPr>
                <a:normAutofit/>
              </a:bodyPr>
              <a:lstStyle/>
              <a:p>
                <a:pPr marL="0" indent="0">
                  <a:buNone/>
                </a:pPr>
                <a:r>
                  <a:rPr lang="es-AR" dirty="0"/>
                  <a:t>Si hiciéramos eso,  para calcular complejidad tenemos:</a:t>
                </a:r>
              </a:p>
              <a:p>
                <a:pPr marL="0" indent="0">
                  <a:buNone/>
                </a:pPr>
                <a:endParaRPr lang="es-AR" dirty="0"/>
              </a:p>
              <a:p>
                <a:pPr marL="0" indent="0">
                  <a:buNone/>
                </a:pPr>
                <a:r>
                  <a:rPr lang="es-AR" dirty="0"/>
                  <a:t>Times</a:t>
                </a:r>
              </a:p>
              <a:p>
                <a:pPr marL="0" indent="0">
                  <a:buNone/>
                </a:pPr>
                <a:r>
                  <a:rPr lang="es-AR" dirty="0"/>
                  <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s-AR" sz="1500" i="1">
                              <a:latin typeface="Cambria Math" panose="02040503050406030204" pitchFamily="18" charset="0"/>
                            </a:rPr>
                          </m:ctrlPr>
                        </m:naryPr>
                        <m:sub>
                          <m:r>
                            <m:rPr>
                              <m:brk m:alnAt="7"/>
                            </m:rPr>
                            <a:rPr lang="es-AR" sz="1500" i="1">
                              <a:latin typeface="Cambria Math" panose="02040503050406030204" pitchFamily="18" charset="0"/>
                            </a:rPr>
                            <m:t>𝑢</m:t>
                          </m:r>
                          <m:r>
                            <a:rPr lang="es-AR" sz="1500" i="1">
                              <a:latin typeface="Cambria Math" panose="02040503050406030204" pitchFamily="18" charset="0"/>
                            </a:rPr>
                            <m:t> ∈</m:t>
                          </m:r>
                          <m:r>
                            <a:rPr lang="es-AR" sz="1500" i="1">
                              <a:latin typeface="Cambria Math" panose="02040503050406030204" pitchFamily="18" charset="0"/>
                              <a:ea typeface="Cambria Math" panose="02040503050406030204" pitchFamily="18" charset="0"/>
                            </a:rPr>
                            <m:t>𝑉</m:t>
                          </m:r>
                        </m:sub>
                        <m:sup/>
                        <m:e>
                          <m:r>
                            <a:rPr lang="es-AR" sz="1500" i="1">
                              <a:latin typeface="Cambria Math" panose="02040503050406030204" pitchFamily="18" charset="0"/>
                              <a:ea typeface="Cambria Math" panose="02040503050406030204" pitchFamily="18" charset="0"/>
                            </a:rPr>
                            <m:t> </m:t>
                          </m:r>
                          <m:r>
                            <a:rPr lang="es-AR" sz="1500" b="0" i="1" smtClean="0">
                              <a:latin typeface="Cambria Math" panose="02040503050406030204" pitchFamily="18" charset="0"/>
                              <a:ea typeface="Cambria Math" panose="02040503050406030204" pitchFamily="18" charset="0"/>
                            </a:rPr>
                            <m:t>( </m:t>
                          </m:r>
                          <m:r>
                            <a:rPr lang="es-AR" sz="1500" i="1">
                              <a:latin typeface="Cambria Math" panose="02040503050406030204" pitchFamily="18" charset="0"/>
                            </a:rPr>
                            <m:t>( </m:t>
                          </m:r>
                          <m:r>
                            <a:rPr lang="es-AR" sz="1500" i="1">
                              <a:latin typeface="Cambria Math" panose="02040503050406030204" pitchFamily="18" charset="0"/>
                            </a:rPr>
                            <m:t>𝑇𝑖𝑚𝑒𝑠</m:t>
                          </m:r>
                          <m:d>
                            <m:dPr>
                              <m:ctrlPr>
                                <a:rPr lang="es-AR" sz="1500" i="1">
                                  <a:latin typeface="Cambria Math" panose="02040503050406030204" pitchFamily="18" charset="0"/>
                                </a:rPr>
                              </m:ctrlPr>
                            </m:dPr>
                            <m:e>
                              <m:r>
                                <a:rPr lang="es-AR" sz="1500" i="1">
                                  <a:latin typeface="Cambria Math" panose="02040503050406030204" pitchFamily="18" charset="0"/>
                                </a:rPr>
                                <m:t>𝑠𝑎𝑐𝑎𝑟𝑀𝑖𝑛</m:t>
                              </m:r>
                            </m:e>
                          </m:d>
                          <m:r>
                            <a:rPr lang="es-AR" sz="1500" i="1">
                              <a:latin typeface="Cambria Math" panose="02040503050406030204" pitchFamily="18" charset="0"/>
                            </a:rPr>
                            <m:t>+</m:t>
                          </m:r>
                        </m:e>
                      </m:nary>
                      <m:nary>
                        <m:naryPr>
                          <m:chr m:val="∑"/>
                          <m:supHide m:val="on"/>
                          <m:ctrlPr>
                            <a:rPr lang="es-AR" sz="1500" i="1">
                              <a:latin typeface="Cambria Math" panose="02040503050406030204" pitchFamily="18" charset="0"/>
                            </a:rPr>
                          </m:ctrlPr>
                        </m:naryPr>
                        <m:sub>
                          <m:r>
                            <a:rPr lang="es-AR" sz="1500" i="1">
                              <a:latin typeface="Cambria Math" panose="02040503050406030204" pitchFamily="18" charset="0"/>
                            </a:rPr>
                            <m:t>𝑣</m:t>
                          </m:r>
                          <m:r>
                            <a:rPr lang="es-AR" sz="1500" i="1">
                              <a:latin typeface="Cambria Math" panose="02040503050406030204" pitchFamily="18" charset="0"/>
                            </a:rPr>
                            <m:t> </m:t>
                          </m:r>
                          <m:r>
                            <a:rPr lang="es-AR" sz="1500" i="1">
                              <a:latin typeface="Cambria Math" panose="02040503050406030204" pitchFamily="18" charset="0"/>
                            </a:rPr>
                            <m:t>𝑣𝑒𝑐𝑖𝑛𝑜</m:t>
                          </m:r>
                          <m:r>
                            <a:rPr lang="es-AR" sz="1500" i="1">
                              <a:latin typeface="Cambria Math" panose="02040503050406030204" pitchFamily="18" charset="0"/>
                            </a:rPr>
                            <m:t> </m:t>
                          </m:r>
                          <m:r>
                            <a:rPr lang="es-AR" sz="1500" i="1">
                              <a:latin typeface="Cambria Math" panose="02040503050406030204" pitchFamily="18" charset="0"/>
                            </a:rPr>
                            <m:t>𝑑𝑒</m:t>
                          </m:r>
                          <m:r>
                            <a:rPr lang="es-AR" sz="1500" i="1">
                              <a:latin typeface="Cambria Math" panose="02040503050406030204" pitchFamily="18" charset="0"/>
                            </a:rPr>
                            <m:t> </m:t>
                          </m:r>
                          <m:r>
                            <a:rPr lang="es-AR" sz="1500" i="1">
                              <a:latin typeface="Cambria Math" panose="02040503050406030204" pitchFamily="18" charset="0"/>
                            </a:rPr>
                            <m:t>𝑢</m:t>
                          </m:r>
                        </m:sub>
                        <m:sup/>
                        <m:e>
                          <m:r>
                            <a:rPr lang="es-AR" sz="1500" i="1">
                              <a:latin typeface="Cambria Math" panose="02040503050406030204" pitchFamily="18" charset="0"/>
                            </a:rPr>
                            <m:t>𝑇𝑖𝑚𝑒𝑠</m:t>
                          </m:r>
                          <m:d>
                            <m:dPr>
                              <m:ctrlPr>
                                <a:rPr lang="es-AR" sz="1500" i="1">
                                  <a:latin typeface="Cambria Math" panose="02040503050406030204" pitchFamily="18" charset="0"/>
                                </a:rPr>
                              </m:ctrlPr>
                            </m:dPr>
                            <m:e>
                              <m:r>
                                <a:rPr lang="es-AR" sz="1500" i="1">
                                  <a:latin typeface="Cambria Math" panose="02040503050406030204" pitchFamily="18" charset="0"/>
                                </a:rPr>
                                <m:t>𝑎𝑔𝑟𝑒𝑔𝑜𝑂𝑎𝑐𝑡𝑢𝑎𝑙𝑖𝑧𝑜</m:t>
                              </m:r>
                            </m:e>
                          </m:d>
                          <m:r>
                            <a:rPr lang="es-AR" sz="1500" i="1" smtClean="0">
                              <a:latin typeface="Cambria Math" panose="02040503050406030204" pitchFamily="18" charset="0"/>
                            </a:rPr>
                            <m:t>)</m:t>
                          </m:r>
                        </m:e>
                      </m:nary>
                    </m:oMath>
                  </m:oMathPara>
                </a14:m>
                <a:endParaRPr lang="es-AR" sz="1500" dirty="0"/>
              </a:p>
              <a:p>
                <a:pPr marL="0" indent="0">
                  <a:buNone/>
                </a:pPr>
                <a:endParaRPr lang="es-AR" sz="1350" dirty="0"/>
              </a:p>
              <a:p>
                <a:pPr marL="0" indent="0">
                  <a:buNone/>
                </a:pPr>
                <a:r>
                  <a:rPr lang="es-AR" sz="1350" dirty="0"/>
                  <a:t>=</a:t>
                </a:r>
              </a:p>
              <a:p>
                <a:pPr marL="0" indent="0">
                  <a:buNone/>
                </a:pPr>
                <a14:m>
                  <m:oMathPara xmlns:m="http://schemas.openxmlformats.org/officeDocument/2006/math">
                    <m:oMathParaPr>
                      <m:jc m:val="centerGroup"/>
                    </m:oMathParaPr>
                    <m:oMath xmlns:m="http://schemas.openxmlformats.org/officeDocument/2006/math">
                      <m:nary>
                        <m:naryPr>
                          <m:chr m:val="∑"/>
                          <m:supHide m:val="on"/>
                          <m:ctrlPr>
                            <a:rPr lang="es-AR" sz="1350" i="1">
                              <a:latin typeface="Cambria Math" panose="02040503050406030204" pitchFamily="18" charset="0"/>
                            </a:rPr>
                          </m:ctrlPr>
                        </m:naryPr>
                        <m:sub>
                          <m:r>
                            <m:rPr>
                              <m:brk m:alnAt="7"/>
                            </m:rPr>
                            <a:rPr lang="es-AR" sz="1350" i="1">
                              <a:latin typeface="Cambria Math" panose="02040503050406030204" pitchFamily="18" charset="0"/>
                            </a:rPr>
                            <m:t>𝑢</m:t>
                          </m:r>
                          <m:r>
                            <a:rPr lang="es-AR" sz="1350" i="1">
                              <a:latin typeface="Cambria Math" panose="02040503050406030204" pitchFamily="18" charset="0"/>
                            </a:rPr>
                            <m:t> ∈</m:t>
                          </m:r>
                          <m:r>
                            <a:rPr lang="es-AR" sz="1350" i="1">
                              <a:latin typeface="Cambria Math" panose="02040503050406030204" pitchFamily="18" charset="0"/>
                              <a:ea typeface="Cambria Math" panose="02040503050406030204" pitchFamily="18" charset="0"/>
                            </a:rPr>
                            <m:t>𝑉</m:t>
                          </m:r>
                        </m:sub>
                        <m:sup/>
                        <m:e>
                          <m:r>
                            <a:rPr lang="es-AR" sz="1350" i="1">
                              <a:latin typeface="Cambria Math" panose="02040503050406030204" pitchFamily="18" charset="0"/>
                              <a:ea typeface="Cambria Math" panose="02040503050406030204" pitchFamily="18" charset="0"/>
                            </a:rPr>
                            <m:t> </m:t>
                          </m:r>
                          <m:r>
                            <a:rPr lang="es-AR" sz="1350" i="1">
                              <a:latin typeface="Cambria Math" panose="02040503050406030204" pitchFamily="18" charset="0"/>
                            </a:rPr>
                            <m:t> </m:t>
                          </m:r>
                          <m:r>
                            <a:rPr lang="es-AR" sz="1350" i="1">
                              <a:latin typeface="Cambria Math" panose="02040503050406030204" pitchFamily="18" charset="0"/>
                            </a:rPr>
                            <m:t>𝑇𝑖𝑚𝑒𝑠</m:t>
                          </m:r>
                          <m:d>
                            <m:dPr>
                              <m:ctrlPr>
                                <a:rPr lang="es-AR" sz="1350" i="1">
                                  <a:latin typeface="Cambria Math" panose="02040503050406030204" pitchFamily="18" charset="0"/>
                                </a:rPr>
                              </m:ctrlPr>
                            </m:dPr>
                            <m:e>
                              <m:r>
                                <a:rPr lang="es-AR" sz="1350" i="1">
                                  <a:latin typeface="Cambria Math" panose="02040503050406030204" pitchFamily="18" charset="0"/>
                                </a:rPr>
                                <m:t>𝑠𝑎𝑐𝑎𝑟𝑚𝑖𝑛</m:t>
                              </m:r>
                            </m:e>
                          </m:d>
                          <m:r>
                            <a:rPr lang="es-AR" sz="1350" i="1">
                              <a:latin typeface="Cambria Math" panose="02040503050406030204" pitchFamily="18" charset="0"/>
                            </a:rPr>
                            <m:t>+</m:t>
                          </m:r>
                        </m:e>
                      </m:nary>
                      <m:r>
                        <a:rPr lang="es-AR" sz="1350" i="1">
                          <a:latin typeface="Cambria Math" panose="02040503050406030204" pitchFamily="18" charset="0"/>
                        </a:rPr>
                        <m:t>  </m:t>
                      </m:r>
                      <m:nary>
                        <m:naryPr>
                          <m:chr m:val="∑"/>
                          <m:supHide m:val="on"/>
                          <m:ctrlPr>
                            <a:rPr lang="es-AR" sz="1350" i="1">
                              <a:latin typeface="Cambria Math" panose="02040503050406030204" pitchFamily="18" charset="0"/>
                            </a:rPr>
                          </m:ctrlPr>
                        </m:naryPr>
                        <m:sub>
                          <m:r>
                            <m:rPr>
                              <m:brk m:alnAt="7"/>
                            </m:rPr>
                            <a:rPr lang="es-AR" sz="1350" i="1">
                              <a:latin typeface="Cambria Math" panose="02040503050406030204" pitchFamily="18" charset="0"/>
                            </a:rPr>
                            <m:t>𝑢</m:t>
                          </m:r>
                          <m:r>
                            <a:rPr lang="es-AR" sz="1350" i="1">
                              <a:latin typeface="Cambria Math" panose="02040503050406030204" pitchFamily="18" charset="0"/>
                            </a:rPr>
                            <m:t> ∈</m:t>
                          </m:r>
                          <m:r>
                            <a:rPr lang="es-AR" sz="1350" i="1">
                              <a:latin typeface="Cambria Math" panose="02040503050406030204" pitchFamily="18" charset="0"/>
                              <a:ea typeface="Cambria Math" panose="02040503050406030204" pitchFamily="18" charset="0"/>
                            </a:rPr>
                            <m:t>𝑉</m:t>
                          </m:r>
                        </m:sub>
                        <m:sup/>
                        <m:e>
                          <m:r>
                            <a:rPr lang="es-AR" sz="1350" i="1">
                              <a:latin typeface="Cambria Math" panose="02040503050406030204" pitchFamily="18" charset="0"/>
                            </a:rPr>
                            <m:t>   </m:t>
                          </m:r>
                          <m:nary>
                            <m:naryPr>
                              <m:chr m:val="∑"/>
                              <m:supHide m:val="on"/>
                              <m:ctrlPr>
                                <a:rPr lang="es-AR" sz="1350" i="1">
                                  <a:latin typeface="Cambria Math" panose="02040503050406030204" pitchFamily="18" charset="0"/>
                                </a:rPr>
                              </m:ctrlPr>
                            </m:naryPr>
                            <m:sub>
                              <m:r>
                                <a:rPr lang="es-AR" sz="1350" i="1">
                                  <a:latin typeface="Cambria Math" panose="02040503050406030204" pitchFamily="18" charset="0"/>
                                </a:rPr>
                                <m:t>𝑣</m:t>
                              </m:r>
                              <m:r>
                                <a:rPr lang="es-AR" sz="1350" i="1">
                                  <a:latin typeface="Cambria Math" panose="02040503050406030204" pitchFamily="18" charset="0"/>
                                </a:rPr>
                                <m:t> </m:t>
                              </m:r>
                              <m:r>
                                <a:rPr lang="es-AR" sz="1350" i="1">
                                  <a:latin typeface="Cambria Math" panose="02040503050406030204" pitchFamily="18" charset="0"/>
                                </a:rPr>
                                <m:t>𝑣𝑒𝑐𝑖𝑛𝑜</m:t>
                              </m:r>
                              <m:r>
                                <a:rPr lang="es-AR" sz="1350" i="1">
                                  <a:latin typeface="Cambria Math" panose="02040503050406030204" pitchFamily="18" charset="0"/>
                                </a:rPr>
                                <m:t> </m:t>
                              </m:r>
                              <m:r>
                                <a:rPr lang="es-AR" sz="1350" i="1">
                                  <a:latin typeface="Cambria Math" panose="02040503050406030204" pitchFamily="18" charset="0"/>
                                </a:rPr>
                                <m:t>𝑑𝑒</m:t>
                              </m:r>
                              <m:r>
                                <a:rPr lang="es-AR" sz="1350" i="1">
                                  <a:latin typeface="Cambria Math" panose="02040503050406030204" pitchFamily="18" charset="0"/>
                                </a:rPr>
                                <m:t> </m:t>
                              </m:r>
                              <m:r>
                                <a:rPr lang="es-AR" sz="1350" i="1">
                                  <a:latin typeface="Cambria Math" panose="02040503050406030204" pitchFamily="18" charset="0"/>
                                </a:rPr>
                                <m:t>𝑢</m:t>
                              </m:r>
                            </m:sub>
                            <m:sup/>
                            <m:e>
                              <m:r>
                                <a:rPr lang="es-AR" sz="1350" i="1">
                                  <a:latin typeface="Cambria Math" panose="02040503050406030204" pitchFamily="18" charset="0"/>
                                </a:rPr>
                                <m:t>𝑇𝑖𝑚𝑒𝑠</m:t>
                              </m:r>
                              <m:r>
                                <a:rPr lang="es-AR" sz="1350" i="1">
                                  <a:latin typeface="Cambria Math" panose="02040503050406030204" pitchFamily="18" charset="0"/>
                                </a:rPr>
                                <m:t>(</m:t>
                              </m:r>
                              <m:r>
                                <a:rPr lang="es-AR" sz="1350" i="1">
                                  <a:latin typeface="Cambria Math" panose="02040503050406030204" pitchFamily="18" charset="0"/>
                                </a:rPr>
                                <m:t>𝑎𝑔𝑟𝑒𝑔𝑜𝑂𝑎𝑐𝑡𝑢𝑎𝑙𝑖𝑧𝑜</m:t>
                              </m:r>
                              <m:r>
                                <a:rPr lang="es-AR" sz="1350" i="1">
                                  <a:latin typeface="Cambria Math" panose="02040503050406030204" pitchFamily="18" charset="0"/>
                                </a:rPr>
                                <m:t>)</m:t>
                              </m:r>
                            </m:e>
                          </m:nary>
                        </m:e>
                      </m:nary>
                    </m:oMath>
                  </m:oMathPara>
                </a14:m>
                <a:endParaRPr lang="es-AR" sz="1350" dirty="0"/>
              </a:p>
              <a:p>
                <a:pPr marL="0" indent="0">
                  <a:buNone/>
                </a:pPr>
                <a:endParaRPr lang="es-AR" sz="1350" dirty="0"/>
              </a:p>
              <a:p>
                <a:pPr marL="0" indent="0">
                  <a:buNone/>
                </a:pPr>
                <a:r>
                  <a:rPr lang="es-AR" sz="1350" dirty="0"/>
                  <a:t>= </a:t>
                </a:r>
                <a:r>
                  <a:rPr lang="es-AR" sz="1950" dirty="0">
                    <a:solidFill>
                      <a:srgbClr val="00B050"/>
                    </a:solidFill>
                  </a:rPr>
                  <a:t>|V| * Times( </a:t>
                </a:r>
                <a:r>
                  <a:rPr lang="es-AR" sz="1950" dirty="0" err="1">
                    <a:solidFill>
                      <a:srgbClr val="00B050"/>
                    </a:solidFill>
                  </a:rPr>
                  <a:t>sacarMin</a:t>
                </a:r>
                <a:r>
                  <a:rPr lang="es-AR" sz="1950" dirty="0">
                    <a:solidFill>
                      <a:srgbClr val="00B050"/>
                    </a:solidFill>
                  </a:rPr>
                  <a:t>)  +   |E|  *  Times(</a:t>
                </a:r>
                <a:r>
                  <a:rPr lang="es-AR" sz="1950" dirty="0" err="1">
                    <a:solidFill>
                      <a:srgbClr val="00B050"/>
                    </a:solidFill>
                  </a:rPr>
                  <a:t>agregoOActualizo</a:t>
                </a:r>
                <a:r>
                  <a:rPr lang="es-AR" sz="1950" dirty="0">
                    <a:solidFill>
                      <a:srgbClr val="00B050"/>
                    </a:solidFill>
                  </a:rPr>
                  <a:t>)</a:t>
                </a:r>
              </a:p>
              <a:p>
                <a:pPr marL="0" indent="0">
                  <a:buNone/>
                </a:pPr>
                <a:endParaRPr lang="es-AR" sz="1350" dirty="0"/>
              </a:p>
              <a:p>
                <a:pPr marL="0" indent="0">
                  <a:buNone/>
                </a:pPr>
                <a:endParaRPr lang="es-AR" sz="1350" dirty="0"/>
              </a:p>
              <a:p>
                <a:pPr marL="0" indent="0">
                  <a:buNone/>
                </a:pPr>
                <a:endParaRPr lang="es-AR" sz="1350" dirty="0"/>
              </a:p>
              <a:p>
                <a:pPr marL="0" indent="0">
                  <a:buNone/>
                </a:pPr>
                <a:endParaRPr lang="es-AR" dirty="0"/>
              </a:p>
            </p:txBody>
          </p:sp>
        </mc:Choice>
        <mc:Fallback>
          <p:sp>
            <p:nvSpPr>
              <p:cNvPr id="3" name="Marcador de contenido 2"/>
              <p:cNvSpPr>
                <a:spLocks noGrp="1" noRot="1" noChangeAspect="1" noMove="1" noResize="1" noEditPoints="1" noAdjustHandles="1" noChangeArrowheads="1" noChangeShapeType="1" noTextEdit="1"/>
              </p:cNvSpPr>
              <p:nvPr>
                <p:ph idx="1"/>
              </p:nvPr>
            </p:nvSpPr>
            <p:spPr>
              <a:blipFill>
                <a:blip r:embed="rId2"/>
                <a:stretch>
                  <a:fillRect l="-1333" t="-1389" r="-148" b="-1667"/>
                </a:stretch>
              </a:blipFill>
            </p:spPr>
            <p:txBody>
              <a:bodyPr/>
              <a:lstStyle/>
              <a:p>
                <a:r>
                  <a:rPr lang="en-US">
                    <a:noFill/>
                  </a:rPr>
                  <a:t> </a:t>
                </a:r>
              </a:p>
            </p:txBody>
          </p:sp>
        </mc:Fallback>
      </mc:AlternateContent>
    </p:spTree>
    <p:extLst>
      <p:ext uri="{BB962C8B-B14F-4D97-AF65-F5344CB8AC3E}">
        <p14:creationId xmlns:p14="http://schemas.microsoft.com/office/powerpoint/2010/main" val="3246730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92500" lnSpcReduction="10000"/>
          </a:bodyPr>
          <a:lstStyle/>
          <a:p>
            <a:pPr marL="0" indent="0">
              <a:buNone/>
            </a:pPr>
            <a:r>
              <a:rPr lang="es-AR" dirty="0"/>
              <a:t>Como Times= </a:t>
            </a:r>
            <a:r>
              <a:rPr lang="es-AR" sz="1800" dirty="0">
                <a:solidFill>
                  <a:srgbClr val="00B050"/>
                </a:solidFill>
              </a:rPr>
              <a:t>|V| * Times( </a:t>
            </a:r>
            <a:r>
              <a:rPr lang="es-AR" sz="1800" dirty="0" err="1">
                <a:solidFill>
                  <a:srgbClr val="00B050"/>
                </a:solidFill>
              </a:rPr>
              <a:t>sacarMin</a:t>
            </a:r>
            <a:r>
              <a:rPr lang="es-AR" sz="1800" dirty="0">
                <a:solidFill>
                  <a:srgbClr val="00B050"/>
                </a:solidFill>
              </a:rPr>
              <a:t>)  +   |E|  *  Times(</a:t>
            </a:r>
            <a:r>
              <a:rPr lang="es-AR" sz="1800" dirty="0" err="1">
                <a:solidFill>
                  <a:srgbClr val="00B050"/>
                </a:solidFill>
              </a:rPr>
              <a:t>agregoOActualizo</a:t>
            </a:r>
            <a:r>
              <a:rPr lang="es-AR" sz="1800" dirty="0">
                <a:solidFill>
                  <a:srgbClr val="00B050"/>
                </a:solidFill>
              </a:rPr>
              <a:t>)</a:t>
            </a:r>
          </a:p>
          <a:p>
            <a:pPr marL="0" indent="0">
              <a:buNone/>
            </a:pPr>
            <a:endParaRPr lang="es-AR" dirty="0"/>
          </a:p>
          <a:p>
            <a:pPr marL="385763" indent="-385763">
              <a:buAutoNum type="alphaLcParenR"/>
            </a:pPr>
            <a:r>
              <a:rPr lang="es-AR" dirty="0"/>
              <a:t>Si como estructura elegimos un AVL o </a:t>
            </a:r>
            <a:r>
              <a:rPr lang="es-AR" dirty="0" err="1"/>
              <a:t>RedBlackTree</a:t>
            </a:r>
            <a:r>
              <a:rPr lang="es-AR" dirty="0"/>
              <a:t> cuanto es O?</a:t>
            </a:r>
          </a:p>
          <a:p>
            <a:pPr marL="0" indent="0">
              <a:buNone/>
            </a:pPr>
            <a:r>
              <a:rPr lang="es-AR" dirty="0" err="1"/>
              <a:t>Rta</a:t>
            </a:r>
            <a:r>
              <a:rPr lang="es-AR" dirty="0"/>
              <a:t>   O ( |V| * log2|V| + |E|* c * log2|V| )</a:t>
            </a:r>
          </a:p>
          <a:p>
            <a:pPr marL="0" indent="0">
              <a:buNone/>
            </a:pPr>
            <a:r>
              <a:rPr lang="es-AR" dirty="0"/>
              <a:t>     o sea   </a:t>
            </a:r>
            <a:r>
              <a:rPr lang="es-AR" dirty="0">
                <a:solidFill>
                  <a:srgbClr val="00B050"/>
                </a:solidFill>
              </a:rPr>
              <a:t>O ( (|V| + |E| ) * log2 |V|)</a:t>
            </a:r>
          </a:p>
          <a:p>
            <a:pPr marL="0" indent="0">
              <a:buNone/>
            </a:pPr>
            <a:endParaRPr lang="es-AR" dirty="0">
              <a:solidFill>
                <a:srgbClr val="00B050"/>
              </a:solidFill>
            </a:endParaRPr>
          </a:p>
          <a:p>
            <a:pPr marL="0" indent="0">
              <a:buNone/>
            </a:pPr>
            <a:endParaRPr lang="es-AR" dirty="0">
              <a:solidFill>
                <a:srgbClr val="00B050"/>
              </a:solidFill>
            </a:endParaRPr>
          </a:p>
          <a:p>
            <a:pPr marL="0" indent="0">
              <a:buNone/>
            </a:pPr>
            <a:r>
              <a:rPr lang="es-AR" dirty="0">
                <a:solidFill>
                  <a:srgbClr val="00B050"/>
                </a:solidFill>
              </a:rPr>
              <a:t>b) Hay otra estructura que se usa mucho y java tiene implementada: </a:t>
            </a:r>
            <a:r>
              <a:rPr lang="es-AR" dirty="0" err="1">
                <a:solidFill>
                  <a:srgbClr val="00B050"/>
                </a:solidFill>
              </a:rPr>
              <a:t>PriorityQueue</a:t>
            </a:r>
            <a:r>
              <a:rPr lang="es-AR" dirty="0">
                <a:solidFill>
                  <a:srgbClr val="00B050"/>
                </a:solidFill>
              </a:rPr>
              <a:t> que implementa un  </a:t>
            </a:r>
            <a:r>
              <a:rPr lang="es-AR" dirty="0" err="1">
                <a:solidFill>
                  <a:srgbClr val="00B050"/>
                </a:solidFill>
              </a:rPr>
              <a:t>Binary</a:t>
            </a:r>
            <a:r>
              <a:rPr lang="es-AR" dirty="0">
                <a:solidFill>
                  <a:srgbClr val="00B050"/>
                </a:solidFill>
              </a:rPr>
              <a:t> </a:t>
            </a:r>
            <a:r>
              <a:rPr lang="es-AR" dirty="0" err="1">
                <a:solidFill>
                  <a:srgbClr val="00B050"/>
                </a:solidFill>
              </a:rPr>
              <a:t>Heap</a:t>
            </a:r>
            <a:endParaRPr lang="es-AR" dirty="0">
              <a:solidFill>
                <a:srgbClr val="00B050"/>
              </a:solidFill>
            </a:endParaRPr>
          </a:p>
        </p:txBody>
      </p:sp>
    </p:spTree>
    <p:extLst>
      <p:ext uri="{BB962C8B-B14F-4D97-AF65-F5344CB8AC3E}">
        <p14:creationId xmlns:p14="http://schemas.microsoft.com/office/powerpoint/2010/main" val="1606697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buNone/>
            </a:pPr>
            <a:r>
              <a:rPr lang="es-AR" dirty="0"/>
              <a:t>Un </a:t>
            </a:r>
            <a:r>
              <a:rPr lang="es-AR" dirty="0" err="1">
                <a:solidFill>
                  <a:srgbClr val="00B050"/>
                </a:solidFill>
              </a:rPr>
              <a:t>Binary</a:t>
            </a:r>
            <a:r>
              <a:rPr lang="es-AR" dirty="0">
                <a:solidFill>
                  <a:srgbClr val="00B050"/>
                </a:solidFill>
              </a:rPr>
              <a:t> </a:t>
            </a:r>
            <a:r>
              <a:rPr lang="es-AR" dirty="0" err="1">
                <a:solidFill>
                  <a:srgbClr val="00B050"/>
                </a:solidFill>
              </a:rPr>
              <a:t>Heap</a:t>
            </a:r>
            <a:r>
              <a:rPr lang="es-AR" dirty="0">
                <a:solidFill>
                  <a:srgbClr val="00B050"/>
                </a:solidFill>
              </a:rPr>
              <a:t> </a:t>
            </a:r>
            <a:r>
              <a:rPr lang="es-AR" dirty="0"/>
              <a:t>es un BT completo (se acuerdan?) tal que cada nodo es menor o igual que todos los elementos de sus subárboles. </a:t>
            </a:r>
          </a:p>
          <a:p>
            <a:pPr marL="0" indent="0">
              <a:buNone/>
            </a:pPr>
            <a:endParaRPr lang="es-AR" dirty="0"/>
          </a:p>
          <a:p>
            <a:pPr marL="0" indent="0">
              <a:buNone/>
            </a:pPr>
            <a:r>
              <a:rPr lang="es-AR" dirty="0"/>
              <a:t>Claramente no es un BST. </a:t>
            </a:r>
          </a:p>
          <a:p>
            <a:pPr marL="0" indent="0">
              <a:buNone/>
            </a:pPr>
            <a:r>
              <a:rPr lang="es-AR" dirty="0" err="1"/>
              <a:t>Ej</a:t>
            </a:r>
            <a:r>
              <a:rPr lang="es-AR" dirty="0"/>
              <a:t>: </a:t>
            </a:r>
          </a:p>
        </p:txBody>
      </p:sp>
      <p:grpSp>
        <p:nvGrpSpPr>
          <p:cNvPr id="26" name="Grupo 25"/>
          <p:cNvGrpSpPr/>
          <p:nvPr/>
        </p:nvGrpSpPr>
        <p:grpSpPr>
          <a:xfrm>
            <a:off x="3202030" y="3353220"/>
            <a:ext cx="2554673" cy="1881604"/>
            <a:chOff x="4100561" y="3482704"/>
            <a:chExt cx="3406230" cy="2508805"/>
          </a:xfrm>
        </p:grpSpPr>
        <p:sp>
          <p:nvSpPr>
            <p:cNvPr id="4" name="Elipse 3"/>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5" name="Elipse 4"/>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6" name="Elipse 5"/>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40</a:t>
              </a:r>
            </a:p>
          </p:txBody>
        </p:sp>
        <p:sp>
          <p:nvSpPr>
            <p:cNvPr id="7" name="Elipse 6"/>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50</a:t>
              </a:r>
            </a:p>
          </p:txBody>
        </p:sp>
        <p:sp>
          <p:nvSpPr>
            <p:cNvPr id="8" name="Elipse 7"/>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9" name="Elipse 8"/>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11" name="Conector recto de flecha 10"/>
            <p:cNvCxnSpPr>
              <a:stCxn id="4" idx="3"/>
              <a:endCxn id="5"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ector recto de flecha 11"/>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recto de flecha 16"/>
            <p:cNvCxnSpPr>
              <a:endCxn id="8"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957065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a:t>Se pueden representar muy eficientemente con arreglos (si me pongo a cubierto para no quedarme corto con el espacio). El arreglo surge del recorrido “por niveles” del </a:t>
            </a:r>
            <a:r>
              <a:rPr lang="es-AR" dirty="0" err="1"/>
              <a:t>Binary</a:t>
            </a:r>
            <a:r>
              <a:rPr lang="es-AR" dirty="0"/>
              <a:t> </a:t>
            </a:r>
            <a:r>
              <a:rPr lang="es-AR" dirty="0" err="1"/>
              <a:t>Heap</a:t>
            </a:r>
            <a:endParaRPr lang="es-AR" dirty="0"/>
          </a:p>
        </p:txBody>
      </p:sp>
      <p:graphicFrame>
        <p:nvGraphicFramePr>
          <p:cNvPr id="11" name="Tabla 10"/>
          <p:cNvGraphicFramePr>
            <a:graphicFrameLocks noGrp="1"/>
          </p:cNvGraphicFramePr>
          <p:nvPr/>
        </p:nvGraphicFramePr>
        <p:xfrm>
          <a:off x="4324350" y="4114363"/>
          <a:ext cx="4191000" cy="584102"/>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207764223"/>
                    </a:ext>
                  </a:extLst>
                </a:gridCol>
                <a:gridCol w="523875">
                  <a:extLst>
                    <a:ext uri="{9D8B030D-6E8A-4147-A177-3AD203B41FA5}">
                      <a16:colId xmlns:a16="http://schemas.microsoft.com/office/drawing/2014/main" val="1810327009"/>
                    </a:ext>
                  </a:extLst>
                </a:gridCol>
                <a:gridCol w="523875">
                  <a:extLst>
                    <a:ext uri="{9D8B030D-6E8A-4147-A177-3AD203B41FA5}">
                      <a16:colId xmlns:a16="http://schemas.microsoft.com/office/drawing/2014/main" val="1978825433"/>
                    </a:ext>
                  </a:extLst>
                </a:gridCol>
                <a:gridCol w="523875">
                  <a:extLst>
                    <a:ext uri="{9D8B030D-6E8A-4147-A177-3AD203B41FA5}">
                      <a16:colId xmlns:a16="http://schemas.microsoft.com/office/drawing/2014/main" val="987614337"/>
                    </a:ext>
                  </a:extLst>
                </a:gridCol>
                <a:gridCol w="523875">
                  <a:extLst>
                    <a:ext uri="{9D8B030D-6E8A-4147-A177-3AD203B41FA5}">
                      <a16:colId xmlns:a16="http://schemas.microsoft.com/office/drawing/2014/main" val="1325074506"/>
                    </a:ext>
                  </a:extLst>
                </a:gridCol>
                <a:gridCol w="523875">
                  <a:extLst>
                    <a:ext uri="{9D8B030D-6E8A-4147-A177-3AD203B41FA5}">
                      <a16:colId xmlns:a16="http://schemas.microsoft.com/office/drawing/2014/main" val="198595630"/>
                    </a:ext>
                  </a:extLst>
                </a:gridCol>
                <a:gridCol w="523875">
                  <a:extLst>
                    <a:ext uri="{9D8B030D-6E8A-4147-A177-3AD203B41FA5}">
                      <a16:colId xmlns:a16="http://schemas.microsoft.com/office/drawing/2014/main" val="988985861"/>
                    </a:ext>
                  </a:extLst>
                </a:gridCol>
                <a:gridCol w="523875">
                  <a:extLst>
                    <a:ext uri="{9D8B030D-6E8A-4147-A177-3AD203B41FA5}">
                      <a16:colId xmlns:a16="http://schemas.microsoft.com/office/drawing/2014/main" val="640393054"/>
                    </a:ext>
                  </a:extLst>
                </a:gridCol>
              </a:tblGrid>
              <a:tr h="305972">
                <a:tc>
                  <a:txBody>
                    <a:bodyPr/>
                    <a:lstStyle/>
                    <a:p>
                      <a:r>
                        <a:rPr lang="es-AR" sz="1000" dirty="0"/>
                        <a:t>10</a:t>
                      </a:r>
                    </a:p>
                  </a:txBody>
                  <a:tcPr marL="68580" marR="68580" marT="34290" marB="34290"/>
                </a:tc>
                <a:tc>
                  <a:txBody>
                    <a:bodyPr/>
                    <a:lstStyle/>
                    <a:p>
                      <a:r>
                        <a:rPr lang="es-AR" sz="1000" dirty="0"/>
                        <a:t>10</a:t>
                      </a:r>
                    </a:p>
                  </a:txBody>
                  <a:tcPr marL="68580" marR="68580" marT="34290" marB="34290"/>
                </a:tc>
                <a:tc>
                  <a:txBody>
                    <a:bodyPr/>
                    <a:lstStyle/>
                    <a:p>
                      <a:r>
                        <a:rPr lang="es-AR" sz="1000" dirty="0"/>
                        <a:t>40</a:t>
                      </a:r>
                    </a:p>
                  </a:txBody>
                  <a:tcPr marL="68580" marR="68580" marT="34290" marB="34290"/>
                </a:tc>
                <a:tc>
                  <a:txBody>
                    <a:bodyPr/>
                    <a:lstStyle/>
                    <a:p>
                      <a:r>
                        <a:rPr lang="es-AR" sz="1000" dirty="0"/>
                        <a:t>50</a:t>
                      </a:r>
                    </a:p>
                  </a:txBody>
                  <a:tcPr marL="68580" marR="68580" marT="34290" marB="34290"/>
                </a:tc>
                <a:tc>
                  <a:txBody>
                    <a:bodyPr/>
                    <a:lstStyle/>
                    <a:p>
                      <a:r>
                        <a:rPr lang="es-AR" sz="1000" dirty="0"/>
                        <a:t>10</a:t>
                      </a:r>
                    </a:p>
                  </a:txBody>
                  <a:tcPr marL="68580" marR="68580" marT="34290" marB="34290"/>
                </a:tc>
                <a:tc>
                  <a:txBody>
                    <a:bodyPr/>
                    <a:lstStyle/>
                    <a:p>
                      <a:r>
                        <a:rPr lang="es-AR" sz="1000" dirty="0"/>
                        <a:t>60</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707757698"/>
                  </a:ext>
                </a:extLst>
              </a:tr>
              <a:tr h="278130">
                <a:tc>
                  <a:txBody>
                    <a:bodyPr/>
                    <a:lstStyle/>
                    <a:p>
                      <a:r>
                        <a:rPr lang="es-AR" sz="1000" dirty="0"/>
                        <a:t>0</a:t>
                      </a:r>
                    </a:p>
                  </a:txBody>
                  <a:tcPr marL="68580" marR="68580" marT="34290" marB="34290"/>
                </a:tc>
                <a:tc>
                  <a:txBody>
                    <a:bodyPr/>
                    <a:lstStyle/>
                    <a:p>
                      <a:r>
                        <a:rPr lang="es-AR" sz="1000" dirty="0"/>
                        <a:t>1</a:t>
                      </a:r>
                    </a:p>
                  </a:txBody>
                  <a:tcPr marL="68580" marR="68580" marT="34290" marB="34290"/>
                </a:tc>
                <a:tc>
                  <a:txBody>
                    <a:bodyPr/>
                    <a:lstStyle/>
                    <a:p>
                      <a:r>
                        <a:rPr lang="es-AR" sz="1000" dirty="0"/>
                        <a:t>2</a:t>
                      </a:r>
                    </a:p>
                  </a:txBody>
                  <a:tcPr marL="68580" marR="68580" marT="34290" marB="34290"/>
                </a:tc>
                <a:tc>
                  <a:txBody>
                    <a:bodyPr/>
                    <a:lstStyle/>
                    <a:p>
                      <a:r>
                        <a:rPr lang="es-AR" sz="1000" dirty="0"/>
                        <a:t>3</a:t>
                      </a:r>
                    </a:p>
                  </a:txBody>
                  <a:tcPr marL="68580" marR="68580" marT="34290" marB="34290"/>
                </a:tc>
                <a:tc>
                  <a:txBody>
                    <a:bodyPr/>
                    <a:lstStyle/>
                    <a:p>
                      <a:r>
                        <a:rPr lang="es-AR" sz="1000" dirty="0"/>
                        <a:t>4</a:t>
                      </a:r>
                    </a:p>
                  </a:txBody>
                  <a:tcPr marL="68580" marR="68580" marT="34290" marB="34290"/>
                </a:tc>
                <a:tc>
                  <a:txBody>
                    <a:bodyPr/>
                    <a:lstStyle/>
                    <a:p>
                      <a:r>
                        <a:rPr lang="es-AR" sz="1000" dirty="0"/>
                        <a:t>5</a:t>
                      </a:r>
                    </a:p>
                  </a:txBody>
                  <a:tcPr marL="68580" marR="68580" marT="34290" marB="34290"/>
                </a:tc>
                <a:tc>
                  <a:txBody>
                    <a:bodyPr/>
                    <a:lstStyle/>
                    <a:p>
                      <a:r>
                        <a:rPr lang="es-AR" sz="1000" dirty="0"/>
                        <a:t>6</a:t>
                      </a:r>
                    </a:p>
                  </a:txBody>
                  <a:tcPr marL="68580" marR="68580" marT="34290" marB="34290"/>
                </a:tc>
                <a:tc>
                  <a:txBody>
                    <a:bodyPr/>
                    <a:lstStyle/>
                    <a:p>
                      <a:r>
                        <a:rPr lang="es-AR" sz="1000" dirty="0"/>
                        <a:t>7</a:t>
                      </a:r>
                    </a:p>
                  </a:txBody>
                  <a:tcPr marL="68580" marR="68580" marT="34290" marB="34290"/>
                </a:tc>
                <a:extLst>
                  <a:ext uri="{0D108BD9-81ED-4DB2-BD59-A6C34878D82A}">
                    <a16:rowId xmlns:a16="http://schemas.microsoft.com/office/drawing/2014/main" val="748864869"/>
                  </a:ext>
                </a:extLst>
              </a:tr>
            </a:tbl>
          </a:graphicData>
        </a:graphic>
      </p:graphicFrame>
      <p:grpSp>
        <p:nvGrpSpPr>
          <p:cNvPr id="12" name="Grupo 11"/>
          <p:cNvGrpSpPr/>
          <p:nvPr/>
        </p:nvGrpSpPr>
        <p:grpSpPr>
          <a:xfrm>
            <a:off x="1134079" y="3608369"/>
            <a:ext cx="2554673" cy="1881604"/>
            <a:chOff x="4100561" y="3482704"/>
            <a:chExt cx="3406230" cy="2508805"/>
          </a:xfrm>
        </p:grpSpPr>
        <p:sp>
          <p:nvSpPr>
            <p:cNvPr id="13" name="Elipse 12"/>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4" name="Elipse 13"/>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5" name="Elipse 14"/>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40</a:t>
              </a:r>
            </a:p>
          </p:txBody>
        </p:sp>
        <p:sp>
          <p:nvSpPr>
            <p:cNvPr id="16" name="Elipse 15"/>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50</a:t>
              </a:r>
            </a:p>
          </p:txBody>
        </p:sp>
        <p:sp>
          <p:nvSpPr>
            <p:cNvPr id="17" name="Elipse 16"/>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8" name="Elipse 17"/>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19" name="Conector recto de flecha 18"/>
            <p:cNvCxnSpPr>
              <a:stCxn id="13" idx="3"/>
              <a:endCxn id="14"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ector recto de flecha 19"/>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a:endCxn id="17"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64765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a:t>Cada elemento en el arreglo tiene la siguiente característica de indización:  para pos=i    su antecesor está en pos</a:t>
            </a:r>
            <a:r>
              <a:rPr lang="es-AR" dirty="0">
                <a:sym typeface="Symbol" panose="05050102010706020507" pitchFamily="18" charset="2"/>
              </a:rPr>
              <a:t>  (i-1) / 2  </a:t>
            </a:r>
            <a:r>
              <a:rPr lang="es-AR" dirty="0"/>
              <a:t>,  su hijo </a:t>
            </a:r>
            <a:r>
              <a:rPr lang="es-AR" dirty="0" err="1"/>
              <a:t>izq</a:t>
            </a:r>
            <a:r>
              <a:rPr lang="es-AR" dirty="0"/>
              <a:t> está en pos 2*i+1 y su hijo derecho está en pos 2*i+1+1  (o sea, fórmula matemática!)</a:t>
            </a:r>
          </a:p>
        </p:txBody>
      </p:sp>
      <p:graphicFrame>
        <p:nvGraphicFramePr>
          <p:cNvPr id="25" name="Tabla 24"/>
          <p:cNvGraphicFramePr>
            <a:graphicFrameLocks noGrp="1"/>
          </p:cNvGraphicFramePr>
          <p:nvPr/>
        </p:nvGraphicFramePr>
        <p:xfrm>
          <a:off x="4324350" y="4114363"/>
          <a:ext cx="4191000" cy="584102"/>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207764223"/>
                    </a:ext>
                  </a:extLst>
                </a:gridCol>
                <a:gridCol w="523875">
                  <a:extLst>
                    <a:ext uri="{9D8B030D-6E8A-4147-A177-3AD203B41FA5}">
                      <a16:colId xmlns:a16="http://schemas.microsoft.com/office/drawing/2014/main" val="1810327009"/>
                    </a:ext>
                  </a:extLst>
                </a:gridCol>
                <a:gridCol w="523875">
                  <a:extLst>
                    <a:ext uri="{9D8B030D-6E8A-4147-A177-3AD203B41FA5}">
                      <a16:colId xmlns:a16="http://schemas.microsoft.com/office/drawing/2014/main" val="1978825433"/>
                    </a:ext>
                  </a:extLst>
                </a:gridCol>
                <a:gridCol w="523875">
                  <a:extLst>
                    <a:ext uri="{9D8B030D-6E8A-4147-A177-3AD203B41FA5}">
                      <a16:colId xmlns:a16="http://schemas.microsoft.com/office/drawing/2014/main" val="987614337"/>
                    </a:ext>
                  </a:extLst>
                </a:gridCol>
                <a:gridCol w="523875">
                  <a:extLst>
                    <a:ext uri="{9D8B030D-6E8A-4147-A177-3AD203B41FA5}">
                      <a16:colId xmlns:a16="http://schemas.microsoft.com/office/drawing/2014/main" val="1325074506"/>
                    </a:ext>
                  </a:extLst>
                </a:gridCol>
                <a:gridCol w="523875">
                  <a:extLst>
                    <a:ext uri="{9D8B030D-6E8A-4147-A177-3AD203B41FA5}">
                      <a16:colId xmlns:a16="http://schemas.microsoft.com/office/drawing/2014/main" val="198595630"/>
                    </a:ext>
                  </a:extLst>
                </a:gridCol>
                <a:gridCol w="523875">
                  <a:extLst>
                    <a:ext uri="{9D8B030D-6E8A-4147-A177-3AD203B41FA5}">
                      <a16:colId xmlns:a16="http://schemas.microsoft.com/office/drawing/2014/main" val="988985861"/>
                    </a:ext>
                  </a:extLst>
                </a:gridCol>
                <a:gridCol w="523875">
                  <a:extLst>
                    <a:ext uri="{9D8B030D-6E8A-4147-A177-3AD203B41FA5}">
                      <a16:colId xmlns:a16="http://schemas.microsoft.com/office/drawing/2014/main" val="640393054"/>
                    </a:ext>
                  </a:extLst>
                </a:gridCol>
              </a:tblGrid>
              <a:tr h="305972">
                <a:tc>
                  <a:txBody>
                    <a:bodyPr/>
                    <a:lstStyle/>
                    <a:p>
                      <a:r>
                        <a:rPr lang="es-AR" sz="1000" dirty="0"/>
                        <a:t>10</a:t>
                      </a:r>
                    </a:p>
                  </a:txBody>
                  <a:tcPr marL="68580" marR="68580" marT="34290" marB="34290"/>
                </a:tc>
                <a:tc>
                  <a:txBody>
                    <a:bodyPr/>
                    <a:lstStyle/>
                    <a:p>
                      <a:r>
                        <a:rPr lang="es-AR" sz="1000" dirty="0"/>
                        <a:t>10</a:t>
                      </a:r>
                    </a:p>
                  </a:txBody>
                  <a:tcPr marL="68580" marR="68580" marT="34290" marB="34290"/>
                </a:tc>
                <a:tc>
                  <a:txBody>
                    <a:bodyPr/>
                    <a:lstStyle/>
                    <a:p>
                      <a:r>
                        <a:rPr lang="es-AR" sz="1000" dirty="0"/>
                        <a:t>40</a:t>
                      </a:r>
                    </a:p>
                  </a:txBody>
                  <a:tcPr marL="68580" marR="68580" marT="34290" marB="34290"/>
                </a:tc>
                <a:tc>
                  <a:txBody>
                    <a:bodyPr/>
                    <a:lstStyle/>
                    <a:p>
                      <a:r>
                        <a:rPr lang="es-AR" sz="1000" dirty="0"/>
                        <a:t>50</a:t>
                      </a:r>
                    </a:p>
                  </a:txBody>
                  <a:tcPr marL="68580" marR="68580" marT="34290" marB="34290"/>
                </a:tc>
                <a:tc>
                  <a:txBody>
                    <a:bodyPr/>
                    <a:lstStyle/>
                    <a:p>
                      <a:r>
                        <a:rPr lang="es-AR" sz="1000" dirty="0"/>
                        <a:t>10</a:t>
                      </a:r>
                    </a:p>
                  </a:txBody>
                  <a:tcPr marL="68580" marR="68580" marT="34290" marB="34290"/>
                </a:tc>
                <a:tc>
                  <a:txBody>
                    <a:bodyPr/>
                    <a:lstStyle/>
                    <a:p>
                      <a:r>
                        <a:rPr lang="es-AR" sz="1000" dirty="0"/>
                        <a:t>60</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707757698"/>
                  </a:ext>
                </a:extLst>
              </a:tr>
              <a:tr h="278130">
                <a:tc>
                  <a:txBody>
                    <a:bodyPr/>
                    <a:lstStyle/>
                    <a:p>
                      <a:r>
                        <a:rPr lang="es-AR" sz="1000" dirty="0"/>
                        <a:t>0</a:t>
                      </a:r>
                    </a:p>
                  </a:txBody>
                  <a:tcPr marL="68580" marR="68580" marT="34290" marB="34290"/>
                </a:tc>
                <a:tc>
                  <a:txBody>
                    <a:bodyPr/>
                    <a:lstStyle/>
                    <a:p>
                      <a:r>
                        <a:rPr lang="es-AR" sz="1000" dirty="0"/>
                        <a:t>1</a:t>
                      </a:r>
                    </a:p>
                  </a:txBody>
                  <a:tcPr marL="68580" marR="68580" marT="34290" marB="34290"/>
                </a:tc>
                <a:tc>
                  <a:txBody>
                    <a:bodyPr/>
                    <a:lstStyle/>
                    <a:p>
                      <a:r>
                        <a:rPr lang="es-AR" sz="1000" dirty="0"/>
                        <a:t>2</a:t>
                      </a:r>
                    </a:p>
                  </a:txBody>
                  <a:tcPr marL="68580" marR="68580" marT="34290" marB="34290"/>
                </a:tc>
                <a:tc>
                  <a:txBody>
                    <a:bodyPr/>
                    <a:lstStyle/>
                    <a:p>
                      <a:r>
                        <a:rPr lang="es-AR" sz="1000" dirty="0"/>
                        <a:t>3</a:t>
                      </a:r>
                    </a:p>
                  </a:txBody>
                  <a:tcPr marL="68580" marR="68580" marT="34290" marB="34290"/>
                </a:tc>
                <a:tc>
                  <a:txBody>
                    <a:bodyPr/>
                    <a:lstStyle/>
                    <a:p>
                      <a:r>
                        <a:rPr lang="es-AR" sz="1000" dirty="0"/>
                        <a:t>4</a:t>
                      </a:r>
                    </a:p>
                  </a:txBody>
                  <a:tcPr marL="68580" marR="68580" marT="34290" marB="34290"/>
                </a:tc>
                <a:tc>
                  <a:txBody>
                    <a:bodyPr/>
                    <a:lstStyle/>
                    <a:p>
                      <a:r>
                        <a:rPr lang="es-AR" sz="1000" dirty="0"/>
                        <a:t>5</a:t>
                      </a:r>
                    </a:p>
                  </a:txBody>
                  <a:tcPr marL="68580" marR="68580" marT="34290" marB="34290"/>
                </a:tc>
                <a:tc>
                  <a:txBody>
                    <a:bodyPr/>
                    <a:lstStyle/>
                    <a:p>
                      <a:r>
                        <a:rPr lang="es-AR" sz="1000" dirty="0"/>
                        <a:t>6</a:t>
                      </a:r>
                    </a:p>
                  </a:txBody>
                  <a:tcPr marL="68580" marR="68580" marT="34290" marB="34290"/>
                </a:tc>
                <a:tc>
                  <a:txBody>
                    <a:bodyPr/>
                    <a:lstStyle/>
                    <a:p>
                      <a:r>
                        <a:rPr lang="es-AR" sz="1000" dirty="0"/>
                        <a:t>7</a:t>
                      </a:r>
                    </a:p>
                  </a:txBody>
                  <a:tcPr marL="68580" marR="68580" marT="34290" marB="34290"/>
                </a:tc>
                <a:extLst>
                  <a:ext uri="{0D108BD9-81ED-4DB2-BD59-A6C34878D82A}">
                    <a16:rowId xmlns:a16="http://schemas.microsoft.com/office/drawing/2014/main" val="748864869"/>
                  </a:ext>
                </a:extLst>
              </a:tr>
            </a:tbl>
          </a:graphicData>
        </a:graphic>
      </p:graphicFrame>
      <p:grpSp>
        <p:nvGrpSpPr>
          <p:cNvPr id="26" name="Grupo 25"/>
          <p:cNvGrpSpPr/>
          <p:nvPr/>
        </p:nvGrpSpPr>
        <p:grpSpPr>
          <a:xfrm>
            <a:off x="1134079" y="3608369"/>
            <a:ext cx="2554673" cy="1881604"/>
            <a:chOff x="4100561" y="3482704"/>
            <a:chExt cx="3406230" cy="2508805"/>
          </a:xfrm>
        </p:grpSpPr>
        <p:sp>
          <p:nvSpPr>
            <p:cNvPr id="27" name="Elipse 26"/>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8" name="Elipse 27"/>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9" name="Elipse 28"/>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40</a:t>
              </a:r>
            </a:p>
          </p:txBody>
        </p:sp>
        <p:sp>
          <p:nvSpPr>
            <p:cNvPr id="30" name="Elipse 29"/>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50</a:t>
              </a:r>
            </a:p>
          </p:txBody>
        </p:sp>
        <p:sp>
          <p:nvSpPr>
            <p:cNvPr id="31" name="Elipse 30"/>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32" name="Elipse 31"/>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33" name="Conector recto de flecha 32"/>
            <p:cNvCxnSpPr>
              <a:stCxn id="27" idx="3"/>
              <a:endCxn id="28"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ector recto de flecha 33"/>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ector recto de flecha 35"/>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ector recto de flecha 36"/>
            <p:cNvCxnSpPr>
              <a:endCxn id="31"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50625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a:t>Pos=</a:t>
            </a:r>
            <a:r>
              <a:rPr lang="es-AR" dirty="0">
                <a:solidFill>
                  <a:srgbClr val="FF0000"/>
                </a:solidFill>
              </a:rPr>
              <a:t>1</a:t>
            </a:r>
          </a:p>
        </p:txBody>
      </p:sp>
      <p:sp>
        <p:nvSpPr>
          <p:cNvPr id="10" name="CuadroTexto 9"/>
          <p:cNvSpPr txBox="1"/>
          <p:nvPr/>
        </p:nvSpPr>
        <p:spPr>
          <a:xfrm>
            <a:off x="4699487" y="2980594"/>
            <a:ext cx="3287445" cy="784830"/>
          </a:xfrm>
          <a:prstGeom prst="rect">
            <a:avLst/>
          </a:prstGeom>
          <a:noFill/>
        </p:spPr>
        <p:txBody>
          <a:bodyPr wrap="square" rtlCol="0">
            <a:spAutoFit/>
          </a:bodyPr>
          <a:lstStyle/>
          <a:p>
            <a:r>
              <a:rPr lang="es-AR" sz="1500" dirty="0"/>
              <a:t>Antecesor </a:t>
            </a:r>
            <a:r>
              <a:rPr lang="es-AR" sz="1500" dirty="0">
                <a:sym typeface="Symbol" panose="05050102010706020507" pitchFamily="18" charset="2"/>
              </a:rPr>
              <a:t> (</a:t>
            </a:r>
            <a:r>
              <a:rPr lang="es-AR" sz="1500" dirty="0">
                <a:solidFill>
                  <a:srgbClr val="FF0000"/>
                </a:solidFill>
                <a:sym typeface="Symbol" panose="05050102010706020507" pitchFamily="18" charset="2"/>
              </a:rPr>
              <a:t>1</a:t>
            </a:r>
            <a:r>
              <a:rPr lang="es-AR" sz="1500" dirty="0">
                <a:sym typeface="Symbol" panose="05050102010706020507" pitchFamily="18" charset="2"/>
              </a:rPr>
              <a:t>-1) / 2   	=&gt; 0</a:t>
            </a:r>
            <a:endParaRPr lang="es-AR" sz="1500" dirty="0"/>
          </a:p>
          <a:p>
            <a:r>
              <a:rPr lang="es-AR" sz="1500" dirty="0"/>
              <a:t>Hijo </a:t>
            </a:r>
            <a:r>
              <a:rPr lang="es-AR" sz="1500" dirty="0" err="1"/>
              <a:t>izq</a:t>
            </a:r>
            <a:r>
              <a:rPr lang="es-AR" sz="1500" dirty="0"/>
              <a:t>   2*</a:t>
            </a:r>
            <a:r>
              <a:rPr lang="es-AR" sz="1500" dirty="0">
                <a:solidFill>
                  <a:srgbClr val="FF0000"/>
                </a:solidFill>
              </a:rPr>
              <a:t>1</a:t>
            </a:r>
            <a:r>
              <a:rPr lang="es-AR" sz="1500" dirty="0"/>
              <a:t> + 1 	=&gt; 3</a:t>
            </a:r>
          </a:p>
          <a:p>
            <a:r>
              <a:rPr lang="es-AR" sz="1500" dirty="0"/>
              <a:t>Hijo der  2*</a:t>
            </a:r>
            <a:r>
              <a:rPr lang="es-AR" sz="1500" dirty="0">
                <a:solidFill>
                  <a:srgbClr val="FF0000"/>
                </a:solidFill>
              </a:rPr>
              <a:t>1</a:t>
            </a:r>
            <a:r>
              <a:rPr lang="es-AR" sz="1500" dirty="0"/>
              <a:t> + 1 +1  	=&gt; 4</a:t>
            </a:r>
          </a:p>
        </p:txBody>
      </p:sp>
      <p:sp>
        <p:nvSpPr>
          <p:cNvPr id="12" name="Flecha curvada hacia la izquierda 11"/>
          <p:cNvSpPr/>
          <p:nvPr/>
        </p:nvSpPr>
        <p:spPr>
          <a:xfrm rot="5400000" flipV="1">
            <a:off x="5357558" y="4319482"/>
            <a:ext cx="548640" cy="1213031"/>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
        <p:nvSpPr>
          <p:cNvPr id="13" name="Flecha curvada hacia la izquierda 12"/>
          <p:cNvSpPr/>
          <p:nvPr/>
        </p:nvSpPr>
        <p:spPr>
          <a:xfrm rot="5400000" flipV="1">
            <a:off x="5642592" y="4121058"/>
            <a:ext cx="548640" cy="174056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
        <p:nvSpPr>
          <p:cNvPr id="14" name="Flecha curvada hacia la izquierda 13"/>
          <p:cNvSpPr/>
          <p:nvPr/>
        </p:nvSpPr>
        <p:spPr>
          <a:xfrm rot="5400000">
            <a:off x="4536894" y="4649508"/>
            <a:ext cx="548640" cy="70689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graphicFrame>
        <p:nvGraphicFramePr>
          <p:cNvPr id="16" name="Tabla 15"/>
          <p:cNvGraphicFramePr>
            <a:graphicFrameLocks noGrp="1"/>
          </p:cNvGraphicFramePr>
          <p:nvPr/>
        </p:nvGraphicFramePr>
        <p:xfrm>
          <a:off x="4324350" y="4114363"/>
          <a:ext cx="4191000" cy="584102"/>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207764223"/>
                    </a:ext>
                  </a:extLst>
                </a:gridCol>
                <a:gridCol w="523875">
                  <a:extLst>
                    <a:ext uri="{9D8B030D-6E8A-4147-A177-3AD203B41FA5}">
                      <a16:colId xmlns:a16="http://schemas.microsoft.com/office/drawing/2014/main" val="1810327009"/>
                    </a:ext>
                  </a:extLst>
                </a:gridCol>
                <a:gridCol w="523875">
                  <a:extLst>
                    <a:ext uri="{9D8B030D-6E8A-4147-A177-3AD203B41FA5}">
                      <a16:colId xmlns:a16="http://schemas.microsoft.com/office/drawing/2014/main" val="1978825433"/>
                    </a:ext>
                  </a:extLst>
                </a:gridCol>
                <a:gridCol w="523875">
                  <a:extLst>
                    <a:ext uri="{9D8B030D-6E8A-4147-A177-3AD203B41FA5}">
                      <a16:colId xmlns:a16="http://schemas.microsoft.com/office/drawing/2014/main" val="987614337"/>
                    </a:ext>
                  </a:extLst>
                </a:gridCol>
                <a:gridCol w="523875">
                  <a:extLst>
                    <a:ext uri="{9D8B030D-6E8A-4147-A177-3AD203B41FA5}">
                      <a16:colId xmlns:a16="http://schemas.microsoft.com/office/drawing/2014/main" val="1325074506"/>
                    </a:ext>
                  </a:extLst>
                </a:gridCol>
                <a:gridCol w="523875">
                  <a:extLst>
                    <a:ext uri="{9D8B030D-6E8A-4147-A177-3AD203B41FA5}">
                      <a16:colId xmlns:a16="http://schemas.microsoft.com/office/drawing/2014/main" val="198595630"/>
                    </a:ext>
                  </a:extLst>
                </a:gridCol>
                <a:gridCol w="523875">
                  <a:extLst>
                    <a:ext uri="{9D8B030D-6E8A-4147-A177-3AD203B41FA5}">
                      <a16:colId xmlns:a16="http://schemas.microsoft.com/office/drawing/2014/main" val="988985861"/>
                    </a:ext>
                  </a:extLst>
                </a:gridCol>
                <a:gridCol w="523875">
                  <a:extLst>
                    <a:ext uri="{9D8B030D-6E8A-4147-A177-3AD203B41FA5}">
                      <a16:colId xmlns:a16="http://schemas.microsoft.com/office/drawing/2014/main" val="640393054"/>
                    </a:ext>
                  </a:extLst>
                </a:gridCol>
              </a:tblGrid>
              <a:tr h="305972">
                <a:tc>
                  <a:txBody>
                    <a:bodyPr/>
                    <a:lstStyle/>
                    <a:p>
                      <a:r>
                        <a:rPr lang="es-AR" sz="1000" dirty="0"/>
                        <a:t>10</a:t>
                      </a:r>
                    </a:p>
                  </a:txBody>
                  <a:tcPr marL="68580" marR="68580" marT="34290" marB="34290"/>
                </a:tc>
                <a:tc>
                  <a:txBody>
                    <a:bodyPr/>
                    <a:lstStyle/>
                    <a:p>
                      <a:r>
                        <a:rPr lang="es-AR" sz="1000" dirty="0">
                          <a:solidFill>
                            <a:srgbClr val="FF0000"/>
                          </a:solidFill>
                        </a:rPr>
                        <a:t>10</a:t>
                      </a:r>
                    </a:p>
                  </a:txBody>
                  <a:tcPr marL="68580" marR="68580" marT="34290" marB="34290"/>
                </a:tc>
                <a:tc>
                  <a:txBody>
                    <a:bodyPr/>
                    <a:lstStyle/>
                    <a:p>
                      <a:r>
                        <a:rPr lang="es-AR" sz="1000" dirty="0">
                          <a:solidFill>
                            <a:schemeClr val="tx1"/>
                          </a:solidFill>
                        </a:rPr>
                        <a:t>40</a:t>
                      </a:r>
                    </a:p>
                  </a:txBody>
                  <a:tcPr marL="68580" marR="68580" marT="34290" marB="34290"/>
                </a:tc>
                <a:tc>
                  <a:txBody>
                    <a:bodyPr/>
                    <a:lstStyle/>
                    <a:p>
                      <a:r>
                        <a:rPr lang="es-AR" sz="1000" dirty="0"/>
                        <a:t>50</a:t>
                      </a:r>
                    </a:p>
                  </a:txBody>
                  <a:tcPr marL="68580" marR="68580" marT="34290" marB="34290"/>
                </a:tc>
                <a:tc>
                  <a:txBody>
                    <a:bodyPr/>
                    <a:lstStyle/>
                    <a:p>
                      <a:r>
                        <a:rPr lang="es-AR" sz="1000" dirty="0"/>
                        <a:t>10</a:t>
                      </a:r>
                    </a:p>
                  </a:txBody>
                  <a:tcPr marL="68580" marR="68580" marT="34290" marB="34290"/>
                </a:tc>
                <a:tc>
                  <a:txBody>
                    <a:bodyPr/>
                    <a:lstStyle/>
                    <a:p>
                      <a:r>
                        <a:rPr lang="es-AR" sz="1000" dirty="0"/>
                        <a:t>60</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707757698"/>
                  </a:ext>
                </a:extLst>
              </a:tr>
              <a:tr h="278130">
                <a:tc>
                  <a:txBody>
                    <a:bodyPr/>
                    <a:lstStyle/>
                    <a:p>
                      <a:r>
                        <a:rPr lang="es-AR" sz="1000" dirty="0"/>
                        <a:t>0</a:t>
                      </a:r>
                    </a:p>
                  </a:txBody>
                  <a:tcPr marL="68580" marR="68580" marT="34290" marB="34290"/>
                </a:tc>
                <a:tc>
                  <a:txBody>
                    <a:bodyPr/>
                    <a:lstStyle/>
                    <a:p>
                      <a:r>
                        <a:rPr lang="es-AR" sz="1000" dirty="0">
                          <a:solidFill>
                            <a:srgbClr val="FF0000"/>
                          </a:solidFill>
                        </a:rPr>
                        <a:t>1</a:t>
                      </a:r>
                    </a:p>
                  </a:txBody>
                  <a:tcPr marL="68580" marR="68580" marT="34290" marB="34290"/>
                </a:tc>
                <a:tc>
                  <a:txBody>
                    <a:bodyPr/>
                    <a:lstStyle/>
                    <a:p>
                      <a:r>
                        <a:rPr lang="es-AR" sz="1000" dirty="0">
                          <a:solidFill>
                            <a:schemeClr val="tx1"/>
                          </a:solidFill>
                        </a:rPr>
                        <a:t>2</a:t>
                      </a:r>
                    </a:p>
                  </a:txBody>
                  <a:tcPr marL="68580" marR="68580" marT="34290" marB="34290"/>
                </a:tc>
                <a:tc>
                  <a:txBody>
                    <a:bodyPr/>
                    <a:lstStyle/>
                    <a:p>
                      <a:r>
                        <a:rPr lang="es-AR" sz="1000" dirty="0"/>
                        <a:t>3</a:t>
                      </a:r>
                    </a:p>
                  </a:txBody>
                  <a:tcPr marL="68580" marR="68580" marT="34290" marB="34290"/>
                </a:tc>
                <a:tc>
                  <a:txBody>
                    <a:bodyPr/>
                    <a:lstStyle/>
                    <a:p>
                      <a:r>
                        <a:rPr lang="es-AR" sz="1000" dirty="0"/>
                        <a:t>4</a:t>
                      </a:r>
                    </a:p>
                  </a:txBody>
                  <a:tcPr marL="68580" marR="68580" marT="34290" marB="34290"/>
                </a:tc>
                <a:tc>
                  <a:txBody>
                    <a:bodyPr/>
                    <a:lstStyle/>
                    <a:p>
                      <a:r>
                        <a:rPr lang="es-AR" sz="1000" dirty="0"/>
                        <a:t>5</a:t>
                      </a:r>
                    </a:p>
                  </a:txBody>
                  <a:tcPr marL="68580" marR="68580" marT="34290" marB="34290"/>
                </a:tc>
                <a:tc>
                  <a:txBody>
                    <a:bodyPr/>
                    <a:lstStyle/>
                    <a:p>
                      <a:r>
                        <a:rPr lang="es-AR" sz="1000" dirty="0"/>
                        <a:t>6</a:t>
                      </a:r>
                    </a:p>
                  </a:txBody>
                  <a:tcPr marL="68580" marR="68580" marT="34290" marB="34290"/>
                </a:tc>
                <a:tc>
                  <a:txBody>
                    <a:bodyPr/>
                    <a:lstStyle/>
                    <a:p>
                      <a:r>
                        <a:rPr lang="es-AR" sz="1000" dirty="0"/>
                        <a:t>7</a:t>
                      </a:r>
                    </a:p>
                  </a:txBody>
                  <a:tcPr marL="68580" marR="68580" marT="34290" marB="34290"/>
                </a:tc>
                <a:extLst>
                  <a:ext uri="{0D108BD9-81ED-4DB2-BD59-A6C34878D82A}">
                    <a16:rowId xmlns:a16="http://schemas.microsoft.com/office/drawing/2014/main" val="748864869"/>
                  </a:ext>
                </a:extLst>
              </a:tr>
            </a:tbl>
          </a:graphicData>
        </a:graphic>
      </p:graphicFrame>
      <p:grpSp>
        <p:nvGrpSpPr>
          <p:cNvPr id="17" name="Grupo 16"/>
          <p:cNvGrpSpPr/>
          <p:nvPr/>
        </p:nvGrpSpPr>
        <p:grpSpPr>
          <a:xfrm>
            <a:off x="1134079" y="3608369"/>
            <a:ext cx="2554673" cy="1881604"/>
            <a:chOff x="4100561" y="3482704"/>
            <a:chExt cx="3406230" cy="2508805"/>
          </a:xfrm>
        </p:grpSpPr>
        <p:sp>
          <p:nvSpPr>
            <p:cNvPr id="18" name="Elipse 17"/>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9" name="Elipse 18"/>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rgbClr val="FF0000"/>
                  </a:solidFill>
                </a:rPr>
                <a:t>10</a:t>
              </a:r>
            </a:p>
          </p:txBody>
        </p:sp>
        <p:sp>
          <p:nvSpPr>
            <p:cNvPr id="20" name="Elipse 19"/>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chemeClr val="tx1"/>
                  </a:solidFill>
                </a:rPr>
                <a:t>40</a:t>
              </a:r>
            </a:p>
          </p:txBody>
        </p:sp>
        <p:sp>
          <p:nvSpPr>
            <p:cNvPr id="21" name="Elipse 20"/>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50</a:t>
              </a:r>
            </a:p>
          </p:txBody>
        </p:sp>
        <p:sp>
          <p:nvSpPr>
            <p:cNvPr id="22" name="Elipse 21"/>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3" name="Elipse 22"/>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24" name="Conector recto de flecha 23"/>
            <p:cNvCxnSpPr>
              <a:stCxn id="18" idx="3"/>
              <a:endCxn id="19"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a:endCxn id="22"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21555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a:t>Pos=</a:t>
            </a:r>
            <a:r>
              <a:rPr lang="es-AR" dirty="0">
                <a:solidFill>
                  <a:srgbClr val="FF0000"/>
                </a:solidFill>
              </a:rPr>
              <a:t>2</a:t>
            </a:r>
          </a:p>
          <a:p>
            <a:pPr marL="0" indent="0" algn="just">
              <a:buNone/>
            </a:pPr>
            <a:endParaRPr lang="es-AR" dirty="0"/>
          </a:p>
        </p:txBody>
      </p:sp>
      <p:sp>
        <p:nvSpPr>
          <p:cNvPr id="10" name="CuadroTexto 9"/>
          <p:cNvSpPr txBox="1"/>
          <p:nvPr/>
        </p:nvSpPr>
        <p:spPr>
          <a:xfrm>
            <a:off x="4699488" y="2980594"/>
            <a:ext cx="2970921" cy="1015663"/>
          </a:xfrm>
          <a:prstGeom prst="rect">
            <a:avLst/>
          </a:prstGeom>
          <a:noFill/>
        </p:spPr>
        <p:txBody>
          <a:bodyPr wrap="square" rtlCol="0">
            <a:spAutoFit/>
          </a:bodyPr>
          <a:lstStyle/>
          <a:p>
            <a:r>
              <a:rPr lang="es-AR" sz="1500" dirty="0"/>
              <a:t>Antecesor  </a:t>
            </a:r>
            <a:r>
              <a:rPr lang="es-AR" sz="1500" dirty="0">
                <a:sym typeface="Symbol" panose="05050102010706020507" pitchFamily="18" charset="2"/>
              </a:rPr>
              <a:t> (</a:t>
            </a:r>
            <a:r>
              <a:rPr lang="es-AR" sz="1500" dirty="0">
                <a:solidFill>
                  <a:srgbClr val="FF0000"/>
                </a:solidFill>
                <a:sym typeface="Symbol" panose="05050102010706020507" pitchFamily="18" charset="2"/>
              </a:rPr>
              <a:t>2</a:t>
            </a:r>
            <a:r>
              <a:rPr lang="es-AR" sz="1500" dirty="0">
                <a:sym typeface="Symbol" panose="05050102010706020507" pitchFamily="18" charset="2"/>
              </a:rPr>
              <a:t>-1) / 2   	=&gt;  0</a:t>
            </a:r>
            <a:endParaRPr lang="es-AR" sz="1500" dirty="0"/>
          </a:p>
          <a:p>
            <a:r>
              <a:rPr lang="es-AR" sz="1500" dirty="0"/>
              <a:t>Hijo </a:t>
            </a:r>
            <a:r>
              <a:rPr lang="es-AR" sz="1500" dirty="0" err="1"/>
              <a:t>izq</a:t>
            </a:r>
            <a:r>
              <a:rPr lang="es-AR" sz="1500" dirty="0"/>
              <a:t>   2*</a:t>
            </a:r>
            <a:r>
              <a:rPr lang="es-AR" sz="1500" dirty="0">
                <a:solidFill>
                  <a:srgbClr val="FF0000"/>
                </a:solidFill>
              </a:rPr>
              <a:t>2</a:t>
            </a:r>
            <a:r>
              <a:rPr lang="es-AR" sz="1500" dirty="0"/>
              <a:t> + 1 		=&gt;  5</a:t>
            </a:r>
          </a:p>
          <a:p>
            <a:r>
              <a:rPr lang="es-AR" sz="1500" dirty="0"/>
              <a:t>Hijo der  2*</a:t>
            </a:r>
            <a:r>
              <a:rPr lang="es-AR" sz="1500" dirty="0">
                <a:solidFill>
                  <a:srgbClr val="FF0000"/>
                </a:solidFill>
              </a:rPr>
              <a:t>2</a:t>
            </a:r>
            <a:r>
              <a:rPr lang="es-AR" sz="1500" dirty="0"/>
              <a:t> + 1 + 1  	=&gt;  6</a:t>
            </a:r>
          </a:p>
        </p:txBody>
      </p:sp>
      <p:graphicFrame>
        <p:nvGraphicFramePr>
          <p:cNvPr id="15" name="Tabla 14"/>
          <p:cNvGraphicFramePr>
            <a:graphicFrameLocks noGrp="1"/>
          </p:cNvGraphicFramePr>
          <p:nvPr/>
        </p:nvGraphicFramePr>
        <p:xfrm>
          <a:off x="4324350" y="4114363"/>
          <a:ext cx="4191000" cy="584102"/>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207764223"/>
                    </a:ext>
                  </a:extLst>
                </a:gridCol>
                <a:gridCol w="523875">
                  <a:extLst>
                    <a:ext uri="{9D8B030D-6E8A-4147-A177-3AD203B41FA5}">
                      <a16:colId xmlns:a16="http://schemas.microsoft.com/office/drawing/2014/main" val="1810327009"/>
                    </a:ext>
                  </a:extLst>
                </a:gridCol>
                <a:gridCol w="523875">
                  <a:extLst>
                    <a:ext uri="{9D8B030D-6E8A-4147-A177-3AD203B41FA5}">
                      <a16:colId xmlns:a16="http://schemas.microsoft.com/office/drawing/2014/main" val="1978825433"/>
                    </a:ext>
                  </a:extLst>
                </a:gridCol>
                <a:gridCol w="523875">
                  <a:extLst>
                    <a:ext uri="{9D8B030D-6E8A-4147-A177-3AD203B41FA5}">
                      <a16:colId xmlns:a16="http://schemas.microsoft.com/office/drawing/2014/main" val="987614337"/>
                    </a:ext>
                  </a:extLst>
                </a:gridCol>
                <a:gridCol w="523875">
                  <a:extLst>
                    <a:ext uri="{9D8B030D-6E8A-4147-A177-3AD203B41FA5}">
                      <a16:colId xmlns:a16="http://schemas.microsoft.com/office/drawing/2014/main" val="1325074506"/>
                    </a:ext>
                  </a:extLst>
                </a:gridCol>
                <a:gridCol w="523875">
                  <a:extLst>
                    <a:ext uri="{9D8B030D-6E8A-4147-A177-3AD203B41FA5}">
                      <a16:colId xmlns:a16="http://schemas.microsoft.com/office/drawing/2014/main" val="198595630"/>
                    </a:ext>
                  </a:extLst>
                </a:gridCol>
                <a:gridCol w="523875">
                  <a:extLst>
                    <a:ext uri="{9D8B030D-6E8A-4147-A177-3AD203B41FA5}">
                      <a16:colId xmlns:a16="http://schemas.microsoft.com/office/drawing/2014/main" val="988985861"/>
                    </a:ext>
                  </a:extLst>
                </a:gridCol>
                <a:gridCol w="523875">
                  <a:extLst>
                    <a:ext uri="{9D8B030D-6E8A-4147-A177-3AD203B41FA5}">
                      <a16:colId xmlns:a16="http://schemas.microsoft.com/office/drawing/2014/main" val="640393054"/>
                    </a:ext>
                  </a:extLst>
                </a:gridCol>
              </a:tblGrid>
              <a:tr h="305972">
                <a:tc>
                  <a:txBody>
                    <a:bodyPr/>
                    <a:lstStyle/>
                    <a:p>
                      <a:r>
                        <a:rPr lang="es-AR" sz="1000" dirty="0"/>
                        <a:t>10</a:t>
                      </a:r>
                    </a:p>
                  </a:txBody>
                  <a:tcPr marL="68580" marR="68580" marT="34290" marB="34290"/>
                </a:tc>
                <a:tc>
                  <a:txBody>
                    <a:bodyPr/>
                    <a:lstStyle/>
                    <a:p>
                      <a:r>
                        <a:rPr lang="es-AR" sz="1000" dirty="0"/>
                        <a:t>10</a:t>
                      </a:r>
                    </a:p>
                  </a:txBody>
                  <a:tcPr marL="68580" marR="68580" marT="34290" marB="34290"/>
                </a:tc>
                <a:tc>
                  <a:txBody>
                    <a:bodyPr/>
                    <a:lstStyle/>
                    <a:p>
                      <a:r>
                        <a:rPr lang="es-AR" sz="1000" dirty="0">
                          <a:solidFill>
                            <a:srgbClr val="FF0000"/>
                          </a:solidFill>
                        </a:rPr>
                        <a:t>40</a:t>
                      </a:r>
                    </a:p>
                  </a:txBody>
                  <a:tcPr marL="68580" marR="68580" marT="34290" marB="34290"/>
                </a:tc>
                <a:tc>
                  <a:txBody>
                    <a:bodyPr/>
                    <a:lstStyle/>
                    <a:p>
                      <a:r>
                        <a:rPr lang="es-AR" sz="1000" dirty="0"/>
                        <a:t>50</a:t>
                      </a:r>
                    </a:p>
                  </a:txBody>
                  <a:tcPr marL="68580" marR="68580" marT="34290" marB="34290"/>
                </a:tc>
                <a:tc>
                  <a:txBody>
                    <a:bodyPr/>
                    <a:lstStyle/>
                    <a:p>
                      <a:r>
                        <a:rPr lang="es-AR" sz="1000" dirty="0"/>
                        <a:t>10</a:t>
                      </a:r>
                    </a:p>
                  </a:txBody>
                  <a:tcPr marL="68580" marR="68580" marT="34290" marB="34290"/>
                </a:tc>
                <a:tc>
                  <a:txBody>
                    <a:bodyPr/>
                    <a:lstStyle/>
                    <a:p>
                      <a:r>
                        <a:rPr lang="es-AR" sz="1000" dirty="0"/>
                        <a:t>60</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707757698"/>
                  </a:ext>
                </a:extLst>
              </a:tr>
              <a:tr h="278130">
                <a:tc>
                  <a:txBody>
                    <a:bodyPr/>
                    <a:lstStyle/>
                    <a:p>
                      <a:r>
                        <a:rPr lang="es-AR" sz="1000" dirty="0"/>
                        <a:t>0</a:t>
                      </a:r>
                    </a:p>
                  </a:txBody>
                  <a:tcPr marL="68580" marR="68580" marT="34290" marB="34290"/>
                </a:tc>
                <a:tc>
                  <a:txBody>
                    <a:bodyPr/>
                    <a:lstStyle/>
                    <a:p>
                      <a:r>
                        <a:rPr lang="es-AR" sz="1000" dirty="0"/>
                        <a:t>1</a:t>
                      </a:r>
                    </a:p>
                  </a:txBody>
                  <a:tcPr marL="68580" marR="68580" marT="34290" marB="34290"/>
                </a:tc>
                <a:tc>
                  <a:txBody>
                    <a:bodyPr/>
                    <a:lstStyle/>
                    <a:p>
                      <a:r>
                        <a:rPr lang="es-AR" sz="1000" dirty="0">
                          <a:solidFill>
                            <a:srgbClr val="FF0000"/>
                          </a:solidFill>
                        </a:rPr>
                        <a:t>2</a:t>
                      </a:r>
                    </a:p>
                  </a:txBody>
                  <a:tcPr marL="68580" marR="68580" marT="34290" marB="34290"/>
                </a:tc>
                <a:tc>
                  <a:txBody>
                    <a:bodyPr/>
                    <a:lstStyle/>
                    <a:p>
                      <a:r>
                        <a:rPr lang="es-AR" sz="1000" dirty="0"/>
                        <a:t>3</a:t>
                      </a:r>
                    </a:p>
                  </a:txBody>
                  <a:tcPr marL="68580" marR="68580" marT="34290" marB="34290"/>
                </a:tc>
                <a:tc>
                  <a:txBody>
                    <a:bodyPr/>
                    <a:lstStyle/>
                    <a:p>
                      <a:r>
                        <a:rPr lang="es-AR" sz="1000" dirty="0"/>
                        <a:t>4</a:t>
                      </a:r>
                    </a:p>
                  </a:txBody>
                  <a:tcPr marL="68580" marR="68580" marT="34290" marB="34290"/>
                </a:tc>
                <a:tc>
                  <a:txBody>
                    <a:bodyPr/>
                    <a:lstStyle/>
                    <a:p>
                      <a:r>
                        <a:rPr lang="es-AR" sz="1000" dirty="0"/>
                        <a:t>5</a:t>
                      </a:r>
                    </a:p>
                  </a:txBody>
                  <a:tcPr marL="68580" marR="68580" marT="34290" marB="34290"/>
                </a:tc>
                <a:tc>
                  <a:txBody>
                    <a:bodyPr/>
                    <a:lstStyle/>
                    <a:p>
                      <a:r>
                        <a:rPr lang="es-AR" sz="1000" dirty="0"/>
                        <a:t>6</a:t>
                      </a:r>
                    </a:p>
                  </a:txBody>
                  <a:tcPr marL="68580" marR="68580" marT="34290" marB="34290"/>
                </a:tc>
                <a:tc>
                  <a:txBody>
                    <a:bodyPr/>
                    <a:lstStyle/>
                    <a:p>
                      <a:r>
                        <a:rPr lang="es-AR" sz="1000" dirty="0"/>
                        <a:t>7</a:t>
                      </a:r>
                    </a:p>
                  </a:txBody>
                  <a:tcPr marL="68580" marR="68580" marT="34290" marB="34290"/>
                </a:tc>
                <a:extLst>
                  <a:ext uri="{0D108BD9-81ED-4DB2-BD59-A6C34878D82A}">
                    <a16:rowId xmlns:a16="http://schemas.microsoft.com/office/drawing/2014/main" val="748864869"/>
                  </a:ext>
                </a:extLst>
              </a:tr>
            </a:tbl>
          </a:graphicData>
        </a:graphic>
      </p:graphicFrame>
      <p:grpSp>
        <p:nvGrpSpPr>
          <p:cNvPr id="16" name="Grupo 15"/>
          <p:cNvGrpSpPr/>
          <p:nvPr/>
        </p:nvGrpSpPr>
        <p:grpSpPr>
          <a:xfrm>
            <a:off x="1134079" y="3608369"/>
            <a:ext cx="2554673" cy="1881604"/>
            <a:chOff x="4100561" y="3482704"/>
            <a:chExt cx="3406230" cy="2508805"/>
          </a:xfrm>
        </p:grpSpPr>
        <p:sp>
          <p:nvSpPr>
            <p:cNvPr id="17" name="Elipse 16"/>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8" name="Elipse 17"/>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9" name="Elipse 18"/>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rgbClr val="FF0000"/>
                  </a:solidFill>
                </a:rPr>
                <a:t>40</a:t>
              </a:r>
            </a:p>
          </p:txBody>
        </p:sp>
        <p:sp>
          <p:nvSpPr>
            <p:cNvPr id="20" name="Elipse 19"/>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50</a:t>
              </a:r>
            </a:p>
          </p:txBody>
        </p:sp>
        <p:sp>
          <p:nvSpPr>
            <p:cNvPr id="21" name="Elipse 20"/>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2" name="Elipse 21"/>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23" name="Conector recto de flecha 22"/>
            <p:cNvCxnSpPr>
              <a:stCxn id="17" idx="3"/>
              <a:endCxn id="18"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endCxn id="21"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Flecha curvada hacia la izquierda 27"/>
          <p:cNvSpPr/>
          <p:nvPr/>
        </p:nvSpPr>
        <p:spPr>
          <a:xfrm rot="5400000" flipV="1">
            <a:off x="6126320" y="4130544"/>
            <a:ext cx="548640" cy="171657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
        <p:nvSpPr>
          <p:cNvPr id="29" name="Flecha curvada hacia la izquierda 28"/>
          <p:cNvSpPr/>
          <p:nvPr/>
        </p:nvSpPr>
        <p:spPr>
          <a:xfrm rot="5400000" flipV="1">
            <a:off x="6400723" y="3942750"/>
            <a:ext cx="548640" cy="2222855"/>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
        <p:nvSpPr>
          <p:cNvPr id="30" name="Flecha curvada hacia la izquierda 29"/>
          <p:cNvSpPr/>
          <p:nvPr/>
        </p:nvSpPr>
        <p:spPr>
          <a:xfrm rot="5400000">
            <a:off x="4746839" y="4432960"/>
            <a:ext cx="548640" cy="117967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Tree>
    <p:extLst>
      <p:ext uri="{BB962C8B-B14F-4D97-AF65-F5344CB8AC3E}">
        <p14:creationId xmlns:p14="http://schemas.microsoft.com/office/powerpoint/2010/main" val="1765763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61</a:t>
            </a:fld>
            <a:endParaRPr lang="en-US"/>
          </a:p>
        </p:txBody>
      </p:sp>
      <p:cxnSp>
        <p:nvCxnSpPr>
          <p:cNvPr id="7" name="Straight Arrow Connector 6"/>
          <p:cNvCxnSpPr/>
          <p:nvPr/>
        </p:nvCxnSpPr>
        <p:spPr>
          <a:xfrm flipV="1">
            <a:off x="146957" y="5569805"/>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4" name="Rectangle 23"/>
          <p:cNvSpPr/>
          <p:nvPr/>
        </p:nvSpPr>
        <p:spPr>
          <a:xfrm>
            <a:off x="6077494" y="116258"/>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938820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a:t>Pos=</a:t>
            </a:r>
            <a:r>
              <a:rPr lang="es-AR" dirty="0">
                <a:solidFill>
                  <a:srgbClr val="FF0000"/>
                </a:solidFill>
              </a:rPr>
              <a:t>3</a:t>
            </a:r>
          </a:p>
          <a:p>
            <a:pPr marL="0" indent="0" algn="just">
              <a:buNone/>
            </a:pPr>
            <a:endParaRPr lang="es-AR" dirty="0"/>
          </a:p>
        </p:txBody>
      </p:sp>
      <p:sp>
        <p:nvSpPr>
          <p:cNvPr id="10" name="CuadroTexto 9"/>
          <p:cNvSpPr txBox="1"/>
          <p:nvPr/>
        </p:nvSpPr>
        <p:spPr>
          <a:xfrm>
            <a:off x="4699488" y="2980594"/>
            <a:ext cx="4226463" cy="784830"/>
          </a:xfrm>
          <a:prstGeom prst="rect">
            <a:avLst/>
          </a:prstGeom>
          <a:noFill/>
        </p:spPr>
        <p:txBody>
          <a:bodyPr wrap="square" rtlCol="0">
            <a:spAutoFit/>
          </a:bodyPr>
          <a:lstStyle/>
          <a:p>
            <a:r>
              <a:rPr lang="es-AR" sz="1500" dirty="0"/>
              <a:t>Antecesor   </a:t>
            </a:r>
            <a:r>
              <a:rPr lang="es-AR" sz="1500" dirty="0">
                <a:sym typeface="Symbol" panose="05050102010706020507" pitchFamily="18" charset="2"/>
              </a:rPr>
              <a:t> (</a:t>
            </a:r>
            <a:r>
              <a:rPr lang="es-AR" sz="1500" dirty="0">
                <a:solidFill>
                  <a:srgbClr val="FF0000"/>
                </a:solidFill>
                <a:sym typeface="Symbol" panose="05050102010706020507" pitchFamily="18" charset="2"/>
              </a:rPr>
              <a:t>3</a:t>
            </a:r>
            <a:r>
              <a:rPr lang="es-AR" sz="1500" dirty="0">
                <a:sym typeface="Symbol" panose="05050102010706020507" pitchFamily="18" charset="2"/>
              </a:rPr>
              <a:t>-1) / 2    =&gt;  1</a:t>
            </a:r>
            <a:endParaRPr lang="es-AR" sz="1500" dirty="0"/>
          </a:p>
          <a:p>
            <a:r>
              <a:rPr lang="es-AR" sz="1500" dirty="0"/>
              <a:t>Hijo </a:t>
            </a:r>
            <a:r>
              <a:rPr lang="es-AR" sz="1500" dirty="0" err="1"/>
              <a:t>izq</a:t>
            </a:r>
            <a:r>
              <a:rPr lang="es-AR" sz="1500" dirty="0"/>
              <a:t>   2*</a:t>
            </a:r>
            <a:r>
              <a:rPr lang="es-AR" sz="1500" dirty="0">
                <a:solidFill>
                  <a:srgbClr val="FF0000"/>
                </a:solidFill>
              </a:rPr>
              <a:t>3</a:t>
            </a:r>
            <a:r>
              <a:rPr lang="es-AR" sz="1500" dirty="0"/>
              <a:t> + 1 	 =&gt;  7   (cuando estén)</a:t>
            </a:r>
          </a:p>
          <a:p>
            <a:r>
              <a:rPr lang="es-AR" sz="1500" dirty="0"/>
              <a:t>Hijo der  2*</a:t>
            </a:r>
            <a:r>
              <a:rPr lang="es-AR" sz="1500" dirty="0">
                <a:solidFill>
                  <a:srgbClr val="FF0000"/>
                </a:solidFill>
              </a:rPr>
              <a:t>3</a:t>
            </a:r>
            <a:r>
              <a:rPr lang="es-AR" sz="1500" dirty="0"/>
              <a:t> + 1 + 1  	=&gt; 8   (cuando estén) </a:t>
            </a:r>
          </a:p>
        </p:txBody>
      </p:sp>
      <p:graphicFrame>
        <p:nvGraphicFramePr>
          <p:cNvPr id="15" name="Tabla 14"/>
          <p:cNvGraphicFramePr>
            <a:graphicFrameLocks noGrp="1"/>
          </p:cNvGraphicFramePr>
          <p:nvPr/>
        </p:nvGraphicFramePr>
        <p:xfrm>
          <a:off x="4324350" y="4114363"/>
          <a:ext cx="4191000" cy="584102"/>
        </p:xfrm>
        <a:graphic>
          <a:graphicData uri="http://schemas.openxmlformats.org/drawingml/2006/table">
            <a:tbl>
              <a:tblPr firstRow="1" bandRow="1">
                <a:tableStyleId>{5C22544A-7EE6-4342-B048-85BDC9FD1C3A}</a:tableStyleId>
              </a:tblPr>
              <a:tblGrid>
                <a:gridCol w="523875">
                  <a:extLst>
                    <a:ext uri="{9D8B030D-6E8A-4147-A177-3AD203B41FA5}">
                      <a16:colId xmlns:a16="http://schemas.microsoft.com/office/drawing/2014/main" val="2207764223"/>
                    </a:ext>
                  </a:extLst>
                </a:gridCol>
                <a:gridCol w="523875">
                  <a:extLst>
                    <a:ext uri="{9D8B030D-6E8A-4147-A177-3AD203B41FA5}">
                      <a16:colId xmlns:a16="http://schemas.microsoft.com/office/drawing/2014/main" val="1810327009"/>
                    </a:ext>
                  </a:extLst>
                </a:gridCol>
                <a:gridCol w="523875">
                  <a:extLst>
                    <a:ext uri="{9D8B030D-6E8A-4147-A177-3AD203B41FA5}">
                      <a16:colId xmlns:a16="http://schemas.microsoft.com/office/drawing/2014/main" val="1978825433"/>
                    </a:ext>
                  </a:extLst>
                </a:gridCol>
                <a:gridCol w="523875">
                  <a:extLst>
                    <a:ext uri="{9D8B030D-6E8A-4147-A177-3AD203B41FA5}">
                      <a16:colId xmlns:a16="http://schemas.microsoft.com/office/drawing/2014/main" val="987614337"/>
                    </a:ext>
                  </a:extLst>
                </a:gridCol>
                <a:gridCol w="523875">
                  <a:extLst>
                    <a:ext uri="{9D8B030D-6E8A-4147-A177-3AD203B41FA5}">
                      <a16:colId xmlns:a16="http://schemas.microsoft.com/office/drawing/2014/main" val="1325074506"/>
                    </a:ext>
                  </a:extLst>
                </a:gridCol>
                <a:gridCol w="523875">
                  <a:extLst>
                    <a:ext uri="{9D8B030D-6E8A-4147-A177-3AD203B41FA5}">
                      <a16:colId xmlns:a16="http://schemas.microsoft.com/office/drawing/2014/main" val="198595630"/>
                    </a:ext>
                  </a:extLst>
                </a:gridCol>
                <a:gridCol w="523875">
                  <a:extLst>
                    <a:ext uri="{9D8B030D-6E8A-4147-A177-3AD203B41FA5}">
                      <a16:colId xmlns:a16="http://schemas.microsoft.com/office/drawing/2014/main" val="988985861"/>
                    </a:ext>
                  </a:extLst>
                </a:gridCol>
                <a:gridCol w="523875">
                  <a:extLst>
                    <a:ext uri="{9D8B030D-6E8A-4147-A177-3AD203B41FA5}">
                      <a16:colId xmlns:a16="http://schemas.microsoft.com/office/drawing/2014/main" val="640393054"/>
                    </a:ext>
                  </a:extLst>
                </a:gridCol>
              </a:tblGrid>
              <a:tr h="305972">
                <a:tc>
                  <a:txBody>
                    <a:bodyPr/>
                    <a:lstStyle/>
                    <a:p>
                      <a:r>
                        <a:rPr lang="es-AR" sz="1000" dirty="0"/>
                        <a:t>10</a:t>
                      </a:r>
                    </a:p>
                  </a:txBody>
                  <a:tcPr marL="68580" marR="68580" marT="34290" marB="34290"/>
                </a:tc>
                <a:tc>
                  <a:txBody>
                    <a:bodyPr/>
                    <a:lstStyle/>
                    <a:p>
                      <a:r>
                        <a:rPr lang="es-AR" sz="1000" dirty="0"/>
                        <a:t>10</a:t>
                      </a:r>
                    </a:p>
                  </a:txBody>
                  <a:tcPr marL="68580" marR="68580" marT="34290" marB="34290"/>
                </a:tc>
                <a:tc>
                  <a:txBody>
                    <a:bodyPr/>
                    <a:lstStyle/>
                    <a:p>
                      <a:r>
                        <a:rPr lang="es-AR" sz="1000" dirty="0"/>
                        <a:t>40</a:t>
                      </a:r>
                    </a:p>
                  </a:txBody>
                  <a:tcPr marL="68580" marR="68580" marT="34290" marB="34290"/>
                </a:tc>
                <a:tc>
                  <a:txBody>
                    <a:bodyPr/>
                    <a:lstStyle/>
                    <a:p>
                      <a:r>
                        <a:rPr lang="es-AR" sz="1000" dirty="0">
                          <a:solidFill>
                            <a:srgbClr val="FF0000"/>
                          </a:solidFill>
                        </a:rPr>
                        <a:t>50</a:t>
                      </a:r>
                    </a:p>
                  </a:txBody>
                  <a:tcPr marL="68580" marR="68580" marT="34290" marB="34290"/>
                </a:tc>
                <a:tc>
                  <a:txBody>
                    <a:bodyPr/>
                    <a:lstStyle/>
                    <a:p>
                      <a:r>
                        <a:rPr lang="es-AR" sz="1000" dirty="0"/>
                        <a:t>10</a:t>
                      </a:r>
                    </a:p>
                  </a:txBody>
                  <a:tcPr marL="68580" marR="68580" marT="34290" marB="34290"/>
                </a:tc>
                <a:tc>
                  <a:txBody>
                    <a:bodyPr/>
                    <a:lstStyle/>
                    <a:p>
                      <a:r>
                        <a:rPr lang="es-AR" sz="1000" dirty="0"/>
                        <a:t>60</a:t>
                      </a:r>
                    </a:p>
                  </a:txBody>
                  <a:tcPr marL="68580" marR="68580" marT="34290" marB="34290"/>
                </a:tc>
                <a:tc>
                  <a:txBody>
                    <a:bodyPr/>
                    <a:lstStyle/>
                    <a:p>
                      <a:endParaRPr lang="es-AR" sz="1000"/>
                    </a:p>
                  </a:txBody>
                  <a:tcPr marL="68580" marR="68580" marT="34290" marB="34290"/>
                </a:tc>
                <a:tc>
                  <a:txBody>
                    <a:bodyPr/>
                    <a:lstStyle/>
                    <a:p>
                      <a:endParaRPr lang="es-AR" sz="1000"/>
                    </a:p>
                  </a:txBody>
                  <a:tcPr marL="68580" marR="68580" marT="34290" marB="34290"/>
                </a:tc>
                <a:extLst>
                  <a:ext uri="{0D108BD9-81ED-4DB2-BD59-A6C34878D82A}">
                    <a16:rowId xmlns:a16="http://schemas.microsoft.com/office/drawing/2014/main" val="707757698"/>
                  </a:ext>
                </a:extLst>
              </a:tr>
              <a:tr h="278130">
                <a:tc>
                  <a:txBody>
                    <a:bodyPr/>
                    <a:lstStyle/>
                    <a:p>
                      <a:r>
                        <a:rPr lang="es-AR" sz="1000" dirty="0"/>
                        <a:t>0</a:t>
                      </a:r>
                    </a:p>
                  </a:txBody>
                  <a:tcPr marL="68580" marR="68580" marT="34290" marB="34290"/>
                </a:tc>
                <a:tc>
                  <a:txBody>
                    <a:bodyPr/>
                    <a:lstStyle/>
                    <a:p>
                      <a:r>
                        <a:rPr lang="es-AR" sz="1000" dirty="0"/>
                        <a:t>1</a:t>
                      </a:r>
                    </a:p>
                  </a:txBody>
                  <a:tcPr marL="68580" marR="68580" marT="34290" marB="34290"/>
                </a:tc>
                <a:tc>
                  <a:txBody>
                    <a:bodyPr/>
                    <a:lstStyle/>
                    <a:p>
                      <a:r>
                        <a:rPr lang="es-AR" sz="1000" dirty="0"/>
                        <a:t>2</a:t>
                      </a:r>
                    </a:p>
                  </a:txBody>
                  <a:tcPr marL="68580" marR="68580" marT="34290" marB="34290"/>
                </a:tc>
                <a:tc>
                  <a:txBody>
                    <a:bodyPr/>
                    <a:lstStyle/>
                    <a:p>
                      <a:r>
                        <a:rPr lang="es-AR" sz="1000" dirty="0">
                          <a:solidFill>
                            <a:srgbClr val="FF0000"/>
                          </a:solidFill>
                        </a:rPr>
                        <a:t>3</a:t>
                      </a:r>
                    </a:p>
                  </a:txBody>
                  <a:tcPr marL="68580" marR="68580" marT="34290" marB="34290"/>
                </a:tc>
                <a:tc>
                  <a:txBody>
                    <a:bodyPr/>
                    <a:lstStyle/>
                    <a:p>
                      <a:r>
                        <a:rPr lang="es-AR" sz="1000" dirty="0"/>
                        <a:t>4</a:t>
                      </a:r>
                    </a:p>
                  </a:txBody>
                  <a:tcPr marL="68580" marR="68580" marT="34290" marB="34290"/>
                </a:tc>
                <a:tc>
                  <a:txBody>
                    <a:bodyPr/>
                    <a:lstStyle/>
                    <a:p>
                      <a:r>
                        <a:rPr lang="es-AR" sz="1000" dirty="0"/>
                        <a:t>5</a:t>
                      </a:r>
                    </a:p>
                  </a:txBody>
                  <a:tcPr marL="68580" marR="68580" marT="34290" marB="34290"/>
                </a:tc>
                <a:tc>
                  <a:txBody>
                    <a:bodyPr/>
                    <a:lstStyle/>
                    <a:p>
                      <a:r>
                        <a:rPr lang="es-AR" sz="1000" dirty="0"/>
                        <a:t>6</a:t>
                      </a:r>
                    </a:p>
                  </a:txBody>
                  <a:tcPr marL="68580" marR="68580" marT="34290" marB="34290"/>
                </a:tc>
                <a:tc>
                  <a:txBody>
                    <a:bodyPr/>
                    <a:lstStyle/>
                    <a:p>
                      <a:r>
                        <a:rPr lang="es-AR" sz="1000" dirty="0"/>
                        <a:t>7</a:t>
                      </a:r>
                    </a:p>
                  </a:txBody>
                  <a:tcPr marL="68580" marR="68580" marT="34290" marB="34290"/>
                </a:tc>
                <a:extLst>
                  <a:ext uri="{0D108BD9-81ED-4DB2-BD59-A6C34878D82A}">
                    <a16:rowId xmlns:a16="http://schemas.microsoft.com/office/drawing/2014/main" val="748864869"/>
                  </a:ext>
                </a:extLst>
              </a:tr>
            </a:tbl>
          </a:graphicData>
        </a:graphic>
      </p:graphicFrame>
      <p:grpSp>
        <p:nvGrpSpPr>
          <p:cNvPr id="16" name="Grupo 15"/>
          <p:cNvGrpSpPr/>
          <p:nvPr/>
        </p:nvGrpSpPr>
        <p:grpSpPr>
          <a:xfrm>
            <a:off x="1134079" y="3608369"/>
            <a:ext cx="2554673" cy="1881604"/>
            <a:chOff x="4100561" y="3482704"/>
            <a:chExt cx="3406230" cy="2508805"/>
          </a:xfrm>
        </p:grpSpPr>
        <p:sp>
          <p:nvSpPr>
            <p:cNvPr id="17" name="Elipse 16"/>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8" name="Elipse 17"/>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19" name="Elipse 18"/>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40</a:t>
              </a:r>
            </a:p>
          </p:txBody>
        </p:sp>
        <p:sp>
          <p:nvSpPr>
            <p:cNvPr id="20" name="Elipse 19"/>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rgbClr val="FF0000"/>
                  </a:solidFill>
                </a:rPr>
                <a:t>50</a:t>
              </a:r>
            </a:p>
          </p:txBody>
        </p:sp>
        <p:sp>
          <p:nvSpPr>
            <p:cNvPr id="21" name="Elipse 20"/>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2" name="Elipse 21"/>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23" name="Conector recto de flecha 22"/>
            <p:cNvCxnSpPr>
              <a:stCxn id="17" idx="3"/>
              <a:endCxn id="18"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a:endCxn id="21"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8" name="Flecha curvada hacia la izquierda 27"/>
          <p:cNvSpPr/>
          <p:nvPr/>
        </p:nvSpPr>
        <p:spPr>
          <a:xfrm rot="5400000" flipV="1">
            <a:off x="6929050" y="3901088"/>
            <a:ext cx="548640" cy="227334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
        <p:nvSpPr>
          <p:cNvPr id="29" name="Flecha curvada hacia la izquierda 28"/>
          <p:cNvSpPr/>
          <p:nvPr/>
        </p:nvSpPr>
        <p:spPr>
          <a:xfrm rot="5400000" flipV="1">
            <a:off x="7210322" y="3655342"/>
            <a:ext cx="548640" cy="273490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
        <p:nvSpPr>
          <p:cNvPr id="30" name="Flecha curvada hacia la izquierda 29"/>
          <p:cNvSpPr/>
          <p:nvPr/>
        </p:nvSpPr>
        <p:spPr>
          <a:xfrm rot="5400000">
            <a:off x="5326313" y="4355285"/>
            <a:ext cx="548640" cy="117967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dirty="0">
              <a:solidFill>
                <a:schemeClr val="tx1"/>
              </a:solidFill>
            </a:endParaRPr>
          </a:p>
        </p:txBody>
      </p:sp>
    </p:spTree>
    <p:extLst>
      <p:ext uri="{BB962C8B-B14F-4D97-AF65-F5344CB8AC3E}">
        <p14:creationId xmlns:p14="http://schemas.microsoft.com/office/powerpoint/2010/main" val="3555603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a:t>Que hay de las operaciones que precisamos?</a:t>
            </a:r>
          </a:p>
          <a:p>
            <a:pPr marL="0" indent="0" algn="just">
              <a:buNone/>
            </a:pPr>
            <a:endParaRPr lang="es-AR" dirty="0"/>
          </a:p>
          <a:p>
            <a:pPr marL="0" indent="0" algn="just">
              <a:buNone/>
            </a:pPr>
            <a:r>
              <a:rPr lang="es-AR" dirty="0"/>
              <a:t>Consultar Min =&gt; O(1)</a:t>
            </a:r>
          </a:p>
          <a:p>
            <a:pPr marL="0" indent="0" algn="just">
              <a:buNone/>
            </a:pPr>
            <a:r>
              <a:rPr lang="es-AR" dirty="0" err="1"/>
              <a:t>Add</a:t>
            </a:r>
            <a:r>
              <a:rPr lang="es-AR" dirty="0"/>
              <a:t> =&gt; lo inserto al final (trivial) pero tengo que solo </a:t>
            </a:r>
            <a:r>
              <a:rPr lang="es-AR" dirty="0" err="1"/>
              <a:t>swappear</a:t>
            </a:r>
            <a:r>
              <a:rPr lang="es-AR" dirty="0"/>
              <a:t> para garantizar la propiedad.</a:t>
            </a:r>
          </a:p>
          <a:p>
            <a:pPr marL="0" indent="0" algn="just">
              <a:buNone/>
            </a:pPr>
            <a:r>
              <a:rPr lang="es-AR" dirty="0" err="1"/>
              <a:t>SacarMin</a:t>
            </a:r>
            <a:r>
              <a:rPr lang="es-AR" dirty="0"/>
              <a:t> =&gt; lo reemplazo por ultimo y luego </a:t>
            </a:r>
            <a:r>
              <a:rPr lang="es-AR" dirty="0" err="1"/>
              <a:t>swappeo</a:t>
            </a:r>
            <a:r>
              <a:rPr lang="es-AR" dirty="0"/>
              <a:t> para garantizar la propiedad</a:t>
            </a:r>
          </a:p>
        </p:txBody>
      </p:sp>
    </p:spTree>
    <p:extLst>
      <p:ext uri="{BB962C8B-B14F-4D97-AF65-F5344CB8AC3E}">
        <p14:creationId xmlns:p14="http://schemas.microsoft.com/office/powerpoint/2010/main" val="314367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lgn="just">
              <a:buNone/>
            </a:pPr>
            <a:r>
              <a:rPr lang="es-AR" dirty="0" err="1"/>
              <a:t>Ej</a:t>
            </a:r>
            <a:r>
              <a:rPr lang="es-AR" dirty="0"/>
              <a:t>: inserto el  30. Como viola, empiezo a </a:t>
            </a:r>
            <a:r>
              <a:rPr lang="es-AR" dirty="0" err="1"/>
              <a:t>swappear</a:t>
            </a:r>
            <a:r>
              <a:rPr lang="es-AR" dirty="0"/>
              <a:t> (en el arreglo) con el antecesor (que se donde esta…) hasta que se verifique </a:t>
            </a:r>
            <a:r>
              <a:rPr lang="es-AR" dirty="0" err="1"/>
              <a:t>prop</a:t>
            </a:r>
            <a:r>
              <a:rPr lang="es-AR" dirty="0"/>
              <a:t>.</a:t>
            </a:r>
          </a:p>
        </p:txBody>
      </p:sp>
      <p:sp>
        <p:nvSpPr>
          <p:cNvPr id="16" name="Elipse 15"/>
          <p:cNvSpPr/>
          <p:nvPr/>
        </p:nvSpPr>
        <p:spPr>
          <a:xfrm>
            <a:off x="2813042" y="4550954"/>
            <a:ext cx="559191" cy="495886"/>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chemeClr val="bg1"/>
                </a:solidFill>
              </a:rPr>
              <a:t>30</a:t>
            </a:r>
          </a:p>
        </p:txBody>
      </p:sp>
      <p:sp>
        <p:nvSpPr>
          <p:cNvPr id="18" name="Flecha izquierda y arriba 17"/>
          <p:cNvSpPr/>
          <p:nvPr/>
        </p:nvSpPr>
        <p:spPr>
          <a:xfrm rot="16886537">
            <a:off x="2887310" y="3898285"/>
            <a:ext cx="637794" cy="637794"/>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a:p>
        </p:txBody>
      </p:sp>
      <p:grpSp>
        <p:nvGrpSpPr>
          <p:cNvPr id="20" name="Grupo 19"/>
          <p:cNvGrpSpPr/>
          <p:nvPr/>
        </p:nvGrpSpPr>
        <p:grpSpPr>
          <a:xfrm>
            <a:off x="321670" y="3165237"/>
            <a:ext cx="2554673" cy="1881604"/>
            <a:chOff x="4100561" y="3482704"/>
            <a:chExt cx="3406230" cy="2508805"/>
          </a:xfrm>
        </p:grpSpPr>
        <p:sp>
          <p:nvSpPr>
            <p:cNvPr id="21" name="Elipse 20"/>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2" name="Elipse 21"/>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3" name="Elipse 22"/>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40</a:t>
              </a:r>
            </a:p>
          </p:txBody>
        </p:sp>
        <p:sp>
          <p:nvSpPr>
            <p:cNvPr id="24" name="Elipse 23"/>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chemeClr val="bg1"/>
                  </a:solidFill>
                </a:rPr>
                <a:t>50</a:t>
              </a:r>
            </a:p>
          </p:txBody>
        </p:sp>
        <p:sp>
          <p:nvSpPr>
            <p:cNvPr id="25" name="Elipse 24"/>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26" name="Elipse 25"/>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27" name="Conector recto de flecha 26"/>
            <p:cNvCxnSpPr>
              <a:stCxn id="21" idx="3"/>
              <a:endCxn id="22"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Conector recto de flecha 29"/>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ector recto de flecha 30"/>
            <p:cNvCxnSpPr>
              <a:endCxn id="25"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32" name="Flecha derecha 31"/>
          <p:cNvSpPr/>
          <p:nvPr/>
        </p:nvSpPr>
        <p:spPr>
          <a:xfrm>
            <a:off x="4294164" y="3809457"/>
            <a:ext cx="917917" cy="5326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a:p>
        </p:txBody>
      </p:sp>
      <p:sp>
        <p:nvSpPr>
          <p:cNvPr id="33" name="Elipse 32"/>
          <p:cNvSpPr/>
          <p:nvPr/>
        </p:nvSpPr>
        <p:spPr>
          <a:xfrm>
            <a:off x="7664638" y="4593004"/>
            <a:ext cx="559191" cy="495886"/>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chemeClr val="bg1"/>
                </a:solidFill>
              </a:rPr>
              <a:t>40</a:t>
            </a:r>
          </a:p>
        </p:txBody>
      </p:sp>
      <p:sp>
        <p:nvSpPr>
          <p:cNvPr id="34" name="Flecha izquierda y arriba 33"/>
          <p:cNvSpPr/>
          <p:nvPr/>
        </p:nvSpPr>
        <p:spPr>
          <a:xfrm rot="16886537">
            <a:off x="7160162" y="3307640"/>
            <a:ext cx="637794" cy="637794"/>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350"/>
          </a:p>
        </p:txBody>
      </p:sp>
      <p:grpSp>
        <p:nvGrpSpPr>
          <p:cNvPr id="35" name="Grupo 34"/>
          <p:cNvGrpSpPr/>
          <p:nvPr/>
        </p:nvGrpSpPr>
        <p:grpSpPr>
          <a:xfrm>
            <a:off x="5173266" y="3207287"/>
            <a:ext cx="2554673" cy="1881604"/>
            <a:chOff x="4100561" y="3482704"/>
            <a:chExt cx="3406230" cy="2508805"/>
          </a:xfrm>
        </p:grpSpPr>
        <p:sp>
          <p:nvSpPr>
            <p:cNvPr id="36" name="Elipse 35"/>
            <p:cNvSpPr/>
            <p:nvPr/>
          </p:nvSpPr>
          <p:spPr>
            <a:xfrm>
              <a:off x="5816991" y="3482704"/>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37" name="Elipse 36"/>
            <p:cNvSpPr/>
            <p:nvPr/>
          </p:nvSpPr>
          <p:spPr>
            <a:xfrm>
              <a:off x="4843635" y="4341665"/>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38" name="Elipse 37"/>
            <p:cNvSpPr/>
            <p:nvPr/>
          </p:nvSpPr>
          <p:spPr>
            <a:xfrm>
              <a:off x="6761203" y="4390701"/>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30</a:t>
              </a:r>
            </a:p>
          </p:txBody>
        </p:sp>
        <p:sp>
          <p:nvSpPr>
            <p:cNvPr id="39" name="Elipse 38"/>
            <p:cNvSpPr/>
            <p:nvPr/>
          </p:nvSpPr>
          <p:spPr>
            <a:xfrm>
              <a:off x="4100561" y="5252660"/>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solidFill>
                    <a:schemeClr val="bg1"/>
                  </a:solidFill>
                </a:rPr>
                <a:t>50</a:t>
              </a:r>
            </a:p>
          </p:txBody>
        </p:sp>
        <p:sp>
          <p:nvSpPr>
            <p:cNvPr id="40" name="Elipse 39"/>
            <p:cNvSpPr/>
            <p:nvPr/>
          </p:nvSpPr>
          <p:spPr>
            <a:xfrm>
              <a:off x="5264499" y="530020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10</a:t>
              </a:r>
            </a:p>
          </p:txBody>
        </p:sp>
        <p:sp>
          <p:nvSpPr>
            <p:cNvPr id="41" name="Elipse 40"/>
            <p:cNvSpPr/>
            <p:nvPr/>
          </p:nvSpPr>
          <p:spPr>
            <a:xfrm>
              <a:off x="6267496" y="5330328"/>
              <a:ext cx="745588" cy="6611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60</a:t>
              </a:r>
            </a:p>
          </p:txBody>
        </p:sp>
        <p:cxnSp>
          <p:nvCxnSpPr>
            <p:cNvPr id="42" name="Conector recto de flecha 41"/>
            <p:cNvCxnSpPr>
              <a:stCxn id="36" idx="3"/>
              <a:endCxn id="37" idx="7"/>
            </p:cNvCxnSpPr>
            <p:nvPr/>
          </p:nvCxnSpPr>
          <p:spPr>
            <a:xfrm flipH="1">
              <a:off x="5480034" y="4047057"/>
              <a:ext cx="446146" cy="391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ector recto de flecha 42"/>
            <p:cNvCxnSpPr/>
            <p:nvPr/>
          </p:nvCxnSpPr>
          <p:spPr>
            <a:xfrm>
              <a:off x="6471807" y="4001294"/>
              <a:ext cx="463566" cy="451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onector recto de flecha 43"/>
            <p:cNvCxnSpPr/>
            <p:nvPr/>
          </p:nvCxnSpPr>
          <p:spPr>
            <a:xfrm flipH="1">
              <a:off x="4603567" y="4936165"/>
              <a:ext cx="459795" cy="361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p:cNvCxnSpPr/>
            <p:nvPr/>
          </p:nvCxnSpPr>
          <p:spPr>
            <a:xfrm flipH="1">
              <a:off x="6713133" y="4984958"/>
              <a:ext cx="222240" cy="3571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onector recto de flecha 45"/>
            <p:cNvCxnSpPr>
              <a:endCxn id="40" idx="0"/>
            </p:cNvCxnSpPr>
            <p:nvPr/>
          </p:nvCxnSpPr>
          <p:spPr>
            <a:xfrm>
              <a:off x="5352757" y="5002846"/>
              <a:ext cx="284536" cy="297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48" name="Conector recto de flecha 47"/>
          <p:cNvCxnSpPr/>
          <p:nvPr/>
        </p:nvCxnSpPr>
        <p:spPr>
          <a:xfrm>
            <a:off x="2782007" y="4269499"/>
            <a:ext cx="195815" cy="281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Conector recto de flecha 48"/>
          <p:cNvCxnSpPr/>
          <p:nvPr/>
        </p:nvCxnSpPr>
        <p:spPr>
          <a:xfrm>
            <a:off x="7579977" y="4364463"/>
            <a:ext cx="195815" cy="281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CuadroTexto 49"/>
          <p:cNvSpPr txBox="1"/>
          <p:nvPr/>
        </p:nvSpPr>
        <p:spPr>
          <a:xfrm>
            <a:off x="7775792" y="3143491"/>
            <a:ext cx="1236685" cy="715581"/>
          </a:xfrm>
          <a:prstGeom prst="rect">
            <a:avLst/>
          </a:prstGeom>
          <a:noFill/>
        </p:spPr>
        <p:txBody>
          <a:bodyPr wrap="none" rtlCol="0">
            <a:spAutoFit/>
          </a:bodyPr>
          <a:lstStyle/>
          <a:p>
            <a:r>
              <a:rPr lang="es-AR" sz="1350" dirty="0"/>
              <a:t>Si no verificara</a:t>
            </a:r>
          </a:p>
          <a:p>
            <a:r>
              <a:rPr lang="es-AR" sz="1350" dirty="0"/>
              <a:t>Se </a:t>
            </a:r>
            <a:r>
              <a:rPr lang="es-AR" sz="1350" dirty="0" err="1"/>
              <a:t>swappearia</a:t>
            </a:r>
            <a:r>
              <a:rPr lang="es-AR" sz="1350" dirty="0"/>
              <a:t> </a:t>
            </a:r>
          </a:p>
          <a:p>
            <a:endParaRPr lang="es-AR" sz="1350" dirty="0"/>
          </a:p>
        </p:txBody>
      </p:sp>
    </p:spTree>
    <p:extLst>
      <p:ext uri="{BB962C8B-B14F-4D97-AF65-F5344CB8AC3E}">
        <p14:creationId xmlns:p14="http://schemas.microsoft.com/office/powerpoint/2010/main" val="2317241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a:bodyPr>
          <a:lstStyle/>
          <a:p>
            <a:pPr marL="0" indent="0">
              <a:buNone/>
            </a:pPr>
            <a:r>
              <a:rPr lang="es-AR" dirty="0"/>
              <a:t>A lo sumo, cuantos </a:t>
            </a:r>
            <a:r>
              <a:rPr lang="es-AR" dirty="0" err="1"/>
              <a:t>swappeos</a:t>
            </a:r>
            <a:r>
              <a:rPr lang="es-AR" dirty="0"/>
              <a:t> hago?</a:t>
            </a:r>
          </a:p>
          <a:p>
            <a:pPr marL="0" indent="0">
              <a:buNone/>
            </a:pPr>
            <a:endParaRPr lang="es-AR" dirty="0"/>
          </a:p>
          <a:p>
            <a:pPr marL="0" indent="0">
              <a:buNone/>
            </a:pPr>
            <a:r>
              <a:rPr lang="es-AR" dirty="0" err="1"/>
              <a:t>Rta</a:t>
            </a:r>
            <a:r>
              <a:rPr lang="es-AR" dirty="0"/>
              <a:t>: la altura del árbol, o sea O(log n)</a:t>
            </a:r>
          </a:p>
          <a:p>
            <a:pPr marL="0" indent="0">
              <a:buNone/>
            </a:pPr>
            <a:endParaRPr lang="es-AR" dirty="0"/>
          </a:p>
          <a:p>
            <a:pPr marL="0" indent="0">
              <a:buNone/>
            </a:pPr>
            <a:endParaRPr lang="es-AR" dirty="0"/>
          </a:p>
          <a:p>
            <a:pPr marL="0" indent="0">
              <a:buNone/>
            </a:pPr>
            <a:r>
              <a:rPr lang="es-AR" dirty="0"/>
              <a:t>EL borrado del min es análogo: se reemplaza la raíz por la ultima hoja y se </a:t>
            </a:r>
            <a:r>
              <a:rPr lang="es-AR" dirty="0" err="1"/>
              <a:t>swappea</a:t>
            </a:r>
            <a:r>
              <a:rPr lang="es-AR" dirty="0"/>
              <a:t> hasta garantizar propiedad. Es O(log n)</a:t>
            </a:r>
          </a:p>
          <a:p>
            <a:pPr marL="0" indent="0">
              <a:buNone/>
            </a:pPr>
            <a:endParaRPr lang="es-AR" dirty="0"/>
          </a:p>
          <a:p>
            <a:pPr marL="0" indent="0">
              <a:buNone/>
            </a:pPr>
            <a:endParaRPr lang="es-AR" dirty="0"/>
          </a:p>
          <a:p>
            <a:pPr marL="0" indent="0">
              <a:buNone/>
            </a:pPr>
            <a:endParaRPr lang="es-AR" dirty="0"/>
          </a:p>
        </p:txBody>
      </p:sp>
    </p:spTree>
    <p:extLst>
      <p:ext uri="{BB962C8B-B14F-4D97-AF65-F5344CB8AC3E}">
        <p14:creationId xmlns:p14="http://schemas.microsoft.com/office/powerpoint/2010/main" val="879165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normAutofit fontScale="92500" lnSpcReduction="10000"/>
          </a:bodyPr>
          <a:lstStyle/>
          <a:p>
            <a:pPr marL="0" indent="0">
              <a:buNone/>
            </a:pPr>
            <a:r>
              <a:rPr lang="es-AR" dirty="0"/>
              <a:t>Como Times= </a:t>
            </a:r>
            <a:r>
              <a:rPr lang="es-AR" sz="1800" dirty="0">
                <a:solidFill>
                  <a:srgbClr val="00B050"/>
                </a:solidFill>
              </a:rPr>
              <a:t>|V| * Times( </a:t>
            </a:r>
            <a:r>
              <a:rPr lang="es-AR" sz="1800" dirty="0" err="1">
                <a:solidFill>
                  <a:srgbClr val="00B050"/>
                </a:solidFill>
              </a:rPr>
              <a:t>sacarMin</a:t>
            </a:r>
            <a:r>
              <a:rPr lang="es-AR" sz="1800" dirty="0">
                <a:solidFill>
                  <a:srgbClr val="00B050"/>
                </a:solidFill>
              </a:rPr>
              <a:t>)  +   |E|  *  Times(</a:t>
            </a:r>
            <a:r>
              <a:rPr lang="es-AR" sz="1800" dirty="0" err="1">
                <a:solidFill>
                  <a:srgbClr val="00B050"/>
                </a:solidFill>
              </a:rPr>
              <a:t>agregoOActualizo</a:t>
            </a:r>
            <a:r>
              <a:rPr lang="es-AR" sz="1800" dirty="0">
                <a:solidFill>
                  <a:srgbClr val="00B050"/>
                </a:solidFill>
              </a:rPr>
              <a:t>)</a:t>
            </a:r>
          </a:p>
          <a:p>
            <a:pPr marL="0" indent="0">
              <a:buNone/>
            </a:pPr>
            <a:endParaRPr lang="es-AR" dirty="0"/>
          </a:p>
          <a:p>
            <a:pPr marL="385763" indent="-385763">
              <a:buAutoNum type="alphaLcParenR"/>
            </a:pPr>
            <a:r>
              <a:rPr lang="es-AR" dirty="0"/>
              <a:t>Si como estructura elegimos un AVL o </a:t>
            </a:r>
            <a:r>
              <a:rPr lang="es-AR" dirty="0" err="1"/>
              <a:t>RedBlackTree</a:t>
            </a:r>
            <a:r>
              <a:rPr lang="es-AR" dirty="0"/>
              <a:t> cuanto es O?</a:t>
            </a:r>
          </a:p>
          <a:p>
            <a:pPr marL="0" indent="0">
              <a:buNone/>
            </a:pPr>
            <a:r>
              <a:rPr lang="es-AR" dirty="0" err="1"/>
              <a:t>Rta</a:t>
            </a:r>
            <a:r>
              <a:rPr lang="es-AR" dirty="0"/>
              <a:t>   O ( |V| * log2|V| + |E|* c * log2|V| )</a:t>
            </a:r>
          </a:p>
          <a:p>
            <a:pPr marL="0" indent="0">
              <a:buNone/>
            </a:pPr>
            <a:r>
              <a:rPr lang="es-AR" dirty="0"/>
              <a:t>     o sea   </a:t>
            </a:r>
            <a:r>
              <a:rPr lang="es-AR" dirty="0">
                <a:solidFill>
                  <a:srgbClr val="00B050"/>
                </a:solidFill>
              </a:rPr>
              <a:t>O ( (|V| + |E| ) * log2 |V|)</a:t>
            </a:r>
          </a:p>
          <a:p>
            <a:pPr marL="0" indent="0">
              <a:buNone/>
            </a:pPr>
            <a:endParaRPr lang="es-AR" dirty="0">
              <a:solidFill>
                <a:srgbClr val="00B050"/>
              </a:solidFill>
            </a:endParaRPr>
          </a:p>
          <a:p>
            <a:pPr marL="0" indent="0">
              <a:buNone/>
            </a:pPr>
            <a:endParaRPr lang="es-AR" dirty="0">
              <a:solidFill>
                <a:srgbClr val="00B050"/>
              </a:solidFill>
            </a:endParaRPr>
          </a:p>
          <a:p>
            <a:pPr marL="0" indent="0">
              <a:buNone/>
            </a:pPr>
            <a:r>
              <a:rPr lang="es-AR" dirty="0">
                <a:solidFill>
                  <a:srgbClr val="00B050"/>
                </a:solidFill>
              </a:rPr>
              <a:t>b) Para </a:t>
            </a:r>
            <a:r>
              <a:rPr lang="es-AR" dirty="0" err="1">
                <a:solidFill>
                  <a:srgbClr val="00B050"/>
                </a:solidFill>
              </a:rPr>
              <a:t>PriorityQueue</a:t>
            </a:r>
            <a:r>
              <a:rPr lang="es-AR" dirty="0">
                <a:solidFill>
                  <a:srgbClr val="00B050"/>
                </a:solidFill>
              </a:rPr>
              <a:t> la complejidad es:</a:t>
            </a:r>
          </a:p>
          <a:p>
            <a:pPr marL="0" indent="0">
              <a:buNone/>
            </a:pPr>
            <a:r>
              <a:rPr lang="es-AR" dirty="0" err="1"/>
              <a:t>Rta</a:t>
            </a:r>
            <a:r>
              <a:rPr lang="es-AR" dirty="0"/>
              <a:t>  O ( |V| * log2 | V| + |E| * c * log2|V| )</a:t>
            </a:r>
          </a:p>
          <a:p>
            <a:pPr marL="0" indent="0">
              <a:buNone/>
            </a:pPr>
            <a:r>
              <a:rPr lang="es-AR" dirty="0"/>
              <a:t>     o sea   </a:t>
            </a:r>
            <a:r>
              <a:rPr lang="es-AR" dirty="0">
                <a:solidFill>
                  <a:srgbClr val="00B050"/>
                </a:solidFill>
              </a:rPr>
              <a:t>O ( (|V| + |E| ) * log2 |V|)</a:t>
            </a:r>
          </a:p>
          <a:p>
            <a:pPr marL="0" indent="0">
              <a:buNone/>
            </a:pPr>
            <a:endParaRPr lang="es-AR" dirty="0"/>
          </a:p>
          <a:p>
            <a:pPr marL="0" indent="0">
              <a:buNone/>
            </a:pPr>
            <a:endParaRPr lang="es-AR" dirty="0"/>
          </a:p>
        </p:txBody>
      </p:sp>
    </p:spTree>
    <p:extLst>
      <p:ext uri="{BB962C8B-B14F-4D97-AF65-F5344CB8AC3E}">
        <p14:creationId xmlns:p14="http://schemas.microsoft.com/office/powerpoint/2010/main" val="12786064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a:t>Caso de Uso</a:t>
            </a:r>
          </a:p>
        </p:txBody>
      </p:sp>
      <p:sp>
        <p:nvSpPr>
          <p:cNvPr id="3" name="Marcador de contenido 2"/>
          <p:cNvSpPr>
            <a:spLocks noGrp="1"/>
          </p:cNvSpPr>
          <p:nvPr>
            <p:ph idx="1"/>
          </p:nvPr>
        </p:nvSpPr>
        <p:spPr/>
        <p:txBody>
          <a:bodyPr>
            <a:noAutofit/>
          </a:bodyPr>
          <a:lstStyle/>
          <a:p>
            <a:pPr marL="0" indent="0">
              <a:buNone/>
            </a:pPr>
            <a:r>
              <a:rPr lang="es-AR" sz="1200" dirty="0" err="1"/>
              <a:t>GraphService</a:t>
            </a:r>
            <a:r>
              <a:rPr lang="es-AR" sz="1200" dirty="0"/>
              <a:t>&lt;</a:t>
            </a:r>
            <a:r>
              <a:rPr lang="es-AR" sz="1200" dirty="0" err="1"/>
              <a:t>Character,WeightedEdge</a:t>
            </a:r>
            <a:r>
              <a:rPr lang="es-AR" sz="1200" dirty="0"/>
              <a:t>&gt; g =  </a:t>
            </a:r>
            <a:r>
              <a:rPr lang="es-AR" sz="1200" dirty="0" err="1"/>
              <a:t>GraphFactory.</a:t>
            </a:r>
            <a:r>
              <a:rPr lang="es-AR" sz="1200" i="1" dirty="0" err="1"/>
              <a:t>create</a:t>
            </a:r>
            <a:r>
              <a:rPr lang="es-AR" sz="1200" i="1" dirty="0"/>
              <a:t>(</a:t>
            </a:r>
            <a:r>
              <a:rPr lang="es-AR" sz="1200" i="1" dirty="0" err="1"/>
              <a:t>Multiplicity.</a:t>
            </a:r>
            <a:r>
              <a:rPr lang="es-AR" sz="1200" b="1" i="1" dirty="0" err="1"/>
              <a:t>SIMPLE</a:t>
            </a:r>
            <a:r>
              <a:rPr lang="es-AR" sz="1200" b="1" i="1" dirty="0"/>
              <a:t>, </a:t>
            </a:r>
            <a:r>
              <a:rPr lang="es-AR" sz="1200" dirty="0" err="1"/>
              <a:t>EdgeMode.</a:t>
            </a:r>
            <a:r>
              <a:rPr lang="es-AR" sz="1200" b="1" i="1" dirty="0" err="1"/>
              <a:t>DIRECTED</a:t>
            </a:r>
            <a:r>
              <a:rPr lang="es-AR" sz="1200" b="1" i="1" dirty="0"/>
              <a:t>, </a:t>
            </a:r>
            <a:r>
              <a:rPr lang="es-AR" sz="1200" dirty="0"/>
              <a:t>    </a:t>
            </a:r>
            <a:r>
              <a:rPr lang="es-AR" sz="1200" dirty="0" err="1"/>
              <a:t>SelfLoop.</a:t>
            </a:r>
            <a:r>
              <a:rPr lang="es-AR" sz="1200" b="1" i="1" dirty="0" err="1"/>
              <a:t>NO</a:t>
            </a:r>
            <a:r>
              <a:rPr lang="es-AR" sz="1200" b="1" i="1" dirty="0"/>
              <a:t>, </a:t>
            </a:r>
            <a:r>
              <a:rPr lang="es-AR" sz="1200" dirty="0"/>
              <a:t>    </a:t>
            </a:r>
            <a:r>
              <a:rPr lang="es-AR" sz="1200" dirty="0" err="1"/>
              <a:t>Weight.</a:t>
            </a:r>
            <a:r>
              <a:rPr lang="es-AR" sz="1200" b="1" i="1" dirty="0" err="1"/>
              <a:t>YES</a:t>
            </a:r>
            <a:r>
              <a:rPr lang="es-AR" sz="1200" b="1" i="1" dirty="0"/>
              <a:t>, </a:t>
            </a:r>
            <a:r>
              <a:rPr lang="es-AR" sz="1200" dirty="0"/>
              <a:t>    </a:t>
            </a:r>
            <a:r>
              <a:rPr lang="es-AR" sz="1200" dirty="0" err="1"/>
              <a:t>Storage.</a:t>
            </a:r>
            <a:r>
              <a:rPr lang="es-AR" sz="1200" b="1" i="1" dirty="0" err="1"/>
              <a:t>SPARSE</a:t>
            </a:r>
            <a:r>
              <a:rPr lang="es-AR" sz="1200" b="1" i="1" dirty="0"/>
              <a:t>);</a:t>
            </a:r>
          </a:p>
          <a:p>
            <a:pPr marL="0" indent="0">
              <a:buNone/>
            </a:pPr>
            <a:r>
              <a:rPr lang="en-US" sz="1200" dirty="0" err="1"/>
              <a:t>g.addEdge</a:t>
            </a:r>
            <a:r>
              <a:rPr lang="en-US" sz="1200" dirty="0"/>
              <a:t>('A', 'B', </a:t>
            </a:r>
            <a:r>
              <a:rPr lang="en-US" sz="1200" b="1" dirty="0"/>
              <a:t>new </a:t>
            </a:r>
            <a:r>
              <a:rPr lang="en-US" sz="1200" b="1" dirty="0" err="1"/>
              <a:t>WeightedEdge</a:t>
            </a:r>
            <a:r>
              <a:rPr lang="en-US" sz="1200" b="1" dirty="0"/>
              <a:t>(10));  </a:t>
            </a:r>
          </a:p>
          <a:p>
            <a:pPr marL="0" indent="0">
              <a:buNone/>
            </a:pPr>
            <a:r>
              <a:rPr lang="en-US" sz="1200" dirty="0" err="1"/>
              <a:t>g.addEdge</a:t>
            </a:r>
            <a:r>
              <a:rPr lang="en-US" sz="1200" dirty="0"/>
              <a:t>('A', 'C', </a:t>
            </a:r>
            <a:r>
              <a:rPr lang="en-US" sz="1200" b="1" dirty="0"/>
              <a:t>new </a:t>
            </a:r>
            <a:r>
              <a:rPr lang="en-US" sz="1200" b="1" dirty="0" err="1"/>
              <a:t>WeightedEdge</a:t>
            </a:r>
            <a:r>
              <a:rPr lang="en-US" sz="1200" b="1" dirty="0"/>
              <a:t>(3));  </a:t>
            </a:r>
          </a:p>
          <a:p>
            <a:pPr marL="0" indent="0">
              <a:buNone/>
            </a:pPr>
            <a:r>
              <a:rPr lang="en-US" sz="1200" dirty="0" err="1"/>
              <a:t>g.addEdge</a:t>
            </a:r>
            <a:r>
              <a:rPr lang="en-US" sz="1200" dirty="0"/>
              <a:t>('B', 'C', </a:t>
            </a:r>
            <a:r>
              <a:rPr lang="en-US" sz="1200" b="1" dirty="0"/>
              <a:t>new </a:t>
            </a:r>
            <a:r>
              <a:rPr lang="en-US" sz="1200" b="1" dirty="0" err="1"/>
              <a:t>WeightedEdge</a:t>
            </a:r>
            <a:r>
              <a:rPr lang="en-US" sz="1200" b="1" dirty="0"/>
              <a:t>(1));  </a:t>
            </a:r>
          </a:p>
          <a:p>
            <a:pPr marL="0" indent="0">
              <a:buNone/>
            </a:pPr>
            <a:r>
              <a:rPr lang="en-US" sz="1200" dirty="0" err="1"/>
              <a:t>g.addEdge</a:t>
            </a:r>
            <a:r>
              <a:rPr lang="en-US" sz="1200" dirty="0"/>
              <a:t>('B', 'D', </a:t>
            </a:r>
            <a:r>
              <a:rPr lang="en-US" sz="1200" b="1" dirty="0"/>
              <a:t>new </a:t>
            </a:r>
            <a:r>
              <a:rPr lang="en-US" sz="1200" b="1" dirty="0" err="1"/>
              <a:t>WeightedEdge</a:t>
            </a:r>
            <a:r>
              <a:rPr lang="en-US" sz="1200" b="1" dirty="0"/>
              <a:t>(2));  </a:t>
            </a:r>
          </a:p>
          <a:p>
            <a:pPr marL="0" indent="0">
              <a:buNone/>
            </a:pPr>
            <a:r>
              <a:rPr lang="en-US" sz="1200" dirty="0" err="1"/>
              <a:t>g.addEdge</a:t>
            </a:r>
            <a:r>
              <a:rPr lang="en-US" sz="1200" dirty="0"/>
              <a:t>('C', 'A', </a:t>
            </a:r>
            <a:r>
              <a:rPr lang="en-US" sz="1200" b="1" dirty="0"/>
              <a:t>new </a:t>
            </a:r>
            <a:r>
              <a:rPr lang="en-US" sz="1200" b="1" dirty="0" err="1"/>
              <a:t>WeightedEdge</a:t>
            </a:r>
            <a:r>
              <a:rPr lang="en-US" sz="1200" b="1" dirty="0"/>
              <a:t>(1));  </a:t>
            </a:r>
          </a:p>
          <a:p>
            <a:pPr marL="0" indent="0">
              <a:buNone/>
            </a:pPr>
            <a:r>
              <a:rPr lang="en-US" sz="1200" dirty="0" err="1"/>
              <a:t>g.addEdge</a:t>
            </a:r>
            <a:r>
              <a:rPr lang="en-US" sz="1200" dirty="0"/>
              <a:t>('C', 'B', </a:t>
            </a:r>
            <a:r>
              <a:rPr lang="en-US" sz="1200" b="1" dirty="0"/>
              <a:t>new </a:t>
            </a:r>
            <a:r>
              <a:rPr lang="en-US" sz="1200" b="1" dirty="0" err="1"/>
              <a:t>WeightedEdge</a:t>
            </a:r>
            <a:r>
              <a:rPr lang="en-US" sz="1200" b="1" dirty="0"/>
              <a:t>(4));  </a:t>
            </a:r>
          </a:p>
          <a:p>
            <a:pPr marL="0" indent="0">
              <a:buNone/>
            </a:pPr>
            <a:r>
              <a:rPr lang="en-US" sz="1200" dirty="0" err="1"/>
              <a:t>g.addEdge</a:t>
            </a:r>
            <a:r>
              <a:rPr lang="en-US" sz="1200" dirty="0"/>
              <a:t>('C', 'D', </a:t>
            </a:r>
            <a:r>
              <a:rPr lang="en-US" sz="1200" b="1" dirty="0"/>
              <a:t>new </a:t>
            </a:r>
            <a:r>
              <a:rPr lang="en-US" sz="1200" b="1" dirty="0" err="1"/>
              <a:t>WeightedEdge</a:t>
            </a:r>
            <a:r>
              <a:rPr lang="en-US" sz="1200" b="1" dirty="0"/>
              <a:t>(8));  </a:t>
            </a:r>
          </a:p>
          <a:p>
            <a:pPr marL="0" indent="0">
              <a:buNone/>
            </a:pPr>
            <a:r>
              <a:rPr lang="en-US" sz="1200" dirty="0" err="1"/>
              <a:t>g.addEdge</a:t>
            </a:r>
            <a:r>
              <a:rPr lang="en-US" sz="1200" dirty="0"/>
              <a:t>('C', 'E', </a:t>
            </a:r>
            <a:r>
              <a:rPr lang="en-US" sz="1200" b="1" dirty="0"/>
              <a:t>new </a:t>
            </a:r>
            <a:r>
              <a:rPr lang="en-US" sz="1200" b="1" dirty="0" err="1"/>
              <a:t>WeightedEdge</a:t>
            </a:r>
            <a:r>
              <a:rPr lang="en-US" sz="1200" b="1" dirty="0"/>
              <a:t>(2));  </a:t>
            </a:r>
          </a:p>
          <a:p>
            <a:pPr marL="0" indent="0">
              <a:buNone/>
            </a:pPr>
            <a:r>
              <a:rPr lang="en-US" sz="1200" dirty="0" err="1"/>
              <a:t>g.addEdge</a:t>
            </a:r>
            <a:r>
              <a:rPr lang="en-US" sz="1200" dirty="0"/>
              <a:t>('D', 'E', </a:t>
            </a:r>
            <a:r>
              <a:rPr lang="en-US" sz="1200" b="1" dirty="0"/>
              <a:t>new </a:t>
            </a:r>
            <a:r>
              <a:rPr lang="en-US" sz="1200" b="1" dirty="0" err="1"/>
              <a:t>WeightedEdge</a:t>
            </a:r>
            <a:r>
              <a:rPr lang="en-US" sz="1200" b="1" dirty="0"/>
              <a:t>(7));  </a:t>
            </a:r>
          </a:p>
          <a:p>
            <a:pPr marL="0" indent="0">
              <a:buNone/>
            </a:pPr>
            <a:r>
              <a:rPr lang="en-US" sz="1200" dirty="0" err="1"/>
              <a:t>g.addEdge</a:t>
            </a:r>
            <a:r>
              <a:rPr lang="en-US" sz="1200" dirty="0"/>
              <a:t>('E', 'D', </a:t>
            </a:r>
            <a:r>
              <a:rPr lang="en-US" sz="1200" b="1" dirty="0"/>
              <a:t>new </a:t>
            </a:r>
            <a:r>
              <a:rPr lang="en-US" sz="1200" b="1" dirty="0" err="1"/>
              <a:t>WeightedEdge</a:t>
            </a:r>
            <a:r>
              <a:rPr lang="en-US" sz="1200" b="1" dirty="0"/>
              <a:t>(9));  </a:t>
            </a:r>
          </a:p>
          <a:p>
            <a:pPr marL="0" indent="0">
              <a:buNone/>
            </a:pPr>
            <a:r>
              <a:rPr lang="en-US" sz="1200" dirty="0" err="1"/>
              <a:t>g.addEdge</a:t>
            </a:r>
            <a:r>
              <a:rPr lang="en-US" sz="1200" dirty="0"/>
              <a:t>('Z', 'K', </a:t>
            </a:r>
            <a:r>
              <a:rPr lang="en-US" sz="1200" b="1" dirty="0"/>
              <a:t>new </a:t>
            </a:r>
            <a:r>
              <a:rPr lang="en-US" sz="1200" b="1" dirty="0" err="1"/>
              <a:t>WeightedEdge</a:t>
            </a:r>
            <a:r>
              <a:rPr lang="en-US" sz="1200" b="1" dirty="0"/>
              <a:t>(17));  </a:t>
            </a:r>
          </a:p>
          <a:p>
            <a:pPr marL="0" indent="0">
              <a:buNone/>
            </a:pPr>
            <a:r>
              <a:rPr lang="en-US" sz="1200" dirty="0" err="1"/>
              <a:t>g.addEdge</a:t>
            </a:r>
            <a:r>
              <a:rPr lang="en-US" sz="1200" dirty="0"/>
              <a:t>('K', 'A', </a:t>
            </a:r>
            <a:r>
              <a:rPr lang="en-US" sz="1200" b="1" dirty="0"/>
              <a:t>new </a:t>
            </a:r>
            <a:r>
              <a:rPr lang="en-US" sz="1200" b="1" dirty="0" err="1"/>
              <a:t>WeightedEdge</a:t>
            </a:r>
            <a:r>
              <a:rPr lang="en-US" sz="1200" b="1" dirty="0"/>
              <a:t>(19)); </a:t>
            </a:r>
            <a:endParaRPr lang="es-AR" sz="1200" dirty="0"/>
          </a:p>
          <a:p>
            <a:pPr marL="0" indent="0">
              <a:buNone/>
            </a:pPr>
            <a:r>
              <a:rPr lang="es-AR" sz="1200" dirty="0" err="1"/>
              <a:t>DijkstraPath</a:t>
            </a:r>
            <a:r>
              <a:rPr lang="es-AR" sz="1200" dirty="0"/>
              <a:t>&lt;</a:t>
            </a:r>
            <a:r>
              <a:rPr lang="es-AR" sz="1200" dirty="0" err="1"/>
              <a:t>Character</a:t>
            </a:r>
            <a:r>
              <a:rPr lang="es-AR" sz="1200" dirty="0"/>
              <a:t>, </a:t>
            </a:r>
            <a:r>
              <a:rPr lang="es-AR" sz="1200" dirty="0" err="1"/>
              <a:t>WeightedEdge</a:t>
            </a:r>
            <a:r>
              <a:rPr lang="es-AR" sz="1200" dirty="0"/>
              <a:t>&gt; </a:t>
            </a:r>
            <a:r>
              <a:rPr lang="es-AR" sz="1200" dirty="0" err="1"/>
              <a:t>pathRta</a:t>
            </a:r>
            <a:r>
              <a:rPr lang="es-AR" sz="1200" dirty="0"/>
              <a:t> = </a:t>
            </a:r>
            <a:r>
              <a:rPr lang="es-AR" sz="1200" dirty="0" err="1"/>
              <a:t>g.dijsktra</a:t>
            </a:r>
            <a:r>
              <a:rPr lang="es-AR" sz="1200" dirty="0"/>
              <a:t>('A');</a:t>
            </a:r>
          </a:p>
          <a:p>
            <a:pPr marL="0" indent="0">
              <a:buNone/>
            </a:pPr>
            <a:r>
              <a:rPr lang="es-AR" sz="1200" dirty="0" err="1"/>
              <a:t>System.</a:t>
            </a:r>
            <a:r>
              <a:rPr lang="es-AR" sz="1200" b="1" i="1" dirty="0" err="1"/>
              <a:t>out.println</a:t>
            </a:r>
            <a:r>
              <a:rPr lang="es-AR" sz="1200" b="1" i="1" dirty="0"/>
              <a:t>(</a:t>
            </a:r>
            <a:r>
              <a:rPr lang="es-AR" sz="1200" b="1" i="1" dirty="0" err="1"/>
              <a:t>pathRta</a:t>
            </a:r>
            <a:r>
              <a:rPr lang="es-AR" sz="1200" b="1" i="1" dirty="0"/>
              <a:t>);</a:t>
            </a:r>
          </a:p>
          <a:p>
            <a:pPr marL="0" indent="0">
              <a:buNone/>
            </a:pPr>
            <a:endParaRPr lang="es-AR" sz="1200" dirty="0"/>
          </a:p>
        </p:txBody>
      </p:sp>
      <p:sp>
        <p:nvSpPr>
          <p:cNvPr id="41" name="Rectángulo 40"/>
          <p:cNvSpPr/>
          <p:nvPr/>
        </p:nvSpPr>
        <p:spPr>
          <a:xfrm>
            <a:off x="5045286" y="5220312"/>
            <a:ext cx="4023360" cy="1320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AR" dirty="0"/>
              <a:t>0: [A]</a:t>
            </a:r>
          </a:p>
          <a:p>
            <a:r>
              <a:rPr lang="es-AR" dirty="0"/>
              <a:t>7: [A, C, B]</a:t>
            </a:r>
          </a:p>
          <a:p>
            <a:r>
              <a:rPr lang="es-AR" dirty="0"/>
              <a:t>3: [A, C]</a:t>
            </a:r>
          </a:p>
          <a:p>
            <a:r>
              <a:rPr lang="pt-BR" dirty="0"/>
              <a:t>9: [A, C, B, D]</a:t>
            </a:r>
          </a:p>
          <a:p>
            <a:r>
              <a:rPr lang="es-AR" dirty="0"/>
              <a:t>5: [A, C, E]</a:t>
            </a:r>
          </a:p>
        </p:txBody>
      </p:sp>
      <p:grpSp>
        <p:nvGrpSpPr>
          <p:cNvPr id="51" name="Grupo 50"/>
          <p:cNvGrpSpPr/>
          <p:nvPr/>
        </p:nvGrpSpPr>
        <p:grpSpPr>
          <a:xfrm>
            <a:off x="3993363" y="2158695"/>
            <a:ext cx="4340661" cy="3138794"/>
            <a:chOff x="3993363" y="2153256"/>
            <a:chExt cx="4340661" cy="3138794"/>
          </a:xfrm>
        </p:grpSpPr>
        <p:grpSp>
          <p:nvGrpSpPr>
            <p:cNvPr id="40" name="Grupo 39"/>
            <p:cNvGrpSpPr/>
            <p:nvPr/>
          </p:nvGrpSpPr>
          <p:grpSpPr>
            <a:xfrm>
              <a:off x="5326649" y="2403391"/>
              <a:ext cx="3007375" cy="2888659"/>
              <a:chOff x="5287537" y="2467111"/>
              <a:chExt cx="3007375" cy="2888659"/>
            </a:xfrm>
          </p:grpSpPr>
          <p:grpSp>
            <p:nvGrpSpPr>
              <p:cNvPr id="35" name="Grupo 34"/>
              <p:cNvGrpSpPr/>
              <p:nvPr/>
            </p:nvGrpSpPr>
            <p:grpSpPr>
              <a:xfrm>
                <a:off x="5287537" y="2467111"/>
                <a:ext cx="3007375" cy="2888659"/>
                <a:chOff x="5223563" y="2467112"/>
                <a:chExt cx="1928984" cy="2267360"/>
              </a:xfrm>
            </p:grpSpPr>
            <p:grpSp>
              <p:nvGrpSpPr>
                <p:cNvPr id="4" name="Grupo 3"/>
                <p:cNvGrpSpPr/>
                <p:nvPr/>
              </p:nvGrpSpPr>
              <p:grpSpPr>
                <a:xfrm>
                  <a:off x="5257997" y="2467112"/>
                  <a:ext cx="1894550" cy="1992404"/>
                  <a:chOff x="6429102" y="3008029"/>
                  <a:chExt cx="3324498" cy="3896675"/>
                </a:xfrm>
              </p:grpSpPr>
              <p:sp>
                <p:nvSpPr>
                  <p:cNvPr id="5" name="Elipse 4"/>
                  <p:cNvSpPr/>
                  <p:nvPr/>
                </p:nvSpPr>
                <p:spPr>
                  <a:xfrm>
                    <a:off x="7733211" y="3008029"/>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A</a:t>
                    </a:r>
                  </a:p>
                </p:txBody>
              </p:sp>
              <p:sp>
                <p:nvSpPr>
                  <p:cNvPr id="6" name="Elipse 5"/>
                  <p:cNvSpPr/>
                  <p:nvPr/>
                </p:nvSpPr>
                <p:spPr>
                  <a:xfrm>
                    <a:off x="8604068" y="4001294"/>
                    <a:ext cx="574766" cy="45362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C</a:t>
                    </a:r>
                  </a:p>
                </p:txBody>
              </p:sp>
              <p:sp>
                <p:nvSpPr>
                  <p:cNvPr id="7" name="Elipse 6"/>
                  <p:cNvSpPr/>
                  <p:nvPr/>
                </p:nvSpPr>
                <p:spPr>
                  <a:xfrm>
                    <a:off x="9178834" y="6451076"/>
                    <a:ext cx="574766" cy="453628"/>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E</a:t>
                    </a:r>
                  </a:p>
                </p:txBody>
              </p:sp>
              <p:sp>
                <p:nvSpPr>
                  <p:cNvPr id="8" name="Elipse 7"/>
                  <p:cNvSpPr/>
                  <p:nvPr/>
                </p:nvSpPr>
                <p:spPr>
                  <a:xfrm>
                    <a:off x="6429102" y="4001294"/>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B</a:t>
                    </a:r>
                  </a:p>
                </p:txBody>
              </p:sp>
              <p:sp>
                <p:nvSpPr>
                  <p:cNvPr id="9" name="Elipse 8"/>
                  <p:cNvSpPr/>
                  <p:nvPr/>
                </p:nvSpPr>
                <p:spPr>
                  <a:xfrm>
                    <a:off x="6716484" y="6253612"/>
                    <a:ext cx="574766" cy="45362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D</a:t>
                    </a:r>
                  </a:p>
                </p:txBody>
              </p:sp>
              <p:cxnSp>
                <p:nvCxnSpPr>
                  <p:cNvPr id="10" name="Conector recto 9"/>
                  <p:cNvCxnSpPr>
                    <a:stCxn id="8" idx="7"/>
                    <a:endCxn id="5" idx="3"/>
                  </p:cNvCxnSpPr>
                  <p:nvPr/>
                </p:nvCxnSpPr>
                <p:spPr>
                  <a:xfrm flipV="1">
                    <a:off x="6919695" y="3395225"/>
                    <a:ext cx="897689" cy="672501"/>
                  </a:xfrm>
                  <a:prstGeom prst="line">
                    <a:avLst/>
                  </a:prstGeom>
                  <a:ln w="28575">
                    <a:solidFill>
                      <a:schemeClr val="tx1"/>
                    </a:solidFill>
                    <a:headEnd type="stealth"/>
                    <a:tailEnd type="none"/>
                  </a:ln>
                </p:spPr>
                <p:style>
                  <a:lnRef idx="1">
                    <a:schemeClr val="dk1"/>
                  </a:lnRef>
                  <a:fillRef idx="0">
                    <a:schemeClr val="dk1"/>
                  </a:fillRef>
                  <a:effectRef idx="0">
                    <a:schemeClr val="dk1"/>
                  </a:effectRef>
                  <a:fontRef idx="minor">
                    <a:schemeClr val="tx1"/>
                  </a:fontRef>
                </p:style>
              </p:cxnSp>
              <p:cxnSp>
                <p:nvCxnSpPr>
                  <p:cNvPr id="11" name="Conector recto 10"/>
                  <p:cNvCxnSpPr>
                    <a:stCxn id="5" idx="5"/>
                    <a:endCxn id="6" idx="1"/>
                  </p:cNvCxnSpPr>
                  <p:nvPr/>
                </p:nvCxnSpPr>
                <p:spPr>
                  <a:xfrm>
                    <a:off x="8223804" y="3395225"/>
                    <a:ext cx="464437" cy="672501"/>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14" name="CuadroTexto 13"/>
                  <p:cNvSpPr txBox="1"/>
                  <p:nvPr/>
                </p:nvSpPr>
                <p:spPr>
                  <a:xfrm>
                    <a:off x="8069037" y="3462590"/>
                    <a:ext cx="478758" cy="586890"/>
                  </a:xfrm>
                  <a:prstGeom prst="rect">
                    <a:avLst/>
                  </a:prstGeom>
                  <a:noFill/>
                </p:spPr>
                <p:txBody>
                  <a:bodyPr wrap="none" rtlCol="0">
                    <a:spAutoFit/>
                  </a:bodyPr>
                  <a:lstStyle/>
                  <a:p>
                    <a:r>
                      <a:rPr lang="es-AR" sz="1350" dirty="0"/>
                      <a:t>3</a:t>
                    </a:r>
                  </a:p>
                </p:txBody>
              </p:sp>
              <p:sp>
                <p:nvSpPr>
                  <p:cNvPr id="17" name="CuadroTexto 16"/>
                  <p:cNvSpPr txBox="1"/>
                  <p:nvPr/>
                </p:nvSpPr>
                <p:spPr>
                  <a:xfrm>
                    <a:off x="6841245" y="3234843"/>
                    <a:ext cx="633465" cy="586890"/>
                  </a:xfrm>
                  <a:prstGeom prst="rect">
                    <a:avLst/>
                  </a:prstGeom>
                  <a:noFill/>
                </p:spPr>
                <p:txBody>
                  <a:bodyPr wrap="none" rtlCol="0">
                    <a:spAutoFit/>
                  </a:bodyPr>
                  <a:lstStyle/>
                  <a:p>
                    <a:r>
                      <a:rPr lang="es-AR" sz="1350" dirty="0"/>
                      <a:t>10</a:t>
                    </a:r>
                  </a:p>
                </p:txBody>
              </p:sp>
            </p:grpSp>
            <p:cxnSp>
              <p:nvCxnSpPr>
                <p:cNvPr id="18" name="Conector recto 17"/>
                <p:cNvCxnSpPr/>
                <p:nvPr/>
              </p:nvCxnSpPr>
              <p:spPr>
                <a:xfrm>
                  <a:off x="5645387" y="3137093"/>
                  <a:ext cx="766267" cy="38597"/>
                </a:xfrm>
                <a:prstGeom prst="line">
                  <a:avLst/>
                </a:prstGeom>
                <a:ln w="28575">
                  <a:solidFill>
                    <a:schemeClr val="tx1"/>
                  </a:solidFill>
                  <a:headEnd type="stealth"/>
                  <a:tailEnd type="none"/>
                </a:ln>
              </p:spPr>
              <p:style>
                <a:lnRef idx="1">
                  <a:schemeClr val="dk1"/>
                </a:lnRef>
                <a:fillRef idx="0">
                  <a:schemeClr val="dk1"/>
                </a:fillRef>
                <a:effectRef idx="0">
                  <a:schemeClr val="dk1"/>
                </a:effectRef>
                <a:fontRef idx="minor">
                  <a:schemeClr val="tx1"/>
                </a:fontRef>
              </p:style>
            </p:cxnSp>
            <p:cxnSp>
              <p:nvCxnSpPr>
                <p:cNvPr id="20" name="Conector recto 19"/>
                <p:cNvCxnSpPr/>
                <p:nvPr/>
              </p:nvCxnSpPr>
              <p:spPr>
                <a:xfrm>
                  <a:off x="5592158" y="3252129"/>
                  <a:ext cx="928457" cy="41078"/>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22" name="CuadroTexto 21"/>
                <p:cNvSpPr txBox="1"/>
                <p:nvPr/>
              </p:nvSpPr>
              <p:spPr>
                <a:xfrm>
                  <a:off x="5833587" y="2946881"/>
                  <a:ext cx="272832" cy="300082"/>
                </a:xfrm>
                <a:prstGeom prst="rect">
                  <a:avLst/>
                </a:prstGeom>
                <a:noFill/>
              </p:spPr>
              <p:txBody>
                <a:bodyPr wrap="square" rtlCol="0">
                  <a:spAutoFit/>
                </a:bodyPr>
                <a:lstStyle/>
                <a:p>
                  <a:r>
                    <a:rPr lang="es-AR" sz="1350" dirty="0"/>
                    <a:t>4</a:t>
                  </a:r>
                </a:p>
              </p:txBody>
            </p:sp>
            <p:sp>
              <p:nvSpPr>
                <p:cNvPr id="23" name="CuadroTexto 22"/>
                <p:cNvSpPr txBox="1"/>
                <p:nvPr/>
              </p:nvSpPr>
              <p:spPr>
                <a:xfrm>
                  <a:off x="5908689" y="3308312"/>
                  <a:ext cx="272832" cy="300082"/>
                </a:xfrm>
                <a:prstGeom prst="rect">
                  <a:avLst/>
                </a:prstGeom>
                <a:noFill/>
              </p:spPr>
              <p:txBody>
                <a:bodyPr wrap="none" rtlCol="0">
                  <a:spAutoFit/>
                </a:bodyPr>
                <a:lstStyle/>
                <a:p>
                  <a:r>
                    <a:rPr lang="es-AR" sz="1350" dirty="0"/>
                    <a:t>1</a:t>
                  </a:r>
                </a:p>
              </p:txBody>
            </p:sp>
            <p:cxnSp>
              <p:nvCxnSpPr>
                <p:cNvPr id="26" name="Conector recto 25"/>
                <p:cNvCxnSpPr/>
                <p:nvPr/>
              </p:nvCxnSpPr>
              <p:spPr>
                <a:xfrm>
                  <a:off x="5947520" y="4232107"/>
                  <a:ext cx="766267" cy="38597"/>
                </a:xfrm>
                <a:prstGeom prst="line">
                  <a:avLst/>
                </a:prstGeom>
                <a:ln w="28575">
                  <a:solidFill>
                    <a:schemeClr val="tx1"/>
                  </a:solidFill>
                  <a:headEnd type="stealth"/>
                  <a:tailEnd type="none"/>
                </a:ln>
              </p:spPr>
              <p:style>
                <a:lnRef idx="1">
                  <a:schemeClr val="dk1"/>
                </a:lnRef>
                <a:fillRef idx="0">
                  <a:schemeClr val="dk1"/>
                </a:fillRef>
                <a:effectRef idx="0">
                  <a:schemeClr val="dk1"/>
                </a:effectRef>
                <a:fontRef idx="minor">
                  <a:schemeClr val="tx1"/>
                </a:fontRef>
              </p:style>
            </p:cxnSp>
            <p:cxnSp>
              <p:nvCxnSpPr>
                <p:cNvPr id="27" name="Conector recto 26"/>
                <p:cNvCxnSpPr/>
                <p:nvPr/>
              </p:nvCxnSpPr>
              <p:spPr>
                <a:xfrm>
                  <a:off x="5922639" y="4407969"/>
                  <a:ext cx="928457" cy="41078"/>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28" name="CuadroTexto 27"/>
                <p:cNvSpPr txBox="1"/>
                <p:nvPr/>
              </p:nvSpPr>
              <p:spPr>
                <a:xfrm>
                  <a:off x="6399836" y="4036343"/>
                  <a:ext cx="272832" cy="300082"/>
                </a:xfrm>
                <a:prstGeom prst="rect">
                  <a:avLst/>
                </a:prstGeom>
                <a:noFill/>
              </p:spPr>
              <p:txBody>
                <a:bodyPr wrap="square" rtlCol="0">
                  <a:spAutoFit/>
                </a:bodyPr>
                <a:lstStyle/>
                <a:p>
                  <a:r>
                    <a:rPr lang="es-AR" sz="1350" dirty="0"/>
                    <a:t>9</a:t>
                  </a:r>
                </a:p>
              </p:txBody>
            </p:sp>
            <p:sp>
              <p:nvSpPr>
                <p:cNvPr id="29" name="CuadroTexto 28"/>
                <p:cNvSpPr txBox="1"/>
                <p:nvPr/>
              </p:nvSpPr>
              <p:spPr>
                <a:xfrm>
                  <a:off x="6191945" y="4434390"/>
                  <a:ext cx="272832" cy="300082"/>
                </a:xfrm>
                <a:prstGeom prst="rect">
                  <a:avLst/>
                </a:prstGeom>
                <a:noFill/>
              </p:spPr>
              <p:txBody>
                <a:bodyPr wrap="none" rtlCol="0">
                  <a:spAutoFit/>
                </a:bodyPr>
                <a:lstStyle/>
                <a:p>
                  <a:r>
                    <a:rPr lang="es-AR" sz="1350" dirty="0"/>
                    <a:t>7</a:t>
                  </a:r>
                </a:p>
              </p:txBody>
            </p:sp>
            <p:cxnSp>
              <p:nvCxnSpPr>
                <p:cNvPr id="30" name="Conector recto 29"/>
                <p:cNvCxnSpPr/>
                <p:nvPr/>
              </p:nvCxnSpPr>
              <p:spPr>
                <a:xfrm>
                  <a:off x="5397610" y="3274566"/>
                  <a:ext cx="139964" cy="779354"/>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32" name="CuadroTexto 31"/>
                <p:cNvSpPr txBox="1"/>
                <p:nvPr/>
              </p:nvSpPr>
              <p:spPr>
                <a:xfrm>
                  <a:off x="5223563" y="3522412"/>
                  <a:ext cx="158395" cy="235540"/>
                </a:xfrm>
                <a:prstGeom prst="rect">
                  <a:avLst/>
                </a:prstGeom>
                <a:noFill/>
              </p:spPr>
              <p:txBody>
                <a:bodyPr wrap="square" rtlCol="0">
                  <a:spAutoFit/>
                </a:bodyPr>
                <a:lstStyle/>
                <a:p>
                  <a:r>
                    <a:rPr lang="es-AR" sz="1350" dirty="0"/>
                    <a:t>2</a:t>
                  </a:r>
                </a:p>
              </p:txBody>
            </p:sp>
            <p:cxnSp>
              <p:nvCxnSpPr>
                <p:cNvPr id="33" name="Conector recto 32"/>
                <p:cNvCxnSpPr/>
                <p:nvPr/>
              </p:nvCxnSpPr>
              <p:spPr>
                <a:xfrm>
                  <a:off x="6800472" y="3359118"/>
                  <a:ext cx="139964" cy="779354"/>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34" name="CuadroTexto 33"/>
                <p:cNvSpPr txBox="1"/>
                <p:nvPr/>
              </p:nvSpPr>
              <p:spPr>
                <a:xfrm>
                  <a:off x="6860475" y="3524111"/>
                  <a:ext cx="272832" cy="300082"/>
                </a:xfrm>
                <a:prstGeom prst="rect">
                  <a:avLst/>
                </a:prstGeom>
                <a:noFill/>
              </p:spPr>
              <p:txBody>
                <a:bodyPr wrap="none" rtlCol="0">
                  <a:spAutoFit/>
                </a:bodyPr>
                <a:lstStyle/>
                <a:p>
                  <a:r>
                    <a:rPr lang="es-AR" sz="1350" dirty="0"/>
                    <a:t>2</a:t>
                  </a:r>
                </a:p>
              </p:txBody>
            </p:sp>
          </p:grpSp>
          <p:cxnSp>
            <p:nvCxnSpPr>
              <p:cNvPr id="36" name="Conector recto 35"/>
              <p:cNvCxnSpPr/>
              <p:nvPr/>
            </p:nvCxnSpPr>
            <p:spPr>
              <a:xfrm flipV="1">
                <a:off x="6054987" y="3516425"/>
                <a:ext cx="1390331" cy="1059738"/>
              </a:xfrm>
              <a:prstGeom prst="line">
                <a:avLst/>
              </a:prstGeom>
              <a:ln w="28575">
                <a:solidFill>
                  <a:schemeClr val="tx1"/>
                </a:solidFill>
                <a:headEnd type="stealth"/>
                <a:tailEnd type="none"/>
              </a:ln>
            </p:spPr>
            <p:style>
              <a:lnRef idx="1">
                <a:schemeClr val="dk1"/>
              </a:lnRef>
              <a:fillRef idx="0">
                <a:schemeClr val="dk1"/>
              </a:fillRef>
              <a:effectRef idx="0">
                <a:schemeClr val="dk1"/>
              </a:effectRef>
              <a:fontRef idx="minor">
                <a:schemeClr val="tx1"/>
              </a:fontRef>
            </p:style>
          </p:cxnSp>
          <p:sp>
            <p:nvSpPr>
              <p:cNvPr id="39" name="CuadroTexto 38"/>
              <p:cNvSpPr txBox="1"/>
              <p:nvPr/>
            </p:nvSpPr>
            <p:spPr>
              <a:xfrm>
                <a:off x="6164751" y="4027909"/>
                <a:ext cx="272832" cy="300082"/>
              </a:xfrm>
              <a:prstGeom prst="rect">
                <a:avLst/>
              </a:prstGeom>
              <a:noFill/>
            </p:spPr>
            <p:txBody>
              <a:bodyPr wrap="none" rtlCol="0">
                <a:spAutoFit/>
              </a:bodyPr>
              <a:lstStyle/>
              <a:p>
                <a:r>
                  <a:rPr lang="es-AR" sz="1350" dirty="0"/>
                  <a:t>8</a:t>
                </a:r>
              </a:p>
            </p:txBody>
          </p:sp>
        </p:grpSp>
        <p:grpSp>
          <p:nvGrpSpPr>
            <p:cNvPr id="50" name="Grupo 49"/>
            <p:cNvGrpSpPr/>
            <p:nvPr/>
          </p:nvGrpSpPr>
          <p:grpSpPr>
            <a:xfrm>
              <a:off x="3993363" y="2153256"/>
              <a:ext cx="2545622" cy="1340416"/>
              <a:chOff x="3993363" y="2153256"/>
              <a:chExt cx="2545622" cy="1340416"/>
            </a:xfrm>
          </p:grpSpPr>
          <p:sp>
            <p:nvSpPr>
              <p:cNvPr id="42" name="Elipse 41"/>
              <p:cNvSpPr/>
              <p:nvPr/>
            </p:nvSpPr>
            <p:spPr>
              <a:xfrm>
                <a:off x="3993363" y="3198171"/>
                <a:ext cx="510658" cy="29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Z</a:t>
                </a:r>
              </a:p>
            </p:txBody>
          </p:sp>
          <p:sp>
            <p:nvSpPr>
              <p:cNvPr id="43" name="Elipse 42"/>
              <p:cNvSpPr/>
              <p:nvPr/>
            </p:nvSpPr>
            <p:spPr>
              <a:xfrm>
                <a:off x="4775391" y="2174702"/>
                <a:ext cx="510658" cy="29550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sz="1350" dirty="0"/>
                  <a:t>K</a:t>
                </a:r>
              </a:p>
            </p:txBody>
          </p:sp>
          <p:cxnSp>
            <p:nvCxnSpPr>
              <p:cNvPr id="44" name="Conector recto 43"/>
              <p:cNvCxnSpPr>
                <a:stCxn id="42" idx="0"/>
                <a:endCxn id="43" idx="3"/>
              </p:cNvCxnSpPr>
              <p:nvPr/>
            </p:nvCxnSpPr>
            <p:spPr>
              <a:xfrm flipV="1">
                <a:off x="4248692" y="2426928"/>
                <a:ext cx="601483" cy="771243"/>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cxnSp>
            <p:nvCxnSpPr>
              <p:cNvPr id="45" name="Conector recto 44"/>
              <p:cNvCxnSpPr>
                <a:stCxn id="43" idx="5"/>
              </p:cNvCxnSpPr>
              <p:nvPr/>
            </p:nvCxnSpPr>
            <p:spPr>
              <a:xfrm>
                <a:off x="5211265" y="2426928"/>
                <a:ext cx="1327720" cy="65426"/>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48" name="CuadroTexto 47"/>
              <p:cNvSpPr txBox="1"/>
              <p:nvPr/>
            </p:nvSpPr>
            <p:spPr>
              <a:xfrm>
                <a:off x="4140042" y="2662508"/>
                <a:ext cx="420913" cy="300082"/>
              </a:xfrm>
              <a:prstGeom prst="rect">
                <a:avLst/>
              </a:prstGeom>
              <a:noFill/>
            </p:spPr>
            <p:txBody>
              <a:bodyPr wrap="square" rtlCol="0">
                <a:spAutoFit/>
              </a:bodyPr>
              <a:lstStyle/>
              <a:p>
                <a:r>
                  <a:rPr lang="es-AR" sz="1350" dirty="0"/>
                  <a:t>17</a:t>
                </a:r>
              </a:p>
            </p:txBody>
          </p:sp>
          <p:sp>
            <p:nvSpPr>
              <p:cNvPr id="49" name="CuadroTexto 48"/>
              <p:cNvSpPr txBox="1"/>
              <p:nvPr/>
            </p:nvSpPr>
            <p:spPr>
              <a:xfrm>
                <a:off x="5400883" y="2153256"/>
                <a:ext cx="458897" cy="300082"/>
              </a:xfrm>
              <a:prstGeom prst="rect">
                <a:avLst/>
              </a:prstGeom>
              <a:noFill/>
            </p:spPr>
            <p:txBody>
              <a:bodyPr wrap="square" rtlCol="0">
                <a:spAutoFit/>
              </a:bodyPr>
              <a:lstStyle/>
              <a:p>
                <a:r>
                  <a:rPr lang="es-AR" sz="1350" dirty="0"/>
                  <a:t>19</a:t>
                </a:r>
              </a:p>
            </p:txBody>
          </p:sp>
        </p:grpSp>
      </p:grpSp>
      <p:cxnSp>
        <p:nvCxnSpPr>
          <p:cNvPr id="56" name="Conector recto 55"/>
          <p:cNvCxnSpPr/>
          <p:nvPr/>
        </p:nvCxnSpPr>
        <p:spPr>
          <a:xfrm flipH="1" flipV="1">
            <a:off x="7129769" y="2598157"/>
            <a:ext cx="381898" cy="380635"/>
          </a:xfrm>
          <a:prstGeom prst="line">
            <a:avLst/>
          </a:prstGeom>
          <a:ln w="28575">
            <a:solidFill>
              <a:schemeClr val="tx1"/>
            </a:solidFill>
            <a:headEnd type="none"/>
            <a:tailEnd type="stealth"/>
          </a:ln>
        </p:spPr>
        <p:style>
          <a:lnRef idx="1">
            <a:schemeClr val="dk1"/>
          </a:lnRef>
          <a:fillRef idx="0">
            <a:schemeClr val="dk1"/>
          </a:fillRef>
          <a:effectRef idx="0">
            <a:schemeClr val="dk1"/>
          </a:effectRef>
          <a:fontRef idx="minor">
            <a:schemeClr val="tx1"/>
          </a:fontRef>
        </p:style>
      </p:cxnSp>
      <p:sp>
        <p:nvSpPr>
          <p:cNvPr id="60" name="CuadroTexto 59"/>
          <p:cNvSpPr txBox="1"/>
          <p:nvPr/>
        </p:nvSpPr>
        <p:spPr>
          <a:xfrm>
            <a:off x="7298133" y="2636863"/>
            <a:ext cx="420913" cy="300082"/>
          </a:xfrm>
          <a:prstGeom prst="rect">
            <a:avLst/>
          </a:prstGeom>
          <a:noFill/>
        </p:spPr>
        <p:txBody>
          <a:bodyPr wrap="square" rtlCol="0">
            <a:spAutoFit/>
          </a:bodyPr>
          <a:lstStyle/>
          <a:p>
            <a:r>
              <a:rPr lang="es-AR" sz="1350" dirty="0"/>
              <a:t>1</a:t>
            </a:r>
          </a:p>
        </p:txBody>
      </p:sp>
    </p:spTree>
    <p:extLst>
      <p:ext uri="{BB962C8B-B14F-4D97-AF65-F5344CB8AC3E}">
        <p14:creationId xmlns:p14="http://schemas.microsoft.com/office/powerpoint/2010/main" val="4124903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s-AR" dirty="0"/>
              <a:t>TP 6 – </a:t>
            </a:r>
            <a:r>
              <a:rPr lang="es-AR" dirty="0" err="1"/>
              <a:t>Ejer</a:t>
            </a:r>
            <a:r>
              <a:rPr lang="es-AR" dirty="0"/>
              <a:t> 4</a:t>
            </a:r>
            <a:endParaRPr dirty="0"/>
          </a:p>
        </p:txBody>
      </p:sp>
      <p:sp>
        <p:nvSpPr>
          <p:cNvPr id="308" name="Google Shape;308;p27"/>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309" name="Google Shape;309;p27"/>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s-AR" sz="2000" dirty="0">
                <a:solidFill>
                  <a:schemeClr val="dk1"/>
                </a:solidFill>
              </a:rPr>
              <a:t>Implementar </a:t>
            </a:r>
            <a:endParaRPr dirty="0"/>
          </a:p>
          <a:p>
            <a:pPr marL="114300" lvl="0" indent="0">
              <a:buNone/>
            </a:pPr>
            <a:r>
              <a:rPr lang="es-AR" dirty="0" err="1">
                <a:solidFill>
                  <a:schemeClr val="tx1"/>
                </a:solidFill>
              </a:rPr>
              <a:t>public</a:t>
            </a:r>
            <a:r>
              <a:rPr lang="es-AR" dirty="0">
                <a:solidFill>
                  <a:schemeClr val="tx1"/>
                </a:solidFill>
              </a:rPr>
              <a:t> </a:t>
            </a:r>
            <a:r>
              <a:rPr lang="es-AR" dirty="0" err="1">
                <a:solidFill>
                  <a:schemeClr val="tx1"/>
                </a:solidFill>
              </a:rPr>
              <a:t>DijkstraPath</a:t>
            </a:r>
            <a:r>
              <a:rPr lang="es-AR" dirty="0">
                <a:solidFill>
                  <a:schemeClr val="tx1"/>
                </a:solidFill>
              </a:rPr>
              <a:t>&lt;V,E&gt; </a:t>
            </a:r>
            <a:r>
              <a:rPr lang="es-AR" dirty="0" err="1">
                <a:solidFill>
                  <a:schemeClr val="tx1"/>
                </a:solidFill>
              </a:rPr>
              <a:t>dijsktra</a:t>
            </a:r>
            <a:r>
              <a:rPr lang="es-AR" dirty="0">
                <a:solidFill>
                  <a:schemeClr val="tx1"/>
                </a:solidFill>
              </a:rPr>
              <a:t>(V </a:t>
            </a:r>
            <a:r>
              <a:rPr lang="es-AR" dirty="0" err="1">
                <a:solidFill>
                  <a:schemeClr val="tx1"/>
                </a:solidFill>
              </a:rPr>
              <a:t>source</a:t>
            </a:r>
            <a:r>
              <a:rPr lang="es-AR" dirty="0">
                <a:solidFill>
                  <a:schemeClr val="tx1"/>
                </a:solidFill>
              </a:rPr>
              <a:t>);</a:t>
            </a:r>
            <a:endParaRPr sz="2000" dirty="0">
              <a:solidFill>
                <a:schemeClr val="tx1"/>
              </a:solidFill>
            </a:endParaRPr>
          </a:p>
        </p:txBody>
      </p:sp>
      <p:sp>
        <p:nvSpPr>
          <p:cNvPr id="310" name="Google Shape;310;p27"/>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s-AR" sz="1000" b="0" i="0" u="none" strike="noStrike" cap="none">
                <a:solidFill>
                  <a:srgbClr val="FFFFFF"/>
                </a:solidFill>
                <a:latin typeface="Roboto"/>
                <a:ea typeface="Roboto"/>
                <a:cs typeface="Roboto"/>
                <a:sym typeface="Roboto"/>
              </a:rPr>
              <a:t>616</a:t>
            </a:fld>
            <a:endParaRPr sz="1000" b="0" i="0" u="none" strike="noStrike" cap="none">
              <a:solidFill>
                <a:srgbClr val="FFFFFF"/>
              </a:solidFill>
              <a:latin typeface="Roboto"/>
              <a:ea typeface="Roboto"/>
              <a:cs typeface="Roboto"/>
              <a:sym typeface="Roboto"/>
            </a:endParaRPr>
          </a:p>
        </p:txBody>
      </p:sp>
      <p:pic>
        <p:nvPicPr>
          <p:cNvPr id="311" name="Google Shape;311;p27"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extLst>
      <p:ext uri="{BB962C8B-B14F-4D97-AF65-F5344CB8AC3E}">
        <p14:creationId xmlns:p14="http://schemas.microsoft.com/office/powerpoint/2010/main" val="779935284"/>
      </p:ext>
    </p:extLst>
  </p:cSld>
  <p:clrMapOvr>
    <a:masterClrMapping/>
  </p:clrMapOvr>
</p:sld>
</file>

<file path=ppt/slides/slide6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617</a:t>
            </a:fld>
            <a:endParaRPr lang="en-US" dirty="0"/>
          </a:p>
        </p:txBody>
      </p:sp>
    </p:spTree>
    <p:extLst>
      <p:ext uri="{BB962C8B-B14F-4D97-AF65-F5344CB8AC3E}">
        <p14:creationId xmlns:p14="http://schemas.microsoft.com/office/powerpoint/2010/main" val="3312189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dirty="0"/>
              <a:t>TP 6 – </a:t>
            </a:r>
            <a:r>
              <a:rPr lang="en-US" dirty="0" err="1"/>
              <a:t>Ejer</a:t>
            </a:r>
            <a:r>
              <a:rPr lang="en-US" dirty="0"/>
              <a:t> 3</a:t>
            </a:r>
            <a:endParaRPr dirty="0"/>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indent="0">
              <a:buNone/>
            </a:pPr>
            <a:r>
              <a:rPr lang="es-AR" sz="2000" b="1" dirty="0">
                <a:solidFill>
                  <a:schemeClr val="tx1"/>
                </a:solidFill>
              </a:rPr>
              <a:t>Solo para grafo </a:t>
            </a:r>
            <a:r>
              <a:rPr lang="es-AR" sz="2000" b="1" dirty="0" err="1">
                <a:solidFill>
                  <a:schemeClr val="tx1"/>
                </a:solidFill>
              </a:rPr>
              <a:t>SimpleOrDefault</a:t>
            </a:r>
            <a:r>
              <a:rPr lang="es-AR" sz="2000" b="1" dirty="0">
                <a:solidFill>
                  <a:schemeClr val="tx1"/>
                </a:solidFill>
              </a:rPr>
              <a:t>, sin lazos</a:t>
            </a:r>
          </a:p>
          <a:p>
            <a:pPr marL="0" indent="0">
              <a:buNone/>
            </a:pPr>
            <a:endParaRPr lang="es-AR" sz="2000" dirty="0">
              <a:solidFill>
                <a:schemeClr val="tx1"/>
              </a:solidFill>
            </a:endParaRPr>
          </a:p>
          <a:p>
            <a:pPr marL="0" indent="0">
              <a:buNone/>
            </a:pPr>
            <a:r>
              <a:rPr lang="es-AR" sz="2000" dirty="0">
                <a:solidFill>
                  <a:schemeClr val="tx1"/>
                </a:solidFill>
              </a:rPr>
              <a:t>Agregar el siguiente método a la interface</a:t>
            </a:r>
          </a:p>
          <a:p>
            <a:pPr marL="0" indent="0">
              <a:buNone/>
            </a:pPr>
            <a:endParaRPr lang="es-AR" sz="2000" b="1" dirty="0">
              <a:solidFill>
                <a:schemeClr val="tx1"/>
              </a:solidFill>
            </a:endParaRPr>
          </a:p>
          <a:p>
            <a:pPr marL="0" indent="0">
              <a:buNone/>
            </a:pPr>
            <a:r>
              <a:rPr lang="es-MX" sz="2000" b="1" dirty="0" err="1">
                <a:solidFill>
                  <a:schemeClr val="tx1"/>
                </a:solidFill>
              </a:rPr>
              <a:t>void</a:t>
            </a:r>
            <a:r>
              <a:rPr lang="es-MX" sz="2000" b="1" dirty="0">
                <a:solidFill>
                  <a:schemeClr val="tx1"/>
                </a:solidFill>
              </a:rPr>
              <a:t> </a:t>
            </a:r>
            <a:r>
              <a:rPr lang="es-MX" sz="2000" b="1" dirty="0" err="1">
                <a:solidFill>
                  <a:schemeClr val="tx1"/>
                </a:solidFill>
              </a:rPr>
              <a:t>printAllPaths</a:t>
            </a:r>
            <a:r>
              <a:rPr lang="es-MX" sz="2000" b="1" dirty="0">
                <a:solidFill>
                  <a:schemeClr val="tx1"/>
                </a:solidFill>
              </a:rPr>
              <a:t>(V </a:t>
            </a:r>
            <a:r>
              <a:rPr lang="es-MX" sz="2000" b="1" dirty="0" err="1">
                <a:solidFill>
                  <a:schemeClr val="tx1"/>
                </a:solidFill>
              </a:rPr>
              <a:t>startNode</a:t>
            </a:r>
            <a:r>
              <a:rPr lang="es-MX" sz="2000" b="1" dirty="0">
                <a:solidFill>
                  <a:schemeClr val="tx1"/>
                </a:solidFill>
              </a:rPr>
              <a:t>, V </a:t>
            </a:r>
            <a:r>
              <a:rPr lang="es-MX" sz="2000" b="1" dirty="0" err="1">
                <a:solidFill>
                  <a:schemeClr val="tx1"/>
                </a:solidFill>
              </a:rPr>
              <a:t>endNode</a:t>
            </a:r>
            <a:r>
              <a:rPr lang="es-MX" sz="2000" b="1" dirty="0">
                <a:solidFill>
                  <a:schemeClr val="tx1"/>
                </a:solidFill>
              </a:rPr>
              <a:t>);</a:t>
            </a: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618</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extLst>
      <p:ext uri="{BB962C8B-B14F-4D97-AF65-F5344CB8AC3E}">
        <p14:creationId xmlns:p14="http://schemas.microsoft.com/office/powerpoint/2010/main" val="4064328748"/>
      </p:ext>
    </p:extLst>
  </p:cSld>
  <p:clrMapOvr>
    <a:masterClrMapping/>
  </p:clrMapOvr>
</p:sld>
</file>

<file path=ppt/slides/slide6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MX" b="1" dirty="0" err="1"/>
              <a:t>g.printAllPaths</a:t>
            </a:r>
            <a:r>
              <a:rPr lang="es-MX" b="1" dirty="0"/>
              <a:t>(‘A’, ‘F’);</a:t>
            </a:r>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619</a:t>
            </a:fld>
            <a:endParaRPr lang="en-US"/>
          </a:p>
        </p:txBody>
      </p:sp>
      <p:grpSp>
        <p:nvGrpSpPr>
          <p:cNvPr id="5" name="Grupo 4"/>
          <p:cNvGrpSpPr/>
          <p:nvPr/>
        </p:nvGrpSpPr>
        <p:grpSpPr>
          <a:xfrm>
            <a:off x="2864217" y="2530161"/>
            <a:ext cx="2919177" cy="3199757"/>
            <a:chOff x="5284771" y="730984"/>
            <a:chExt cx="3441045" cy="3754334"/>
          </a:xfrm>
        </p:grpSpPr>
        <p:grpSp>
          <p:nvGrpSpPr>
            <p:cNvPr id="6" name="Grupo 5"/>
            <p:cNvGrpSpPr/>
            <p:nvPr/>
          </p:nvGrpSpPr>
          <p:grpSpPr>
            <a:xfrm>
              <a:off x="5284771" y="730984"/>
              <a:ext cx="3441045" cy="3754334"/>
              <a:chOff x="457200" y="2525484"/>
              <a:chExt cx="3441045" cy="3754334"/>
            </a:xfrm>
          </p:grpSpPr>
          <p:sp>
            <p:nvSpPr>
              <p:cNvPr id="10" name="Elipse 9"/>
              <p:cNvSpPr/>
              <p:nvPr/>
            </p:nvSpPr>
            <p:spPr>
              <a:xfrm>
                <a:off x="1789612" y="423671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H</a:t>
                </a:r>
                <a:endParaRPr lang="es-MX" dirty="0"/>
              </a:p>
            </p:txBody>
          </p:sp>
          <p:sp>
            <p:nvSpPr>
              <p:cNvPr id="11" name="Elipse 10"/>
              <p:cNvSpPr/>
              <p:nvPr/>
            </p:nvSpPr>
            <p:spPr>
              <a:xfrm>
                <a:off x="2647406" y="3061488"/>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F</a:t>
                </a:r>
                <a:endParaRPr lang="es-MX" dirty="0"/>
              </a:p>
            </p:txBody>
          </p:sp>
          <p:sp>
            <p:nvSpPr>
              <p:cNvPr id="12" name="Elipse 11"/>
              <p:cNvSpPr/>
              <p:nvPr/>
            </p:nvSpPr>
            <p:spPr>
              <a:xfrm>
                <a:off x="3414919" y="5853097"/>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X</a:t>
                </a:r>
                <a:endParaRPr lang="es-MX" dirty="0"/>
              </a:p>
            </p:txBody>
          </p:sp>
          <p:sp>
            <p:nvSpPr>
              <p:cNvPr id="13" name="Elipse 12"/>
              <p:cNvSpPr/>
              <p:nvPr/>
            </p:nvSpPr>
            <p:spPr>
              <a:xfrm>
                <a:off x="2320256" y="5019066"/>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B</a:t>
                </a:r>
                <a:endParaRPr lang="es-MX" dirty="0"/>
              </a:p>
            </p:txBody>
          </p:sp>
          <p:sp>
            <p:nvSpPr>
              <p:cNvPr id="14" name="Elipse 13"/>
              <p:cNvSpPr/>
              <p:nvPr/>
            </p:nvSpPr>
            <p:spPr>
              <a:xfrm>
                <a:off x="1495697" y="2525484"/>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a:t>
                </a:r>
                <a:endParaRPr lang="es-MX" dirty="0"/>
              </a:p>
            </p:txBody>
          </p:sp>
          <p:sp>
            <p:nvSpPr>
              <p:cNvPr id="15" name="Elipse 14"/>
              <p:cNvSpPr/>
              <p:nvPr/>
            </p:nvSpPr>
            <p:spPr>
              <a:xfrm>
                <a:off x="650965" y="3488209"/>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sp>
            <p:nvSpPr>
              <p:cNvPr id="16" name="Elipse 15"/>
              <p:cNvSpPr/>
              <p:nvPr/>
            </p:nvSpPr>
            <p:spPr>
              <a:xfrm>
                <a:off x="457200" y="4805705"/>
                <a:ext cx="483326" cy="42672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endParaRPr lang="es-MX" dirty="0"/>
              </a:p>
            </p:txBody>
          </p:sp>
          <p:cxnSp>
            <p:nvCxnSpPr>
              <p:cNvPr id="17" name="Conector recto 16"/>
              <p:cNvCxnSpPr>
                <a:stCxn id="10" idx="7"/>
                <a:endCxn id="11" idx="4"/>
              </p:cNvCxnSpPr>
              <p:nvPr/>
            </p:nvCxnSpPr>
            <p:spPr>
              <a:xfrm flipV="1">
                <a:off x="2202157" y="3488209"/>
                <a:ext cx="686912" cy="81100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 name="Conector recto 17"/>
              <p:cNvCxnSpPr>
                <a:stCxn id="14" idx="4"/>
                <a:endCxn id="10" idx="0"/>
              </p:cNvCxnSpPr>
              <p:nvPr/>
            </p:nvCxnSpPr>
            <p:spPr>
              <a:xfrm>
                <a:off x="1737361" y="2952205"/>
                <a:ext cx="293915" cy="128451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Conector recto 19"/>
              <p:cNvCxnSpPr>
                <a:endCxn id="15" idx="5"/>
              </p:cNvCxnSpPr>
              <p:nvPr/>
            </p:nvCxnSpPr>
            <p:spPr>
              <a:xfrm flipH="1" flipV="1">
                <a:off x="1063510" y="3852438"/>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Conector recto 20"/>
              <p:cNvCxnSpPr>
                <a:stCxn id="11" idx="1"/>
              </p:cNvCxnSpPr>
              <p:nvPr/>
            </p:nvCxnSpPr>
            <p:spPr>
              <a:xfrm flipH="1" flipV="1">
                <a:off x="1979024" y="2775611"/>
                <a:ext cx="739163" cy="34836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Conector recto 21"/>
              <p:cNvCxnSpPr/>
              <p:nvPr/>
            </p:nvCxnSpPr>
            <p:spPr>
              <a:xfrm flipH="1" flipV="1">
                <a:off x="2711655" y="5393980"/>
                <a:ext cx="795191" cy="46799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Conector recto 22"/>
              <p:cNvCxnSpPr>
                <a:stCxn id="16" idx="0"/>
              </p:cNvCxnSpPr>
              <p:nvPr/>
            </p:nvCxnSpPr>
            <p:spPr>
              <a:xfrm flipV="1">
                <a:off x="698863" y="3901315"/>
                <a:ext cx="158665" cy="90439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8" name="Conector recto 7"/>
            <p:cNvCxnSpPr>
              <a:stCxn id="13" idx="2"/>
              <a:endCxn id="16" idx="6"/>
            </p:cNvCxnSpPr>
            <p:nvPr/>
          </p:nvCxnSpPr>
          <p:spPr>
            <a:xfrm flipH="1" flipV="1">
              <a:off x="5768097" y="3224566"/>
              <a:ext cx="1379730" cy="213361"/>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24" name="Elipse 23"/>
          <p:cNvSpPr/>
          <p:nvPr/>
        </p:nvSpPr>
        <p:spPr>
          <a:xfrm>
            <a:off x="5389474" y="4027611"/>
            <a:ext cx="410025"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G</a:t>
            </a:r>
            <a:endParaRPr lang="es-MX" dirty="0"/>
          </a:p>
        </p:txBody>
      </p:sp>
      <p:cxnSp>
        <p:nvCxnSpPr>
          <p:cNvPr id="25" name="Conector recto 24"/>
          <p:cNvCxnSpPr/>
          <p:nvPr/>
        </p:nvCxnSpPr>
        <p:spPr>
          <a:xfrm flipH="1">
            <a:off x="4426784" y="4223723"/>
            <a:ext cx="946585" cy="1705"/>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8" name="Elipse 27"/>
          <p:cNvSpPr/>
          <p:nvPr/>
        </p:nvSpPr>
        <p:spPr>
          <a:xfrm>
            <a:off x="7651616" y="3130058"/>
            <a:ext cx="410025"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endParaRPr lang="es-MX" dirty="0"/>
          </a:p>
        </p:txBody>
      </p:sp>
      <p:cxnSp>
        <p:nvCxnSpPr>
          <p:cNvPr id="29" name="Conector recto 28"/>
          <p:cNvCxnSpPr>
            <a:stCxn id="28" idx="1"/>
          </p:cNvCxnSpPr>
          <p:nvPr/>
        </p:nvCxnSpPr>
        <p:spPr>
          <a:xfrm flipH="1" flipV="1">
            <a:off x="6690069" y="2648315"/>
            <a:ext cx="1021593" cy="535004"/>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1" name="Elipse 30"/>
          <p:cNvSpPr/>
          <p:nvPr/>
        </p:nvSpPr>
        <p:spPr>
          <a:xfrm>
            <a:off x="6280044" y="2396218"/>
            <a:ext cx="410025" cy="363687"/>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D</a:t>
            </a:r>
            <a:endParaRPr lang="es-MX" dirty="0"/>
          </a:p>
        </p:txBody>
      </p:sp>
      <p:sp>
        <p:nvSpPr>
          <p:cNvPr id="36" name="Marcador de contenido 35"/>
          <p:cNvSpPr>
            <a:spLocks noGrp="1"/>
          </p:cNvSpPr>
          <p:nvPr>
            <p:ph idx="1"/>
          </p:nvPr>
        </p:nvSpPr>
        <p:spPr>
          <a:xfrm>
            <a:off x="1927088" y="2986988"/>
            <a:ext cx="476175" cy="43325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normAutofit fontScale="62500" lnSpcReduction="20000"/>
          </a:bodyPr>
          <a:lstStyle/>
          <a:p>
            <a:pPr marL="0" indent="0" algn="ctr">
              <a:buNone/>
            </a:pPr>
            <a:r>
              <a:rPr lang="es-AR" dirty="0"/>
              <a:t>M</a:t>
            </a:r>
            <a:endParaRPr lang="es-MX" dirty="0"/>
          </a:p>
        </p:txBody>
      </p:sp>
      <p:sp>
        <p:nvSpPr>
          <p:cNvPr id="42" name="Forma libre 41"/>
          <p:cNvSpPr/>
          <p:nvPr/>
        </p:nvSpPr>
        <p:spPr>
          <a:xfrm>
            <a:off x="2586445" y="3010783"/>
            <a:ext cx="2142309" cy="1699500"/>
          </a:xfrm>
          <a:custGeom>
            <a:avLst/>
            <a:gdLst>
              <a:gd name="connsiteX0" fmla="*/ 0 w 2142309"/>
              <a:gd name="connsiteY0" fmla="*/ 1699500 h 1699500"/>
              <a:gd name="connsiteX1" fmla="*/ 418011 w 2142309"/>
              <a:gd name="connsiteY1" fmla="*/ 14391 h 1699500"/>
              <a:gd name="connsiteX2" fmla="*/ 1489166 w 2142309"/>
              <a:gd name="connsiteY2" fmla="*/ 863477 h 1699500"/>
              <a:gd name="connsiteX3" fmla="*/ 2142309 w 2142309"/>
              <a:gd name="connsiteY3" fmla="*/ 445465 h 1699500"/>
            </a:gdLst>
            <a:ahLst/>
            <a:cxnLst>
              <a:cxn ang="0">
                <a:pos x="connsiteX0" y="connsiteY0"/>
              </a:cxn>
              <a:cxn ang="0">
                <a:pos x="connsiteX1" y="connsiteY1"/>
              </a:cxn>
              <a:cxn ang="0">
                <a:pos x="connsiteX2" y="connsiteY2"/>
              </a:cxn>
              <a:cxn ang="0">
                <a:pos x="connsiteX3" y="connsiteY3"/>
              </a:cxn>
            </a:cxnLst>
            <a:rect l="l" t="t" r="r" b="b"/>
            <a:pathLst>
              <a:path w="2142309" h="1699500">
                <a:moveTo>
                  <a:pt x="0" y="1699500"/>
                </a:moveTo>
                <a:cubicBezTo>
                  <a:pt x="84908" y="926614"/>
                  <a:pt x="169817" y="153728"/>
                  <a:pt x="418011" y="14391"/>
                </a:cubicBezTo>
                <a:cubicBezTo>
                  <a:pt x="666205" y="-124946"/>
                  <a:pt x="1201783" y="791631"/>
                  <a:pt x="1489166" y="863477"/>
                </a:cubicBezTo>
                <a:cubicBezTo>
                  <a:pt x="1776549" y="935323"/>
                  <a:pt x="1959429" y="690394"/>
                  <a:pt x="2142309" y="445465"/>
                </a:cubicBezTo>
              </a:path>
            </a:pathLst>
          </a:cu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43" name="Forma libre 42"/>
          <p:cNvSpPr/>
          <p:nvPr/>
        </p:nvSpPr>
        <p:spPr>
          <a:xfrm>
            <a:off x="2468880" y="2291682"/>
            <a:ext cx="2377440" cy="2410947"/>
          </a:xfrm>
          <a:custGeom>
            <a:avLst/>
            <a:gdLst>
              <a:gd name="connsiteX0" fmla="*/ 0 w 2377440"/>
              <a:gd name="connsiteY0" fmla="*/ 2410947 h 2410947"/>
              <a:gd name="connsiteX1" fmla="*/ 483326 w 2377440"/>
              <a:gd name="connsiteY1" fmla="*/ 333952 h 2410947"/>
              <a:gd name="connsiteX2" fmla="*/ 1502229 w 2377440"/>
              <a:gd name="connsiteY2" fmla="*/ 1405107 h 2410947"/>
              <a:gd name="connsiteX3" fmla="*/ 1214846 w 2377440"/>
              <a:gd name="connsiteY3" fmla="*/ 33507 h 2410947"/>
              <a:gd name="connsiteX4" fmla="*/ 2377440 w 2377440"/>
              <a:gd name="connsiteY4" fmla="*/ 556021 h 24109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7440" h="2410947">
                <a:moveTo>
                  <a:pt x="0" y="2410947"/>
                </a:moveTo>
                <a:cubicBezTo>
                  <a:pt x="116477" y="1456269"/>
                  <a:pt x="232955" y="501592"/>
                  <a:pt x="483326" y="333952"/>
                </a:cubicBezTo>
                <a:cubicBezTo>
                  <a:pt x="733697" y="166312"/>
                  <a:pt x="1380309" y="1455181"/>
                  <a:pt x="1502229" y="1405107"/>
                </a:cubicBezTo>
                <a:cubicBezTo>
                  <a:pt x="1624149" y="1355033"/>
                  <a:pt x="1068978" y="175021"/>
                  <a:pt x="1214846" y="33507"/>
                </a:cubicBezTo>
                <a:cubicBezTo>
                  <a:pt x="1360715" y="-108007"/>
                  <a:pt x="1869077" y="224007"/>
                  <a:pt x="2377440" y="556021"/>
                </a:cubicBezTo>
              </a:path>
            </a:pathLst>
          </a:custGeom>
          <a:no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
        <p:nvSpPr>
          <p:cNvPr id="44" name="CuadroTexto 43"/>
          <p:cNvSpPr txBox="1"/>
          <p:nvPr/>
        </p:nvSpPr>
        <p:spPr>
          <a:xfrm>
            <a:off x="1345474" y="5589960"/>
            <a:ext cx="1008481" cy="369332"/>
          </a:xfrm>
          <a:prstGeom prst="rect">
            <a:avLst/>
          </a:prstGeom>
          <a:noFill/>
          <a:ln>
            <a:solidFill>
              <a:schemeClr val="bg2"/>
            </a:solidFill>
          </a:ln>
        </p:spPr>
        <p:txBody>
          <a:bodyPr wrap="none" rtlCol="0">
            <a:spAutoFit/>
          </a:bodyPr>
          <a:lstStyle/>
          <a:p>
            <a:r>
              <a:rPr lang="es-AR" dirty="0"/>
              <a:t>A C H F</a:t>
            </a:r>
            <a:endParaRPr lang="es-MX" dirty="0" err="1"/>
          </a:p>
        </p:txBody>
      </p:sp>
      <p:sp>
        <p:nvSpPr>
          <p:cNvPr id="45" name="CuadroTexto 44"/>
          <p:cNvSpPr txBox="1"/>
          <p:nvPr/>
        </p:nvSpPr>
        <p:spPr>
          <a:xfrm>
            <a:off x="1316866" y="5959292"/>
            <a:ext cx="1207254" cy="369332"/>
          </a:xfrm>
          <a:prstGeom prst="rect">
            <a:avLst/>
          </a:prstGeom>
          <a:noFill/>
          <a:ln>
            <a:solidFill>
              <a:schemeClr val="bg2"/>
            </a:solidFill>
          </a:ln>
        </p:spPr>
        <p:txBody>
          <a:bodyPr wrap="none" rtlCol="0">
            <a:spAutoFit/>
          </a:bodyPr>
          <a:lstStyle/>
          <a:p>
            <a:r>
              <a:rPr lang="es-AR" dirty="0"/>
              <a:t>A C H E F</a:t>
            </a:r>
            <a:endParaRPr lang="es-MX" dirty="0" err="1"/>
          </a:p>
        </p:txBody>
      </p:sp>
    </p:spTree>
    <p:extLst>
      <p:ext uri="{BB962C8B-B14F-4D97-AF65-F5344CB8AC3E}">
        <p14:creationId xmlns:p14="http://schemas.microsoft.com/office/powerpoint/2010/main" val="2183626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5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62</a:t>
            </a:fld>
            <a:endParaRPr lang="en-US"/>
          </a:p>
        </p:txBody>
      </p:sp>
      <p:cxnSp>
        <p:nvCxnSpPr>
          <p:cNvPr id="7" name="Straight Arrow Connector 6"/>
          <p:cNvCxnSpPr/>
          <p:nvPr/>
        </p:nvCxnSpPr>
        <p:spPr>
          <a:xfrm flipV="1">
            <a:off x="146957" y="5569805"/>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sp>
        <p:nvSpPr>
          <p:cNvPr id="25" name="Rectangle 24"/>
          <p:cNvSpPr/>
          <p:nvPr/>
        </p:nvSpPr>
        <p:spPr>
          <a:xfrm>
            <a:off x="6077494" y="135919"/>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049715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6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620</a:t>
            </a:fld>
            <a:endParaRPr lang="en-US"/>
          </a:p>
        </p:txBody>
      </p:sp>
      <p:pic>
        <p:nvPicPr>
          <p:cNvPr id="6" name="Imagen 5"/>
          <p:cNvPicPr>
            <a:picLocks noChangeAspect="1"/>
          </p:cNvPicPr>
          <p:nvPr/>
        </p:nvPicPr>
        <p:blipFill>
          <a:blip r:embed="rId2"/>
          <a:stretch>
            <a:fillRect/>
          </a:stretch>
        </p:blipFill>
        <p:spPr>
          <a:xfrm>
            <a:off x="457199" y="2082419"/>
            <a:ext cx="8125097" cy="2334039"/>
          </a:xfrm>
          <a:prstGeom prst="rect">
            <a:avLst/>
          </a:prstGeom>
        </p:spPr>
      </p:pic>
    </p:spTree>
    <p:extLst>
      <p:ext uri="{BB962C8B-B14F-4D97-AF65-F5344CB8AC3E}">
        <p14:creationId xmlns:p14="http://schemas.microsoft.com/office/powerpoint/2010/main" val="2436361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621</a:t>
            </a:fld>
            <a:endParaRPr lang="en-US"/>
          </a:p>
        </p:txBody>
      </p:sp>
      <p:pic>
        <p:nvPicPr>
          <p:cNvPr id="5" name="Imagen 4"/>
          <p:cNvPicPr>
            <a:picLocks noChangeAspect="1"/>
          </p:cNvPicPr>
          <p:nvPr/>
        </p:nvPicPr>
        <p:blipFill>
          <a:blip r:embed="rId2"/>
          <a:stretch>
            <a:fillRect/>
          </a:stretch>
        </p:blipFill>
        <p:spPr>
          <a:xfrm>
            <a:off x="457200" y="1953832"/>
            <a:ext cx="7210697" cy="4875599"/>
          </a:xfrm>
          <a:prstGeom prst="rect">
            <a:avLst/>
          </a:prstGeom>
        </p:spPr>
      </p:pic>
      <p:sp>
        <p:nvSpPr>
          <p:cNvPr id="6" name="Rectángulo redondeado 5"/>
          <p:cNvSpPr/>
          <p:nvPr/>
        </p:nvSpPr>
        <p:spPr>
          <a:xfrm>
            <a:off x="600890" y="2391407"/>
            <a:ext cx="3788229" cy="659892"/>
          </a:xfrm>
          <a:prstGeom prst="round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
        <p:nvSpPr>
          <p:cNvPr id="7" name="Rectángulo redondeado 6"/>
          <p:cNvSpPr/>
          <p:nvPr/>
        </p:nvSpPr>
        <p:spPr>
          <a:xfrm>
            <a:off x="783771" y="5879022"/>
            <a:ext cx="3788229" cy="659892"/>
          </a:xfrm>
          <a:prstGeom prst="round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dirty="0"/>
          </a:p>
        </p:txBody>
      </p:sp>
    </p:spTree>
    <p:extLst>
      <p:ext uri="{BB962C8B-B14F-4D97-AF65-F5344CB8AC3E}">
        <p14:creationId xmlns:p14="http://schemas.microsoft.com/office/powerpoint/2010/main" val="3549624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9"/>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s-AR"/>
              <a:t>TP 6 – Ejer 5</a:t>
            </a:r>
            <a:endParaRPr/>
          </a:p>
        </p:txBody>
      </p:sp>
      <p:sp>
        <p:nvSpPr>
          <p:cNvPr id="174" name="Google Shape;174;p19"/>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75" name="Google Shape;175;p19"/>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s-AR" sz="2000">
                <a:solidFill>
                  <a:schemeClr val="dk1"/>
                </a:solidFill>
              </a:rPr>
              <a:t>Implementar </a:t>
            </a:r>
            <a:endParaRPr/>
          </a:p>
          <a:p>
            <a:pPr marL="114300" lvl="0" indent="0" algn="l" rtl="0">
              <a:spcBef>
                <a:spcPts val="0"/>
              </a:spcBef>
              <a:spcAft>
                <a:spcPts val="0"/>
              </a:spcAft>
              <a:buSzPts val="1800"/>
              <a:buNone/>
            </a:pPr>
            <a:r>
              <a:rPr lang="es-AR" b="1">
                <a:solidFill>
                  <a:schemeClr val="dk1"/>
                </a:solidFill>
              </a:rPr>
              <a:t>public boolean isBipartite()</a:t>
            </a:r>
            <a:endParaRPr sz="2000">
              <a:solidFill>
                <a:schemeClr val="dk1"/>
              </a:solidFill>
            </a:endParaRPr>
          </a:p>
        </p:txBody>
      </p:sp>
      <p:sp>
        <p:nvSpPr>
          <p:cNvPr id="176" name="Google Shape;176;p19"/>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s-AR" sz="1000" b="0" i="0" u="none" strike="noStrike" cap="none">
                <a:solidFill>
                  <a:srgbClr val="FFFFFF"/>
                </a:solidFill>
                <a:latin typeface="Roboto"/>
                <a:ea typeface="Roboto"/>
                <a:cs typeface="Roboto"/>
                <a:sym typeface="Roboto"/>
              </a:rPr>
              <a:t>622</a:t>
            </a:fld>
            <a:endParaRPr sz="1000" b="0" i="0" u="none" strike="noStrike" cap="none">
              <a:solidFill>
                <a:srgbClr val="FFFFFF"/>
              </a:solidFill>
              <a:latin typeface="Roboto"/>
              <a:ea typeface="Roboto"/>
              <a:cs typeface="Roboto"/>
              <a:sym typeface="Roboto"/>
            </a:endParaRPr>
          </a:p>
        </p:txBody>
      </p:sp>
      <p:pic>
        <p:nvPicPr>
          <p:cNvPr id="177" name="Google Shape;177;p19"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extLst>
      <p:ext uri="{BB962C8B-B14F-4D97-AF65-F5344CB8AC3E}">
        <p14:creationId xmlns:p14="http://schemas.microsoft.com/office/powerpoint/2010/main" val="4133400807"/>
      </p:ext>
    </p:extLst>
  </p:cSld>
  <p:clrMapOvr>
    <a:masterClrMapping/>
  </p:clrMapOvr>
</p:sld>
</file>

<file path=ppt/slides/slide623.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t>Bipartito</a:t>
            </a:r>
            <a:endParaRPr/>
          </a:p>
        </p:txBody>
      </p:sp>
      <p:sp>
        <p:nvSpPr>
          <p:cNvPr id="183" name="Google Shape;183;p20"/>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623</a:t>
            </a:fld>
            <a:endParaRPr/>
          </a:p>
        </p:txBody>
      </p:sp>
      <p:sp>
        <p:nvSpPr>
          <p:cNvPr id="184" name="Google Shape;184;p20"/>
          <p:cNvSpPr/>
          <p:nvPr/>
        </p:nvSpPr>
        <p:spPr>
          <a:xfrm>
            <a:off x="2322174" y="388114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185" name="Google Shape;185;p20"/>
          <p:cNvCxnSpPr>
            <a:stCxn id="186" idx="2"/>
            <a:endCxn id="184" idx="6"/>
          </p:cNvCxnSpPr>
          <p:nvPr/>
        </p:nvCxnSpPr>
        <p:spPr>
          <a:xfrm rot="10800000">
            <a:off x="2732302" y="4063053"/>
            <a:ext cx="1634700" cy="107400"/>
          </a:xfrm>
          <a:prstGeom prst="straightConnector1">
            <a:avLst/>
          </a:prstGeom>
          <a:noFill/>
          <a:ln w="38100" cap="flat" cmpd="sng">
            <a:solidFill>
              <a:schemeClr val="accent1"/>
            </a:solidFill>
            <a:prstDash val="solid"/>
            <a:miter lim="800000"/>
            <a:headEnd type="none" w="sm" len="sm"/>
            <a:tailEnd type="none" w="sm" len="sm"/>
          </a:ln>
        </p:spPr>
      </p:cxnSp>
      <p:grpSp>
        <p:nvGrpSpPr>
          <p:cNvPr id="187" name="Google Shape;187;p20"/>
          <p:cNvGrpSpPr/>
          <p:nvPr/>
        </p:nvGrpSpPr>
        <p:grpSpPr>
          <a:xfrm>
            <a:off x="2289186" y="2678773"/>
            <a:ext cx="2565232" cy="2830241"/>
            <a:chOff x="-220412" y="2699836"/>
            <a:chExt cx="3023968" cy="3320709"/>
          </a:xfrm>
        </p:grpSpPr>
        <p:sp>
          <p:nvSpPr>
            <p:cNvPr id="186" name="Google Shape;186;p20"/>
            <p:cNvSpPr/>
            <p:nvPr/>
          </p:nvSpPr>
          <p:spPr>
            <a:xfrm>
              <a:off x="2228976" y="4236718"/>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H</a:t>
              </a:r>
              <a:endParaRPr sz="1800">
                <a:solidFill>
                  <a:schemeClr val="dk1"/>
                </a:solidFill>
                <a:latin typeface="Palatino Linotype"/>
                <a:ea typeface="Palatino Linotype"/>
                <a:cs typeface="Palatino Linotype"/>
                <a:sym typeface="Palatino Linotype"/>
              </a:endParaRPr>
            </a:p>
          </p:txBody>
        </p:sp>
        <p:sp>
          <p:nvSpPr>
            <p:cNvPr id="188" name="Google Shape;188;p20"/>
            <p:cNvSpPr/>
            <p:nvPr/>
          </p:nvSpPr>
          <p:spPr>
            <a:xfrm>
              <a:off x="2195502" y="3090380"/>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189" name="Google Shape;189;p20"/>
            <p:cNvSpPr/>
            <p:nvPr/>
          </p:nvSpPr>
          <p:spPr>
            <a:xfrm>
              <a:off x="-181450" y="5593945"/>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X</a:t>
              </a:r>
              <a:endParaRPr sz="1800">
                <a:solidFill>
                  <a:schemeClr val="dk1"/>
                </a:solidFill>
                <a:latin typeface="Palatino Linotype"/>
                <a:ea typeface="Palatino Linotype"/>
                <a:cs typeface="Palatino Linotype"/>
                <a:sym typeface="Palatino Linotype"/>
              </a:endParaRPr>
            </a:p>
          </p:txBody>
        </p:sp>
        <p:sp>
          <p:nvSpPr>
            <p:cNvPr id="190" name="Google Shape;190;p20"/>
            <p:cNvSpPr/>
            <p:nvPr/>
          </p:nvSpPr>
          <p:spPr>
            <a:xfrm>
              <a:off x="2320256" y="5019066"/>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191" name="Google Shape;191;p20"/>
            <p:cNvSpPr/>
            <p:nvPr/>
          </p:nvSpPr>
          <p:spPr>
            <a:xfrm>
              <a:off x="-220412" y="2699836"/>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192" name="Google Shape;192;p20"/>
            <p:cNvSpPr/>
            <p:nvPr/>
          </p:nvSpPr>
          <p:spPr>
            <a:xfrm>
              <a:off x="-220410" y="3401048"/>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193" name="Google Shape;193;p20"/>
            <p:cNvSpPr/>
            <p:nvPr/>
          </p:nvSpPr>
          <p:spPr>
            <a:xfrm>
              <a:off x="-181460" y="4758275"/>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cxnSp>
          <p:nvCxnSpPr>
            <p:cNvPr id="194" name="Google Shape;194;p20"/>
            <p:cNvCxnSpPr>
              <a:stCxn id="192" idx="6"/>
              <a:endCxn id="188" idx="3"/>
            </p:cNvCxnSpPr>
            <p:nvPr/>
          </p:nvCxnSpPr>
          <p:spPr>
            <a:xfrm rot="10800000" flipH="1">
              <a:off x="262890" y="3454448"/>
              <a:ext cx="2003400" cy="159900"/>
            </a:xfrm>
            <a:prstGeom prst="straightConnector1">
              <a:avLst/>
            </a:prstGeom>
            <a:noFill/>
            <a:ln w="38100" cap="flat" cmpd="sng">
              <a:solidFill>
                <a:schemeClr val="accent1"/>
              </a:solidFill>
              <a:prstDash val="solid"/>
              <a:miter lim="800000"/>
              <a:headEnd type="none" w="sm" len="sm"/>
              <a:tailEnd type="none" w="sm" len="sm"/>
            </a:ln>
          </p:spPr>
        </p:cxnSp>
        <p:cxnSp>
          <p:nvCxnSpPr>
            <p:cNvPr id="195" name="Google Shape;195;p20"/>
            <p:cNvCxnSpPr>
              <a:stCxn id="186" idx="1"/>
              <a:endCxn id="192" idx="5"/>
            </p:cNvCxnSpPr>
            <p:nvPr/>
          </p:nvCxnSpPr>
          <p:spPr>
            <a:xfrm rot="10800000">
              <a:off x="192254" y="3765192"/>
              <a:ext cx="2107500" cy="534000"/>
            </a:xfrm>
            <a:prstGeom prst="straightConnector1">
              <a:avLst/>
            </a:prstGeom>
            <a:noFill/>
            <a:ln w="38100" cap="flat" cmpd="sng">
              <a:solidFill>
                <a:schemeClr val="accent1"/>
              </a:solidFill>
              <a:prstDash val="solid"/>
              <a:miter lim="800000"/>
              <a:headEnd type="none" w="sm" len="sm"/>
              <a:tailEnd type="none" w="sm" len="sm"/>
            </a:ln>
          </p:spPr>
        </p:cxnSp>
        <p:cxnSp>
          <p:nvCxnSpPr>
            <p:cNvPr id="196" name="Google Shape;196;p20"/>
            <p:cNvCxnSpPr>
              <a:stCxn id="188" idx="1"/>
              <a:endCxn id="191" idx="6"/>
            </p:cNvCxnSpPr>
            <p:nvPr/>
          </p:nvCxnSpPr>
          <p:spPr>
            <a:xfrm rot="10800000">
              <a:off x="262880" y="2913155"/>
              <a:ext cx="2003400" cy="239700"/>
            </a:xfrm>
            <a:prstGeom prst="straightConnector1">
              <a:avLst/>
            </a:prstGeom>
            <a:noFill/>
            <a:ln w="38100" cap="flat" cmpd="sng">
              <a:solidFill>
                <a:schemeClr val="accent1"/>
              </a:solidFill>
              <a:prstDash val="solid"/>
              <a:miter lim="800000"/>
              <a:headEnd type="none" w="sm" len="sm"/>
              <a:tailEnd type="none" w="sm" len="sm"/>
            </a:ln>
          </p:spPr>
        </p:cxnSp>
        <p:cxnSp>
          <p:nvCxnSpPr>
            <p:cNvPr id="197" name="Google Shape;197;p20"/>
            <p:cNvCxnSpPr>
              <a:stCxn id="189" idx="6"/>
              <a:endCxn id="190" idx="3"/>
            </p:cNvCxnSpPr>
            <p:nvPr/>
          </p:nvCxnSpPr>
          <p:spPr>
            <a:xfrm rot="10800000" flipH="1">
              <a:off x="301850" y="5383045"/>
              <a:ext cx="2089200" cy="424200"/>
            </a:xfrm>
            <a:prstGeom prst="straightConnector1">
              <a:avLst/>
            </a:prstGeom>
            <a:noFill/>
            <a:ln w="38100" cap="flat" cmpd="sng">
              <a:solidFill>
                <a:schemeClr val="accent1"/>
              </a:solidFill>
              <a:prstDash val="solid"/>
              <a:miter lim="800000"/>
              <a:headEnd type="none" w="sm" len="sm"/>
              <a:tailEnd type="none" w="sm" len="sm"/>
            </a:ln>
          </p:spPr>
        </p:cxnSp>
        <p:cxnSp>
          <p:nvCxnSpPr>
            <p:cNvPr id="198" name="Google Shape;198;p20"/>
            <p:cNvCxnSpPr>
              <a:stCxn id="193" idx="7"/>
              <a:endCxn id="186" idx="3"/>
            </p:cNvCxnSpPr>
            <p:nvPr/>
          </p:nvCxnSpPr>
          <p:spPr>
            <a:xfrm rot="10800000" flipH="1">
              <a:off x="231063" y="4600849"/>
              <a:ext cx="2068800" cy="2199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199" name="Google Shape;199;p20"/>
          <p:cNvCxnSpPr>
            <a:stCxn id="190" idx="2"/>
            <a:endCxn id="193" idx="6"/>
          </p:cNvCxnSpPr>
          <p:nvPr/>
        </p:nvCxnSpPr>
        <p:spPr>
          <a:xfrm rot="10800000">
            <a:off x="2732335" y="4614949"/>
            <a:ext cx="1712100" cy="22230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159234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1"/>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t>Bipartito?</a:t>
            </a:r>
            <a:endParaRPr/>
          </a:p>
        </p:txBody>
      </p:sp>
      <p:sp>
        <p:nvSpPr>
          <p:cNvPr id="205" name="Google Shape;205;p21"/>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624</a:t>
            </a:fld>
            <a:endParaRPr/>
          </a:p>
        </p:txBody>
      </p:sp>
      <p:sp>
        <p:nvSpPr>
          <p:cNvPr id="206" name="Google Shape;206;p21"/>
          <p:cNvSpPr/>
          <p:nvPr/>
        </p:nvSpPr>
        <p:spPr>
          <a:xfrm>
            <a:off x="3957027" y="402060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H</a:t>
            </a:r>
            <a:endParaRPr sz="1800">
              <a:solidFill>
                <a:schemeClr val="dk1"/>
              </a:solidFill>
              <a:latin typeface="Palatino Linotype"/>
              <a:ea typeface="Palatino Linotype"/>
              <a:cs typeface="Palatino Linotype"/>
              <a:sym typeface="Palatino Linotype"/>
            </a:endParaRPr>
          </a:p>
        </p:txBody>
      </p:sp>
      <p:sp>
        <p:nvSpPr>
          <p:cNvPr id="207" name="Google Shape;207;p21"/>
          <p:cNvSpPr/>
          <p:nvPr/>
        </p:nvSpPr>
        <p:spPr>
          <a:xfrm>
            <a:off x="2776731" y="2353484"/>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08" name="Google Shape;208;p21"/>
          <p:cNvSpPr/>
          <p:nvPr/>
        </p:nvSpPr>
        <p:spPr>
          <a:xfrm>
            <a:off x="1543735" y="4020603"/>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209" name="Google Shape;209;p21"/>
          <p:cNvSpPr/>
          <p:nvPr/>
        </p:nvSpPr>
        <p:spPr>
          <a:xfrm>
            <a:off x="1543736" y="2860573"/>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210" name="Google Shape;210;p21"/>
          <p:cNvSpPr/>
          <p:nvPr/>
        </p:nvSpPr>
        <p:spPr>
          <a:xfrm>
            <a:off x="3957013" y="3049229"/>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211" name="Google Shape;211;p21"/>
          <p:cNvSpPr/>
          <p:nvPr/>
        </p:nvSpPr>
        <p:spPr>
          <a:xfrm>
            <a:off x="2776779" y="4532581"/>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cxnSp>
        <p:nvCxnSpPr>
          <p:cNvPr id="212" name="Google Shape;212;p21"/>
          <p:cNvCxnSpPr>
            <a:stCxn id="210" idx="1"/>
            <a:endCxn id="207" idx="5"/>
          </p:cNvCxnSpPr>
          <p:nvPr/>
        </p:nvCxnSpPr>
        <p:spPr>
          <a:xfrm rot="10800000">
            <a:off x="3126670" y="2663877"/>
            <a:ext cx="890400" cy="438600"/>
          </a:xfrm>
          <a:prstGeom prst="straightConnector1">
            <a:avLst/>
          </a:prstGeom>
          <a:noFill/>
          <a:ln w="38100" cap="flat" cmpd="sng">
            <a:solidFill>
              <a:schemeClr val="accent1"/>
            </a:solidFill>
            <a:prstDash val="solid"/>
            <a:miter lim="800000"/>
            <a:headEnd type="none" w="sm" len="sm"/>
            <a:tailEnd type="none" w="sm" len="sm"/>
          </a:ln>
        </p:spPr>
      </p:cxnSp>
      <p:cxnSp>
        <p:nvCxnSpPr>
          <p:cNvPr id="213" name="Google Shape;213;p21"/>
          <p:cNvCxnSpPr>
            <a:stCxn id="206" idx="0"/>
            <a:endCxn id="210" idx="4"/>
          </p:cNvCxnSpPr>
          <p:nvPr/>
        </p:nvCxnSpPr>
        <p:spPr>
          <a:xfrm rot="10800000">
            <a:off x="4162077" y="3412808"/>
            <a:ext cx="0" cy="607800"/>
          </a:xfrm>
          <a:prstGeom prst="straightConnector1">
            <a:avLst/>
          </a:prstGeom>
          <a:noFill/>
          <a:ln w="38100" cap="flat" cmpd="sng">
            <a:solidFill>
              <a:schemeClr val="accent1"/>
            </a:solidFill>
            <a:prstDash val="solid"/>
            <a:miter lim="800000"/>
            <a:headEnd type="none" w="sm" len="sm"/>
            <a:tailEnd type="none" w="sm" len="sm"/>
          </a:ln>
        </p:spPr>
      </p:cxnSp>
      <p:cxnSp>
        <p:nvCxnSpPr>
          <p:cNvPr id="214" name="Google Shape;214;p21"/>
          <p:cNvCxnSpPr>
            <a:stCxn id="207" idx="3"/>
            <a:endCxn id="209" idx="6"/>
          </p:cNvCxnSpPr>
          <p:nvPr/>
        </p:nvCxnSpPr>
        <p:spPr>
          <a:xfrm flipH="1">
            <a:off x="1953889" y="2663836"/>
            <a:ext cx="882900" cy="378600"/>
          </a:xfrm>
          <a:prstGeom prst="straightConnector1">
            <a:avLst/>
          </a:prstGeom>
          <a:noFill/>
          <a:ln w="38100" cap="flat" cmpd="sng">
            <a:solidFill>
              <a:schemeClr val="accent1"/>
            </a:solidFill>
            <a:prstDash val="solid"/>
            <a:miter lim="800000"/>
            <a:headEnd type="none" w="sm" len="sm"/>
            <a:tailEnd type="none" w="sm" len="sm"/>
          </a:ln>
        </p:spPr>
      </p:cxnSp>
      <p:cxnSp>
        <p:nvCxnSpPr>
          <p:cNvPr id="215" name="Google Shape;215;p21"/>
          <p:cNvCxnSpPr>
            <a:stCxn id="209" idx="4"/>
            <a:endCxn id="208" idx="0"/>
          </p:cNvCxnSpPr>
          <p:nvPr/>
        </p:nvCxnSpPr>
        <p:spPr>
          <a:xfrm>
            <a:off x="1748786" y="3224173"/>
            <a:ext cx="0" cy="796500"/>
          </a:xfrm>
          <a:prstGeom prst="straightConnector1">
            <a:avLst/>
          </a:prstGeom>
          <a:noFill/>
          <a:ln w="38100" cap="flat" cmpd="sng">
            <a:solidFill>
              <a:schemeClr val="accent1"/>
            </a:solidFill>
            <a:prstDash val="solid"/>
            <a:miter lim="800000"/>
            <a:headEnd type="none" w="sm" len="sm"/>
            <a:tailEnd type="none" w="sm" len="sm"/>
          </a:ln>
        </p:spPr>
      </p:cxnSp>
      <p:cxnSp>
        <p:nvCxnSpPr>
          <p:cNvPr id="216" name="Google Shape;216;p21"/>
          <p:cNvCxnSpPr>
            <a:stCxn id="211" idx="7"/>
            <a:endCxn id="206" idx="3"/>
          </p:cNvCxnSpPr>
          <p:nvPr/>
        </p:nvCxnSpPr>
        <p:spPr>
          <a:xfrm rot="10800000" flipH="1">
            <a:off x="3126822" y="4330829"/>
            <a:ext cx="890400" cy="255000"/>
          </a:xfrm>
          <a:prstGeom prst="straightConnector1">
            <a:avLst/>
          </a:prstGeom>
          <a:noFill/>
          <a:ln w="38100" cap="flat" cmpd="sng">
            <a:solidFill>
              <a:schemeClr val="accent1"/>
            </a:solidFill>
            <a:prstDash val="solid"/>
            <a:miter lim="800000"/>
            <a:headEnd type="none" w="sm" len="sm"/>
            <a:tailEnd type="none" w="sm" len="sm"/>
          </a:ln>
        </p:spPr>
      </p:cxnSp>
      <p:cxnSp>
        <p:nvCxnSpPr>
          <p:cNvPr id="217" name="Google Shape;217;p21"/>
          <p:cNvCxnSpPr>
            <a:stCxn id="208" idx="5"/>
            <a:endCxn id="211" idx="1"/>
          </p:cNvCxnSpPr>
          <p:nvPr/>
        </p:nvCxnSpPr>
        <p:spPr>
          <a:xfrm>
            <a:off x="1893777" y="4330955"/>
            <a:ext cx="943200" cy="25500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31302996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2"/>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t>Bipartito?</a:t>
            </a:r>
            <a:endParaRPr/>
          </a:p>
        </p:txBody>
      </p:sp>
      <p:sp>
        <p:nvSpPr>
          <p:cNvPr id="223" name="Google Shape;223;p22"/>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625</a:t>
            </a:fld>
            <a:endParaRPr/>
          </a:p>
        </p:txBody>
      </p:sp>
      <p:sp>
        <p:nvSpPr>
          <p:cNvPr id="224" name="Google Shape;224;p22"/>
          <p:cNvSpPr/>
          <p:nvPr/>
        </p:nvSpPr>
        <p:spPr>
          <a:xfrm>
            <a:off x="4256627" y="4053883"/>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H</a:t>
            </a:r>
            <a:endParaRPr sz="1800">
              <a:solidFill>
                <a:schemeClr val="dk1"/>
              </a:solidFill>
              <a:latin typeface="Palatino Linotype"/>
              <a:ea typeface="Palatino Linotype"/>
              <a:cs typeface="Palatino Linotype"/>
              <a:sym typeface="Palatino Linotype"/>
            </a:endParaRPr>
          </a:p>
        </p:txBody>
      </p:sp>
      <p:sp>
        <p:nvSpPr>
          <p:cNvPr id="225" name="Google Shape;225;p22"/>
          <p:cNvSpPr/>
          <p:nvPr/>
        </p:nvSpPr>
        <p:spPr>
          <a:xfrm>
            <a:off x="4196606" y="2552284"/>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26" name="Google Shape;226;p22"/>
          <p:cNvSpPr/>
          <p:nvPr/>
        </p:nvSpPr>
        <p:spPr>
          <a:xfrm>
            <a:off x="4196610" y="330307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227" name="Google Shape;227;p22"/>
          <p:cNvSpPr/>
          <p:nvPr/>
        </p:nvSpPr>
        <p:spPr>
          <a:xfrm>
            <a:off x="1483711" y="2577736"/>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228" name="Google Shape;228;p22"/>
          <p:cNvSpPr/>
          <p:nvPr/>
        </p:nvSpPr>
        <p:spPr>
          <a:xfrm>
            <a:off x="1543713" y="3342391"/>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229" name="Google Shape;229;p22"/>
          <p:cNvSpPr/>
          <p:nvPr/>
        </p:nvSpPr>
        <p:spPr>
          <a:xfrm>
            <a:off x="1626679" y="4107081"/>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cxnSp>
        <p:nvCxnSpPr>
          <p:cNvPr id="230" name="Google Shape;230;p22"/>
          <p:cNvCxnSpPr>
            <a:stCxn id="228" idx="6"/>
            <a:endCxn id="225" idx="2"/>
          </p:cNvCxnSpPr>
          <p:nvPr/>
        </p:nvCxnSpPr>
        <p:spPr>
          <a:xfrm rot="10800000" flipH="1">
            <a:off x="1953813" y="2733991"/>
            <a:ext cx="2242800" cy="790200"/>
          </a:xfrm>
          <a:prstGeom prst="straightConnector1">
            <a:avLst/>
          </a:prstGeom>
          <a:noFill/>
          <a:ln w="38100" cap="flat" cmpd="sng">
            <a:solidFill>
              <a:schemeClr val="accent1"/>
            </a:solidFill>
            <a:prstDash val="solid"/>
            <a:miter lim="800000"/>
            <a:headEnd type="none" w="sm" len="sm"/>
            <a:tailEnd type="none" w="sm" len="sm"/>
          </a:ln>
        </p:spPr>
      </p:cxnSp>
      <p:cxnSp>
        <p:nvCxnSpPr>
          <p:cNvPr id="231" name="Google Shape;231;p22"/>
          <p:cNvCxnSpPr>
            <a:stCxn id="224" idx="2"/>
            <a:endCxn id="228" idx="6"/>
          </p:cNvCxnSpPr>
          <p:nvPr/>
        </p:nvCxnSpPr>
        <p:spPr>
          <a:xfrm rot="10800000">
            <a:off x="1953827" y="3524083"/>
            <a:ext cx="2302800" cy="711600"/>
          </a:xfrm>
          <a:prstGeom prst="straightConnector1">
            <a:avLst/>
          </a:prstGeom>
          <a:noFill/>
          <a:ln w="38100" cap="flat" cmpd="sng">
            <a:solidFill>
              <a:schemeClr val="accent1"/>
            </a:solidFill>
            <a:prstDash val="solid"/>
            <a:miter lim="800000"/>
            <a:headEnd type="none" w="sm" len="sm"/>
            <a:tailEnd type="none" w="sm" len="sm"/>
          </a:ln>
        </p:spPr>
      </p:cxnSp>
      <p:cxnSp>
        <p:nvCxnSpPr>
          <p:cNvPr id="232" name="Google Shape;232;p22"/>
          <p:cNvCxnSpPr>
            <a:stCxn id="225" idx="2"/>
            <a:endCxn id="227" idx="6"/>
          </p:cNvCxnSpPr>
          <p:nvPr/>
        </p:nvCxnSpPr>
        <p:spPr>
          <a:xfrm flipH="1">
            <a:off x="1893806" y="2734084"/>
            <a:ext cx="2302800" cy="25500"/>
          </a:xfrm>
          <a:prstGeom prst="straightConnector1">
            <a:avLst/>
          </a:prstGeom>
          <a:noFill/>
          <a:ln w="38100" cap="flat" cmpd="sng">
            <a:solidFill>
              <a:schemeClr val="accent1"/>
            </a:solidFill>
            <a:prstDash val="solid"/>
            <a:miter lim="800000"/>
            <a:headEnd type="none" w="sm" len="sm"/>
            <a:tailEnd type="none" w="sm" len="sm"/>
          </a:ln>
        </p:spPr>
      </p:cxnSp>
      <p:cxnSp>
        <p:nvCxnSpPr>
          <p:cNvPr id="233" name="Google Shape;233;p22"/>
          <p:cNvCxnSpPr>
            <a:stCxn id="227" idx="6"/>
            <a:endCxn id="226" idx="2"/>
          </p:cNvCxnSpPr>
          <p:nvPr/>
        </p:nvCxnSpPr>
        <p:spPr>
          <a:xfrm>
            <a:off x="1893811" y="2759536"/>
            <a:ext cx="2302800" cy="725400"/>
          </a:xfrm>
          <a:prstGeom prst="straightConnector1">
            <a:avLst/>
          </a:prstGeom>
          <a:noFill/>
          <a:ln w="38100" cap="flat" cmpd="sng">
            <a:solidFill>
              <a:schemeClr val="accent1"/>
            </a:solidFill>
            <a:prstDash val="solid"/>
            <a:miter lim="800000"/>
            <a:headEnd type="none" w="sm" len="sm"/>
            <a:tailEnd type="none" w="sm" len="sm"/>
          </a:ln>
        </p:spPr>
      </p:cxnSp>
      <p:cxnSp>
        <p:nvCxnSpPr>
          <p:cNvPr id="234" name="Google Shape;234;p22"/>
          <p:cNvCxnSpPr>
            <a:stCxn id="229" idx="6"/>
            <a:endCxn id="224" idx="2"/>
          </p:cNvCxnSpPr>
          <p:nvPr/>
        </p:nvCxnSpPr>
        <p:spPr>
          <a:xfrm rot="10800000" flipH="1">
            <a:off x="2036779" y="4235781"/>
            <a:ext cx="2219700" cy="53100"/>
          </a:xfrm>
          <a:prstGeom prst="straightConnector1">
            <a:avLst/>
          </a:prstGeom>
          <a:noFill/>
          <a:ln w="38100" cap="flat" cmpd="sng">
            <a:solidFill>
              <a:schemeClr val="accent1"/>
            </a:solidFill>
            <a:prstDash val="solid"/>
            <a:miter lim="800000"/>
            <a:headEnd type="none" w="sm" len="sm"/>
            <a:tailEnd type="none" w="sm" len="sm"/>
          </a:ln>
        </p:spPr>
      </p:cxnSp>
      <p:cxnSp>
        <p:nvCxnSpPr>
          <p:cNvPr id="235" name="Google Shape;235;p22"/>
          <p:cNvCxnSpPr>
            <a:stCxn id="226" idx="2"/>
            <a:endCxn id="229" idx="6"/>
          </p:cNvCxnSpPr>
          <p:nvPr/>
        </p:nvCxnSpPr>
        <p:spPr>
          <a:xfrm flipH="1">
            <a:off x="2036910" y="3484878"/>
            <a:ext cx="2159700" cy="804000"/>
          </a:xfrm>
          <a:prstGeom prst="straightConnector1">
            <a:avLst/>
          </a:prstGeom>
          <a:noFill/>
          <a:ln w="38100" cap="flat" cmpd="sng">
            <a:solidFill>
              <a:schemeClr val="accent1"/>
            </a:solidFill>
            <a:prstDash val="solid"/>
            <a:miter lim="800000"/>
            <a:headEnd type="none" w="sm" len="sm"/>
            <a:tailEnd type="none" w="sm" len="sm"/>
          </a:ln>
        </p:spPr>
      </p:cxnSp>
      <p:sp>
        <p:nvSpPr>
          <p:cNvPr id="236" name="Google Shape;236;p22"/>
          <p:cNvSpPr txBox="1">
            <a:spLocks noGrp="1"/>
          </p:cNvSpPr>
          <p:nvPr>
            <p:ph type="title"/>
          </p:nvPr>
        </p:nvSpPr>
        <p:spPr>
          <a:xfrm>
            <a:off x="5722025" y="2557600"/>
            <a:ext cx="31095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solidFill>
                  <a:srgbClr val="CC0000"/>
                </a:solidFill>
              </a:rPr>
              <a:t>SI</a:t>
            </a:r>
            <a:endParaRPr>
              <a:solidFill>
                <a:srgbClr val="CC0000"/>
              </a:solidFill>
            </a:endParaRPr>
          </a:p>
        </p:txBody>
      </p:sp>
    </p:spTree>
    <p:extLst>
      <p:ext uri="{BB962C8B-B14F-4D97-AF65-F5344CB8AC3E}">
        <p14:creationId xmlns:p14="http://schemas.microsoft.com/office/powerpoint/2010/main" val="4076635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t>Bipartito?</a:t>
            </a:r>
            <a:endParaRPr/>
          </a:p>
        </p:txBody>
      </p:sp>
      <p:sp>
        <p:nvSpPr>
          <p:cNvPr id="242" name="Google Shape;242;p23"/>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626</a:t>
            </a:fld>
            <a:endParaRPr/>
          </a:p>
        </p:txBody>
      </p:sp>
      <p:sp>
        <p:nvSpPr>
          <p:cNvPr id="243" name="Google Shape;243;p23"/>
          <p:cNvSpPr/>
          <p:nvPr/>
        </p:nvSpPr>
        <p:spPr>
          <a:xfrm>
            <a:off x="3957027" y="402060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H</a:t>
            </a:r>
            <a:endParaRPr sz="1800">
              <a:solidFill>
                <a:schemeClr val="dk1"/>
              </a:solidFill>
              <a:latin typeface="Palatino Linotype"/>
              <a:ea typeface="Palatino Linotype"/>
              <a:cs typeface="Palatino Linotype"/>
              <a:sym typeface="Palatino Linotype"/>
            </a:endParaRPr>
          </a:p>
        </p:txBody>
      </p:sp>
      <p:sp>
        <p:nvSpPr>
          <p:cNvPr id="244" name="Google Shape;244;p23"/>
          <p:cNvSpPr/>
          <p:nvPr/>
        </p:nvSpPr>
        <p:spPr>
          <a:xfrm>
            <a:off x="2776731" y="2353484"/>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45" name="Google Shape;245;p23"/>
          <p:cNvSpPr/>
          <p:nvPr/>
        </p:nvSpPr>
        <p:spPr>
          <a:xfrm>
            <a:off x="1543735" y="4020603"/>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246" name="Google Shape;246;p23"/>
          <p:cNvSpPr/>
          <p:nvPr/>
        </p:nvSpPr>
        <p:spPr>
          <a:xfrm>
            <a:off x="1543736" y="2860573"/>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247" name="Google Shape;247;p23"/>
          <p:cNvSpPr/>
          <p:nvPr/>
        </p:nvSpPr>
        <p:spPr>
          <a:xfrm>
            <a:off x="3957013" y="3049229"/>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cxnSp>
        <p:nvCxnSpPr>
          <p:cNvPr id="248" name="Google Shape;248;p23"/>
          <p:cNvCxnSpPr>
            <a:stCxn id="247" idx="1"/>
            <a:endCxn id="244" idx="5"/>
          </p:cNvCxnSpPr>
          <p:nvPr/>
        </p:nvCxnSpPr>
        <p:spPr>
          <a:xfrm rot="10800000">
            <a:off x="3126670" y="2663877"/>
            <a:ext cx="890400" cy="438600"/>
          </a:xfrm>
          <a:prstGeom prst="straightConnector1">
            <a:avLst/>
          </a:prstGeom>
          <a:noFill/>
          <a:ln w="38100" cap="flat" cmpd="sng">
            <a:solidFill>
              <a:schemeClr val="accent1"/>
            </a:solidFill>
            <a:prstDash val="solid"/>
            <a:miter lim="800000"/>
            <a:headEnd type="none" w="sm" len="sm"/>
            <a:tailEnd type="none" w="sm" len="sm"/>
          </a:ln>
        </p:spPr>
      </p:cxnSp>
      <p:cxnSp>
        <p:nvCxnSpPr>
          <p:cNvPr id="249" name="Google Shape;249;p23"/>
          <p:cNvCxnSpPr>
            <a:stCxn id="243" idx="0"/>
            <a:endCxn id="247" idx="4"/>
          </p:cNvCxnSpPr>
          <p:nvPr/>
        </p:nvCxnSpPr>
        <p:spPr>
          <a:xfrm rot="10800000">
            <a:off x="4162077" y="3412808"/>
            <a:ext cx="0" cy="607800"/>
          </a:xfrm>
          <a:prstGeom prst="straightConnector1">
            <a:avLst/>
          </a:prstGeom>
          <a:noFill/>
          <a:ln w="38100" cap="flat" cmpd="sng">
            <a:solidFill>
              <a:schemeClr val="accent1"/>
            </a:solidFill>
            <a:prstDash val="solid"/>
            <a:miter lim="800000"/>
            <a:headEnd type="none" w="sm" len="sm"/>
            <a:tailEnd type="none" w="sm" len="sm"/>
          </a:ln>
        </p:spPr>
      </p:cxnSp>
      <p:cxnSp>
        <p:nvCxnSpPr>
          <p:cNvPr id="250" name="Google Shape;250;p23"/>
          <p:cNvCxnSpPr>
            <a:stCxn id="244" idx="3"/>
            <a:endCxn id="246" idx="6"/>
          </p:cNvCxnSpPr>
          <p:nvPr/>
        </p:nvCxnSpPr>
        <p:spPr>
          <a:xfrm flipH="1">
            <a:off x="1953889" y="2663836"/>
            <a:ext cx="882900" cy="378600"/>
          </a:xfrm>
          <a:prstGeom prst="straightConnector1">
            <a:avLst/>
          </a:prstGeom>
          <a:noFill/>
          <a:ln w="38100" cap="flat" cmpd="sng">
            <a:solidFill>
              <a:schemeClr val="accent1"/>
            </a:solidFill>
            <a:prstDash val="solid"/>
            <a:miter lim="800000"/>
            <a:headEnd type="none" w="sm" len="sm"/>
            <a:tailEnd type="none" w="sm" len="sm"/>
          </a:ln>
        </p:spPr>
      </p:cxnSp>
      <p:cxnSp>
        <p:nvCxnSpPr>
          <p:cNvPr id="251" name="Google Shape;251;p23"/>
          <p:cNvCxnSpPr>
            <a:stCxn id="246" idx="4"/>
            <a:endCxn id="245" idx="0"/>
          </p:cNvCxnSpPr>
          <p:nvPr/>
        </p:nvCxnSpPr>
        <p:spPr>
          <a:xfrm>
            <a:off x="1748786" y="3224173"/>
            <a:ext cx="0" cy="796500"/>
          </a:xfrm>
          <a:prstGeom prst="straightConnector1">
            <a:avLst/>
          </a:prstGeom>
          <a:noFill/>
          <a:ln w="38100" cap="flat" cmpd="sng">
            <a:solidFill>
              <a:schemeClr val="accent1"/>
            </a:solidFill>
            <a:prstDash val="solid"/>
            <a:miter lim="800000"/>
            <a:headEnd type="none" w="sm" len="sm"/>
            <a:tailEnd type="none" w="sm" len="sm"/>
          </a:ln>
        </p:spPr>
      </p:cxnSp>
      <p:cxnSp>
        <p:nvCxnSpPr>
          <p:cNvPr id="252" name="Google Shape;252;p23"/>
          <p:cNvCxnSpPr>
            <a:stCxn id="245" idx="6"/>
            <a:endCxn id="243" idx="2"/>
          </p:cNvCxnSpPr>
          <p:nvPr/>
        </p:nvCxnSpPr>
        <p:spPr>
          <a:xfrm>
            <a:off x="1953835" y="4202403"/>
            <a:ext cx="2003100" cy="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2287073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4"/>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t>Bipartito?</a:t>
            </a:r>
            <a:endParaRPr/>
          </a:p>
        </p:txBody>
      </p:sp>
      <p:sp>
        <p:nvSpPr>
          <p:cNvPr id="258" name="Google Shape;258;p24"/>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627</a:t>
            </a:fld>
            <a:endParaRPr/>
          </a:p>
        </p:txBody>
      </p:sp>
      <p:sp>
        <p:nvSpPr>
          <p:cNvPr id="259" name="Google Shape;259;p24"/>
          <p:cNvSpPr/>
          <p:nvPr/>
        </p:nvSpPr>
        <p:spPr>
          <a:xfrm>
            <a:off x="3921527" y="3777783"/>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sp>
        <p:nvSpPr>
          <p:cNvPr id="260" name="Google Shape;260;p24"/>
          <p:cNvSpPr/>
          <p:nvPr/>
        </p:nvSpPr>
        <p:spPr>
          <a:xfrm>
            <a:off x="3921531" y="2381884"/>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61" name="Google Shape;261;p24"/>
          <p:cNvSpPr/>
          <p:nvPr/>
        </p:nvSpPr>
        <p:spPr>
          <a:xfrm>
            <a:off x="1543735" y="407027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262" name="Google Shape;262;p24"/>
          <p:cNvSpPr/>
          <p:nvPr/>
        </p:nvSpPr>
        <p:spPr>
          <a:xfrm>
            <a:off x="1543736" y="245624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263" name="Google Shape;263;p24"/>
          <p:cNvSpPr/>
          <p:nvPr/>
        </p:nvSpPr>
        <p:spPr>
          <a:xfrm>
            <a:off x="1053363" y="3247204"/>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cxnSp>
        <p:nvCxnSpPr>
          <p:cNvPr id="264" name="Google Shape;264;p24"/>
          <p:cNvCxnSpPr>
            <a:stCxn id="263" idx="6"/>
            <a:endCxn id="260" idx="3"/>
          </p:cNvCxnSpPr>
          <p:nvPr/>
        </p:nvCxnSpPr>
        <p:spPr>
          <a:xfrm rot="10800000" flipH="1">
            <a:off x="1463463" y="2692204"/>
            <a:ext cx="2518200" cy="736800"/>
          </a:xfrm>
          <a:prstGeom prst="straightConnector1">
            <a:avLst/>
          </a:prstGeom>
          <a:noFill/>
          <a:ln w="38100" cap="flat" cmpd="sng">
            <a:solidFill>
              <a:schemeClr val="accent1"/>
            </a:solidFill>
            <a:prstDash val="solid"/>
            <a:miter lim="800000"/>
            <a:headEnd type="none" w="sm" len="sm"/>
            <a:tailEnd type="none" w="sm" len="sm"/>
          </a:ln>
        </p:spPr>
      </p:cxnSp>
      <p:cxnSp>
        <p:nvCxnSpPr>
          <p:cNvPr id="265" name="Google Shape;265;p24"/>
          <p:cNvCxnSpPr>
            <a:stCxn id="259" idx="2"/>
            <a:endCxn id="263" idx="6"/>
          </p:cNvCxnSpPr>
          <p:nvPr/>
        </p:nvCxnSpPr>
        <p:spPr>
          <a:xfrm rot="10800000">
            <a:off x="1463327" y="3428883"/>
            <a:ext cx="2458200" cy="530700"/>
          </a:xfrm>
          <a:prstGeom prst="straightConnector1">
            <a:avLst/>
          </a:prstGeom>
          <a:noFill/>
          <a:ln w="38100" cap="flat" cmpd="sng">
            <a:solidFill>
              <a:schemeClr val="accent1"/>
            </a:solidFill>
            <a:prstDash val="solid"/>
            <a:miter lim="800000"/>
            <a:headEnd type="none" w="sm" len="sm"/>
            <a:tailEnd type="none" w="sm" len="sm"/>
          </a:ln>
        </p:spPr>
      </p:cxnSp>
      <p:cxnSp>
        <p:nvCxnSpPr>
          <p:cNvPr id="266" name="Google Shape;266;p24"/>
          <p:cNvCxnSpPr>
            <a:stCxn id="260" idx="3"/>
            <a:endCxn id="262" idx="6"/>
          </p:cNvCxnSpPr>
          <p:nvPr/>
        </p:nvCxnSpPr>
        <p:spPr>
          <a:xfrm rot="10800000">
            <a:off x="1953889" y="2637936"/>
            <a:ext cx="2027700" cy="54300"/>
          </a:xfrm>
          <a:prstGeom prst="straightConnector1">
            <a:avLst/>
          </a:prstGeom>
          <a:noFill/>
          <a:ln w="38100" cap="flat" cmpd="sng">
            <a:solidFill>
              <a:schemeClr val="accent1"/>
            </a:solidFill>
            <a:prstDash val="solid"/>
            <a:miter lim="800000"/>
            <a:headEnd type="none" w="sm" len="sm"/>
            <a:tailEnd type="none" w="sm" len="sm"/>
          </a:ln>
        </p:spPr>
      </p:cxnSp>
      <p:cxnSp>
        <p:nvCxnSpPr>
          <p:cNvPr id="267" name="Google Shape;267;p24"/>
          <p:cNvCxnSpPr>
            <a:stCxn id="262" idx="4"/>
            <a:endCxn id="261" idx="0"/>
          </p:cNvCxnSpPr>
          <p:nvPr/>
        </p:nvCxnSpPr>
        <p:spPr>
          <a:xfrm>
            <a:off x="1748786" y="2819848"/>
            <a:ext cx="0" cy="1250400"/>
          </a:xfrm>
          <a:prstGeom prst="straightConnector1">
            <a:avLst/>
          </a:prstGeom>
          <a:noFill/>
          <a:ln w="38100" cap="flat" cmpd="sng">
            <a:solidFill>
              <a:schemeClr val="accent1"/>
            </a:solidFill>
            <a:prstDash val="solid"/>
            <a:miter lim="800000"/>
            <a:headEnd type="none" w="sm" len="sm"/>
            <a:tailEnd type="none" w="sm" len="sm"/>
          </a:ln>
        </p:spPr>
      </p:cxnSp>
      <p:cxnSp>
        <p:nvCxnSpPr>
          <p:cNvPr id="268" name="Google Shape;268;p24"/>
          <p:cNvCxnSpPr>
            <a:stCxn id="261" idx="6"/>
            <a:endCxn id="259" idx="2"/>
          </p:cNvCxnSpPr>
          <p:nvPr/>
        </p:nvCxnSpPr>
        <p:spPr>
          <a:xfrm rot="10800000" flipH="1">
            <a:off x="1953835" y="3959578"/>
            <a:ext cx="1967700" cy="292500"/>
          </a:xfrm>
          <a:prstGeom prst="straightConnector1">
            <a:avLst/>
          </a:prstGeom>
          <a:noFill/>
          <a:ln w="38100" cap="flat" cmpd="sng">
            <a:solidFill>
              <a:schemeClr val="accent1"/>
            </a:solidFill>
            <a:prstDash val="solid"/>
            <a:miter lim="800000"/>
            <a:headEnd type="none" w="sm" len="sm"/>
            <a:tailEnd type="none" w="sm" len="sm"/>
          </a:ln>
        </p:spPr>
      </p:cxnSp>
      <p:sp>
        <p:nvSpPr>
          <p:cNvPr id="269" name="Google Shape;269;p24"/>
          <p:cNvSpPr txBox="1">
            <a:spLocks noGrp="1"/>
          </p:cNvSpPr>
          <p:nvPr>
            <p:ph type="title"/>
          </p:nvPr>
        </p:nvSpPr>
        <p:spPr>
          <a:xfrm>
            <a:off x="5722025" y="2557600"/>
            <a:ext cx="31095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solidFill>
                  <a:srgbClr val="CC0000"/>
                </a:solidFill>
              </a:rPr>
              <a:t>NO</a:t>
            </a:r>
            <a:endParaRPr>
              <a:solidFill>
                <a:srgbClr val="CC0000"/>
              </a:solidFill>
            </a:endParaRPr>
          </a:p>
        </p:txBody>
      </p:sp>
    </p:spTree>
    <p:extLst>
      <p:ext uri="{BB962C8B-B14F-4D97-AF65-F5344CB8AC3E}">
        <p14:creationId xmlns:p14="http://schemas.microsoft.com/office/powerpoint/2010/main" val="191676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2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s-AR" b="1"/>
              <a:t>Bipartito No Conectado</a:t>
            </a:r>
            <a:endParaRPr/>
          </a:p>
        </p:txBody>
      </p:sp>
      <p:sp>
        <p:nvSpPr>
          <p:cNvPr id="275" name="Google Shape;275;p25"/>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628</a:t>
            </a:fld>
            <a:endParaRPr/>
          </a:p>
        </p:txBody>
      </p:sp>
      <p:sp>
        <p:nvSpPr>
          <p:cNvPr id="276" name="Google Shape;276;p25"/>
          <p:cNvSpPr/>
          <p:nvPr/>
        </p:nvSpPr>
        <p:spPr>
          <a:xfrm>
            <a:off x="2322174" y="388114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G</a:t>
            </a:r>
            <a:endParaRPr sz="1800">
              <a:solidFill>
                <a:schemeClr val="dk1"/>
              </a:solidFill>
              <a:latin typeface="Palatino Linotype"/>
              <a:ea typeface="Palatino Linotype"/>
              <a:cs typeface="Palatino Linotype"/>
              <a:sym typeface="Palatino Linotype"/>
            </a:endParaRPr>
          </a:p>
        </p:txBody>
      </p:sp>
      <p:cxnSp>
        <p:nvCxnSpPr>
          <p:cNvPr id="277" name="Google Shape;277;p25"/>
          <p:cNvCxnSpPr>
            <a:stCxn id="278" idx="2"/>
            <a:endCxn id="276" idx="6"/>
          </p:cNvCxnSpPr>
          <p:nvPr/>
        </p:nvCxnSpPr>
        <p:spPr>
          <a:xfrm rot="10800000">
            <a:off x="2732302" y="4063053"/>
            <a:ext cx="1634700" cy="107400"/>
          </a:xfrm>
          <a:prstGeom prst="straightConnector1">
            <a:avLst/>
          </a:prstGeom>
          <a:noFill/>
          <a:ln w="38100" cap="flat" cmpd="sng">
            <a:solidFill>
              <a:schemeClr val="accent1"/>
            </a:solidFill>
            <a:prstDash val="solid"/>
            <a:miter lim="800000"/>
            <a:headEnd type="none" w="sm" len="sm"/>
            <a:tailEnd type="none" w="sm" len="sm"/>
          </a:ln>
        </p:spPr>
      </p:cxnSp>
      <p:sp>
        <p:nvSpPr>
          <p:cNvPr id="279" name="Google Shape;279;p25"/>
          <p:cNvSpPr/>
          <p:nvPr/>
        </p:nvSpPr>
        <p:spPr>
          <a:xfrm>
            <a:off x="7651616" y="313005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cxnSp>
        <p:nvCxnSpPr>
          <p:cNvPr id="280" name="Google Shape;280;p25"/>
          <p:cNvCxnSpPr>
            <a:stCxn id="279" idx="1"/>
          </p:cNvCxnSpPr>
          <p:nvPr/>
        </p:nvCxnSpPr>
        <p:spPr>
          <a:xfrm rot="10800000">
            <a:off x="6690173" y="2648406"/>
            <a:ext cx="1021500" cy="534900"/>
          </a:xfrm>
          <a:prstGeom prst="straightConnector1">
            <a:avLst/>
          </a:prstGeom>
          <a:noFill/>
          <a:ln w="38100" cap="flat" cmpd="sng">
            <a:solidFill>
              <a:schemeClr val="accent1"/>
            </a:solidFill>
            <a:prstDash val="solid"/>
            <a:miter lim="800000"/>
            <a:headEnd type="none" w="sm" len="sm"/>
            <a:tailEnd type="none" w="sm" len="sm"/>
          </a:ln>
        </p:spPr>
      </p:cxnSp>
      <p:sp>
        <p:nvSpPr>
          <p:cNvPr id="281" name="Google Shape;281;p25"/>
          <p:cNvSpPr/>
          <p:nvPr/>
        </p:nvSpPr>
        <p:spPr>
          <a:xfrm>
            <a:off x="6280044" y="2396218"/>
            <a:ext cx="410100" cy="363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D</a:t>
            </a:r>
            <a:endParaRPr sz="1800">
              <a:solidFill>
                <a:schemeClr val="dk1"/>
              </a:solidFill>
              <a:latin typeface="Palatino Linotype"/>
              <a:ea typeface="Palatino Linotype"/>
              <a:cs typeface="Palatino Linotype"/>
              <a:sym typeface="Palatino Linotype"/>
            </a:endParaRPr>
          </a:p>
        </p:txBody>
      </p:sp>
      <p:sp>
        <p:nvSpPr>
          <p:cNvPr id="282" name="Google Shape;282;p25"/>
          <p:cNvSpPr>
            <a:spLocks noGrp="1"/>
          </p:cNvSpPr>
          <p:nvPr>
            <p:ph type="body" idx="1"/>
          </p:nvPr>
        </p:nvSpPr>
        <p:spPr>
          <a:xfrm>
            <a:off x="805388" y="2490063"/>
            <a:ext cx="476100" cy="4332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rmAutofit/>
          </a:bodyPr>
          <a:lstStyle/>
          <a:p>
            <a:pPr marL="0" lvl="0" indent="0" algn="ctr" rtl="0">
              <a:lnSpc>
                <a:spcPct val="80000"/>
              </a:lnSpc>
              <a:spcBef>
                <a:spcPts val="0"/>
              </a:spcBef>
              <a:spcAft>
                <a:spcPts val="0"/>
              </a:spcAft>
              <a:buSzPts val="1544"/>
              <a:buNone/>
            </a:pPr>
            <a:r>
              <a:rPr lang="es-AR" sz="1625">
                <a:solidFill>
                  <a:schemeClr val="dk1"/>
                </a:solidFill>
                <a:latin typeface="Palatino Linotype"/>
                <a:ea typeface="Palatino Linotype"/>
                <a:cs typeface="Palatino Linotype"/>
                <a:sym typeface="Palatino Linotype"/>
              </a:rPr>
              <a:t>M</a:t>
            </a:r>
            <a:endParaRPr sz="1625"/>
          </a:p>
        </p:txBody>
      </p:sp>
      <p:grpSp>
        <p:nvGrpSpPr>
          <p:cNvPr id="283" name="Google Shape;283;p25"/>
          <p:cNvGrpSpPr/>
          <p:nvPr/>
        </p:nvGrpSpPr>
        <p:grpSpPr>
          <a:xfrm>
            <a:off x="2289186" y="2678773"/>
            <a:ext cx="2565232" cy="2830241"/>
            <a:chOff x="-220412" y="2699836"/>
            <a:chExt cx="3023968" cy="3320709"/>
          </a:xfrm>
        </p:grpSpPr>
        <p:sp>
          <p:nvSpPr>
            <p:cNvPr id="278" name="Google Shape;278;p25"/>
            <p:cNvSpPr/>
            <p:nvPr/>
          </p:nvSpPr>
          <p:spPr>
            <a:xfrm>
              <a:off x="2228976" y="4236718"/>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H</a:t>
              </a:r>
              <a:endParaRPr sz="1800">
                <a:solidFill>
                  <a:schemeClr val="dk1"/>
                </a:solidFill>
                <a:latin typeface="Palatino Linotype"/>
                <a:ea typeface="Palatino Linotype"/>
                <a:cs typeface="Palatino Linotype"/>
                <a:sym typeface="Palatino Linotype"/>
              </a:endParaRPr>
            </a:p>
          </p:txBody>
        </p:sp>
        <p:sp>
          <p:nvSpPr>
            <p:cNvPr id="284" name="Google Shape;284;p25"/>
            <p:cNvSpPr/>
            <p:nvPr/>
          </p:nvSpPr>
          <p:spPr>
            <a:xfrm>
              <a:off x="2195502" y="3090380"/>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F</a:t>
              </a:r>
              <a:endParaRPr sz="1800">
                <a:solidFill>
                  <a:schemeClr val="dk1"/>
                </a:solidFill>
                <a:latin typeface="Palatino Linotype"/>
                <a:ea typeface="Palatino Linotype"/>
                <a:cs typeface="Palatino Linotype"/>
                <a:sym typeface="Palatino Linotype"/>
              </a:endParaRPr>
            </a:p>
          </p:txBody>
        </p:sp>
        <p:sp>
          <p:nvSpPr>
            <p:cNvPr id="285" name="Google Shape;285;p25"/>
            <p:cNvSpPr/>
            <p:nvPr/>
          </p:nvSpPr>
          <p:spPr>
            <a:xfrm>
              <a:off x="-181450" y="5593945"/>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X</a:t>
              </a:r>
              <a:endParaRPr sz="1800">
                <a:solidFill>
                  <a:schemeClr val="dk1"/>
                </a:solidFill>
                <a:latin typeface="Palatino Linotype"/>
                <a:ea typeface="Palatino Linotype"/>
                <a:cs typeface="Palatino Linotype"/>
                <a:sym typeface="Palatino Linotype"/>
              </a:endParaRPr>
            </a:p>
          </p:txBody>
        </p:sp>
        <p:sp>
          <p:nvSpPr>
            <p:cNvPr id="286" name="Google Shape;286;p25"/>
            <p:cNvSpPr/>
            <p:nvPr/>
          </p:nvSpPr>
          <p:spPr>
            <a:xfrm>
              <a:off x="2320256" y="5019066"/>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B</a:t>
              </a:r>
              <a:endParaRPr sz="1800">
                <a:solidFill>
                  <a:schemeClr val="dk1"/>
                </a:solidFill>
                <a:latin typeface="Palatino Linotype"/>
                <a:ea typeface="Palatino Linotype"/>
                <a:cs typeface="Palatino Linotype"/>
                <a:sym typeface="Palatino Linotype"/>
              </a:endParaRPr>
            </a:p>
          </p:txBody>
        </p:sp>
        <p:sp>
          <p:nvSpPr>
            <p:cNvPr id="287" name="Google Shape;287;p25"/>
            <p:cNvSpPr/>
            <p:nvPr/>
          </p:nvSpPr>
          <p:spPr>
            <a:xfrm>
              <a:off x="-220412" y="2699836"/>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E</a:t>
              </a:r>
              <a:endParaRPr sz="1800">
                <a:solidFill>
                  <a:schemeClr val="dk1"/>
                </a:solidFill>
                <a:latin typeface="Palatino Linotype"/>
                <a:ea typeface="Palatino Linotype"/>
                <a:cs typeface="Palatino Linotype"/>
                <a:sym typeface="Palatino Linotype"/>
              </a:endParaRPr>
            </a:p>
          </p:txBody>
        </p:sp>
        <p:sp>
          <p:nvSpPr>
            <p:cNvPr id="288" name="Google Shape;288;p25"/>
            <p:cNvSpPr/>
            <p:nvPr/>
          </p:nvSpPr>
          <p:spPr>
            <a:xfrm>
              <a:off x="-220410" y="3401048"/>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C</a:t>
              </a:r>
              <a:endParaRPr sz="1800">
                <a:solidFill>
                  <a:schemeClr val="dk1"/>
                </a:solidFill>
                <a:latin typeface="Palatino Linotype"/>
                <a:ea typeface="Palatino Linotype"/>
                <a:cs typeface="Palatino Linotype"/>
                <a:sym typeface="Palatino Linotype"/>
              </a:endParaRPr>
            </a:p>
          </p:txBody>
        </p:sp>
        <p:sp>
          <p:nvSpPr>
            <p:cNvPr id="289" name="Google Shape;289;p25"/>
            <p:cNvSpPr/>
            <p:nvPr/>
          </p:nvSpPr>
          <p:spPr>
            <a:xfrm>
              <a:off x="-181460" y="4758275"/>
              <a:ext cx="483300" cy="426600"/>
            </a:xfrm>
            <a:prstGeom prst="ellipse">
              <a:avLst/>
            </a:prstGeom>
            <a:gradFill>
              <a:gsLst>
                <a:gs pos="0">
                  <a:srgbClr val="DCE5A3"/>
                </a:gs>
                <a:gs pos="50000">
                  <a:srgbClr val="D6E095"/>
                </a:gs>
                <a:gs pos="100000">
                  <a:srgbClr val="D4DF81"/>
                </a:gs>
              </a:gsLst>
              <a:lin ang="5400012" scaled="0"/>
            </a:gradFill>
            <a:ln w="9525" cap="flat" cmpd="sng">
              <a:solidFill>
                <a:schemeClr val="accent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s-AR" sz="1800">
                  <a:solidFill>
                    <a:schemeClr val="dk1"/>
                  </a:solidFill>
                  <a:latin typeface="Palatino Linotype"/>
                  <a:ea typeface="Palatino Linotype"/>
                  <a:cs typeface="Palatino Linotype"/>
                  <a:sym typeface="Palatino Linotype"/>
                </a:rPr>
                <a:t>A</a:t>
              </a:r>
              <a:endParaRPr sz="1800">
                <a:solidFill>
                  <a:schemeClr val="dk1"/>
                </a:solidFill>
                <a:latin typeface="Palatino Linotype"/>
                <a:ea typeface="Palatino Linotype"/>
                <a:cs typeface="Palatino Linotype"/>
                <a:sym typeface="Palatino Linotype"/>
              </a:endParaRPr>
            </a:p>
          </p:txBody>
        </p:sp>
        <p:cxnSp>
          <p:nvCxnSpPr>
            <p:cNvPr id="290" name="Google Shape;290;p25"/>
            <p:cNvCxnSpPr>
              <a:stCxn id="288" idx="6"/>
              <a:endCxn id="284" idx="3"/>
            </p:cNvCxnSpPr>
            <p:nvPr/>
          </p:nvCxnSpPr>
          <p:spPr>
            <a:xfrm rot="10800000" flipH="1">
              <a:off x="262890" y="3454448"/>
              <a:ext cx="2003400" cy="159900"/>
            </a:xfrm>
            <a:prstGeom prst="straightConnector1">
              <a:avLst/>
            </a:prstGeom>
            <a:noFill/>
            <a:ln w="38100" cap="flat" cmpd="sng">
              <a:solidFill>
                <a:schemeClr val="accent1"/>
              </a:solidFill>
              <a:prstDash val="solid"/>
              <a:miter lim="800000"/>
              <a:headEnd type="none" w="sm" len="sm"/>
              <a:tailEnd type="none" w="sm" len="sm"/>
            </a:ln>
          </p:spPr>
        </p:cxnSp>
        <p:cxnSp>
          <p:nvCxnSpPr>
            <p:cNvPr id="291" name="Google Shape;291;p25"/>
            <p:cNvCxnSpPr>
              <a:stCxn id="278" idx="1"/>
              <a:endCxn id="288" idx="5"/>
            </p:cNvCxnSpPr>
            <p:nvPr/>
          </p:nvCxnSpPr>
          <p:spPr>
            <a:xfrm rot="10800000">
              <a:off x="192254" y="3765192"/>
              <a:ext cx="2107500" cy="534000"/>
            </a:xfrm>
            <a:prstGeom prst="straightConnector1">
              <a:avLst/>
            </a:prstGeom>
            <a:noFill/>
            <a:ln w="38100" cap="flat" cmpd="sng">
              <a:solidFill>
                <a:schemeClr val="accent1"/>
              </a:solidFill>
              <a:prstDash val="solid"/>
              <a:miter lim="800000"/>
              <a:headEnd type="none" w="sm" len="sm"/>
              <a:tailEnd type="none" w="sm" len="sm"/>
            </a:ln>
          </p:spPr>
        </p:cxnSp>
        <p:cxnSp>
          <p:nvCxnSpPr>
            <p:cNvPr id="292" name="Google Shape;292;p25"/>
            <p:cNvCxnSpPr>
              <a:stCxn id="284" idx="1"/>
              <a:endCxn id="287" idx="6"/>
            </p:cNvCxnSpPr>
            <p:nvPr/>
          </p:nvCxnSpPr>
          <p:spPr>
            <a:xfrm rot="10800000">
              <a:off x="262880" y="2913155"/>
              <a:ext cx="2003400" cy="239700"/>
            </a:xfrm>
            <a:prstGeom prst="straightConnector1">
              <a:avLst/>
            </a:prstGeom>
            <a:noFill/>
            <a:ln w="38100" cap="flat" cmpd="sng">
              <a:solidFill>
                <a:schemeClr val="accent1"/>
              </a:solidFill>
              <a:prstDash val="solid"/>
              <a:miter lim="800000"/>
              <a:headEnd type="none" w="sm" len="sm"/>
              <a:tailEnd type="none" w="sm" len="sm"/>
            </a:ln>
          </p:spPr>
        </p:cxnSp>
        <p:cxnSp>
          <p:nvCxnSpPr>
            <p:cNvPr id="293" name="Google Shape;293;p25"/>
            <p:cNvCxnSpPr>
              <a:stCxn id="285" idx="6"/>
              <a:endCxn id="286" idx="3"/>
            </p:cNvCxnSpPr>
            <p:nvPr/>
          </p:nvCxnSpPr>
          <p:spPr>
            <a:xfrm rot="10800000" flipH="1">
              <a:off x="301850" y="5383045"/>
              <a:ext cx="2089200" cy="424200"/>
            </a:xfrm>
            <a:prstGeom prst="straightConnector1">
              <a:avLst/>
            </a:prstGeom>
            <a:noFill/>
            <a:ln w="38100" cap="flat" cmpd="sng">
              <a:solidFill>
                <a:schemeClr val="accent1"/>
              </a:solidFill>
              <a:prstDash val="solid"/>
              <a:miter lim="800000"/>
              <a:headEnd type="none" w="sm" len="sm"/>
              <a:tailEnd type="none" w="sm" len="sm"/>
            </a:ln>
          </p:spPr>
        </p:cxnSp>
        <p:cxnSp>
          <p:nvCxnSpPr>
            <p:cNvPr id="294" name="Google Shape;294;p25"/>
            <p:cNvCxnSpPr>
              <a:stCxn id="289" idx="7"/>
              <a:endCxn id="278" idx="3"/>
            </p:cNvCxnSpPr>
            <p:nvPr/>
          </p:nvCxnSpPr>
          <p:spPr>
            <a:xfrm rot="10800000" flipH="1">
              <a:off x="231063" y="4600849"/>
              <a:ext cx="2068800" cy="219900"/>
            </a:xfrm>
            <a:prstGeom prst="straightConnector1">
              <a:avLst/>
            </a:prstGeom>
            <a:noFill/>
            <a:ln w="38100" cap="flat" cmpd="sng">
              <a:solidFill>
                <a:schemeClr val="accent1"/>
              </a:solidFill>
              <a:prstDash val="solid"/>
              <a:miter lim="800000"/>
              <a:headEnd type="none" w="sm" len="sm"/>
              <a:tailEnd type="none" w="sm" len="sm"/>
            </a:ln>
          </p:spPr>
        </p:cxnSp>
      </p:grpSp>
      <p:cxnSp>
        <p:nvCxnSpPr>
          <p:cNvPr id="295" name="Google Shape;295;p25"/>
          <p:cNvCxnSpPr>
            <a:stCxn id="286" idx="2"/>
            <a:endCxn id="289" idx="6"/>
          </p:cNvCxnSpPr>
          <p:nvPr/>
        </p:nvCxnSpPr>
        <p:spPr>
          <a:xfrm rot="10800000">
            <a:off x="2732335" y="4614949"/>
            <a:ext cx="1712100" cy="222300"/>
          </a:xfrm>
          <a:prstGeom prst="straightConnector1">
            <a:avLst/>
          </a:prstGeom>
          <a:noFill/>
          <a:ln w="38100" cap="flat" cmpd="sng">
            <a:solidFill>
              <a:schemeClr val="accent1"/>
            </a:solidFill>
            <a:prstDash val="solid"/>
            <a:miter lim="800000"/>
            <a:headEnd type="none" w="sm" len="sm"/>
            <a:tailEnd type="none" w="sm" len="sm"/>
          </a:ln>
        </p:spPr>
      </p:cxnSp>
    </p:spTree>
    <p:extLst>
      <p:ext uri="{BB962C8B-B14F-4D97-AF65-F5344CB8AC3E}">
        <p14:creationId xmlns:p14="http://schemas.microsoft.com/office/powerpoint/2010/main" val="1083481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2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p2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301" name="Google Shape;301;p26"/>
          <p:cNvSpPr txBox="1">
            <a:spLocks noGrp="1"/>
          </p:cNvSpPr>
          <p:nvPr>
            <p:ph type="body" idx="1"/>
          </p:nvPr>
        </p:nvSpPr>
        <p:spPr>
          <a:xfrm>
            <a:off x="457200" y="1935480"/>
            <a:ext cx="8229600" cy="4389000"/>
          </a:xfrm>
          <a:prstGeom prst="rect">
            <a:avLst/>
          </a:prstGeom>
          <a:noFill/>
          <a:ln>
            <a:noFill/>
          </a:ln>
        </p:spPr>
        <p:txBody>
          <a:bodyPr spcFirstLastPara="1" wrap="square" lIns="91425" tIns="45700" rIns="91425" bIns="45700" anchor="t" anchorCtr="0">
            <a:normAutofit/>
          </a:bodyPr>
          <a:lstStyle/>
          <a:p>
            <a:pPr marL="0" lvl="0" indent="0" algn="l" rtl="0">
              <a:spcBef>
                <a:spcPts val="520"/>
              </a:spcBef>
              <a:spcAft>
                <a:spcPts val="0"/>
              </a:spcAft>
              <a:buSzPts val="2470"/>
              <a:buNone/>
            </a:pPr>
            <a:r>
              <a:rPr lang="es-AR" b="1"/>
              <a:t>El grafo debe ser posible dividirlo en dos conjuntos de nodos marcando cada nodo como A o B. </a:t>
            </a:r>
            <a:endParaRPr b="1"/>
          </a:p>
          <a:p>
            <a:pPr marL="0" lvl="0" indent="0" algn="l" rtl="0">
              <a:spcBef>
                <a:spcPts val="520"/>
              </a:spcBef>
              <a:spcAft>
                <a:spcPts val="0"/>
              </a:spcAft>
              <a:buSzPts val="2470"/>
              <a:buNone/>
            </a:pPr>
            <a:r>
              <a:rPr lang="es-AR" b="1"/>
              <a:t>Se debe cumplir que todo nodo A tenga solo B como adyacentes y que todo nodo B tenga solo nodos A como adyacentes</a:t>
            </a:r>
            <a:endParaRPr b="1"/>
          </a:p>
        </p:txBody>
      </p:sp>
      <p:sp>
        <p:nvSpPr>
          <p:cNvPr id="302" name="Google Shape;302;p26"/>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s-AR"/>
              <a:t>629</a:t>
            </a:fld>
            <a:endParaRPr/>
          </a:p>
        </p:txBody>
      </p:sp>
    </p:spTree>
    <p:extLst>
      <p:ext uri="{BB962C8B-B14F-4D97-AF65-F5344CB8AC3E}">
        <p14:creationId xmlns:p14="http://schemas.microsoft.com/office/powerpoint/2010/main" val="451154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63</a:t>
            </a:fld>
            <a:endParaRPr lang="en-US"/>
          </a:p>
        </p:txBody>
      </p:sp>
      <p:cxnSp>
        <p:nvCxnSpPr>
          <p:cNvPr id="7" name="Straight Arrow Connector 6"/>
          <p:cNvCxnSpPr/>
          <p:nvPr/>
        </p:nvCxnSpPr>
        <p:spPr>
          <a:xfrm flipV="1">
            <a:off x="146957" y="5715476"/>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10.2  ) )  -  2  )</a:t>
            </a:r>
          </a:p>
        </p:txBody>
      </p:sp>
    </p:spTree>
    <p:extLst>
      <p:ext uri="{BB962C8B-B14F-4D97-AF65-F5344CB8AC3E}">
        <p14:creationId xmlns:p14="http://schemas.microsoft.com/office/powerpoint/2010/main" val="3636328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0.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s-AR"/>
              <a:t>TP 6 – Ejer 6</a:t>
            </a:r>
            <a:endParaRPr/>
          </a:p>
        </p:txBody>
      </p:sp>
      <p:sp>
        <p:nvSpPr>
          <p:cNvPr id="308" name="Google Shape;308;p27"/>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309" name="Google Shape;309;p27"/>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s-AR" sz="2000">
                <a:solidFill>
                  <a:schemeClr val="dk1"/>
                </a:solidFill>
              </a:rPr>
              <a:t>Implementar </a:t>
            </a:r>
            <a:endParaRPr/>
          </a:p>
          <a:p>
            <a:pPr marL="114300" lvl="0" indent="0" algn="l" rtl="0">
              <a:spcBef>
                <a:spcPts val="0"/>
              </a:spcBef>
              <a:spcAft>
                <a:spcPts val="0"/>
              </a:spcAft>
              <a:buSzPts val="1800"/>
              <a:buNone/>
            </a:pPr>
            <a:r>
              <a:rPr lang="es-AR" b="1">
                <a:solidFill>
                  <a:schemeClr val="dk1"/>
                </a:solidFill>
              </a:rPr>
              <a:t>public boolean hasCycle()</a:t>
            </a:r>
            <a:endParaRPr sz="2000">
              <a:solidFill>
                <a:schemeClr val="dk1"/>
              </a:solidFill>
            </a:endParaRPr>
          </a:p>
        </p:txBody>
      </p:sp>
      <p:sp>
        <p:nvSpPr>
          <p:cNvPr id="310" name="Google Shape;310;p27"/>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s-AR" sz="1000" b="0" i="0" u="none" strike="noStrike" cap="none">
                <a:solidFill>
                  <a:srgbClr val="FFFFFF"/>
                </a:solidFill>
                <a:latin typeface="Roboto"/>
                <a:ea typeface="Roboto"/>
                <a:cs typeface="Roboto"/>
                <a:sym typeface="Roboto"/>
              </a:rPr>
              <a:t>630</a:t>
            </a:fld>
            <a:endParaRPr sz="1000" b="0" i="0" u="none" strike="noStrike" cap="none">
              <a:solidFill>
                <a:srgbClr val="FFFFFF"/>
              </a:solidFill>
              <a:latin typeface="Roboto"/>
              <a:ea typeface="Roboto"/>
              <a:cs typeface="Roboto"/>
              <a:sym typeface="Roboto"/>
            </a:endParaRPr>
          </a:p>
        </p:txBody>
      </p:sp>
      <p:pic>
        <p:nvPicPr>
          <p:cNvPr id="311" name="Google Shape;311;p27"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extLst>
      <p:ext uri="{BB962C8B-B14F-4D97-AF65-F5344CB8AC3E}">
        <p14:creationId xmlns:p14="http://schemas.microsoft.com/office/powerpoint/2010/main" val="2513632772"/>
      </p:ext>
    </p:extLst>
  </p:cSld>
  <p:clrMapOvr>
    <a:masterClrMapping/>
  </p:clrMapOvr>
</p:sld>
</file>

<file path=ppt/slides/slide63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27"/>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s-AR" dirty="0"/>
              <a:t>TP 6 – </a:t>
            </a:r>
            <a:r>
              <a:rPr lang="es-AR" dirty="0" err="1"/>
              <a:t>Ejer</a:t>
            </a:r>
            <a:r>
              <a:rPr lang="es-AR" dirty="0"/>
              <a:t> 7</a:t>
            </a:r>
            <a:endParaRPr dirty="0"/>
          </a:p>
        </p:txBody>
      </p:sp>
      <p:sp>
        <p:nvSpPr>
          <p:cNvPr id="308" name="Google Shape;308;p27"/>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309" name="Google Shape;309;p27"/>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r>
              <a:rPr lang="es-AR" sz="2000" dirty="0">
                <a:solidFill>
                  <a:schemeClr val="dk1"/>
                </a:solidFill>
              </a:rPr>
              <a:t>Implementar </a:t>
            </a:r>
            <a:endParaRPr dirty="0"/>
          </a:p>
          <a:p>
            <a:pPr marL="114300" lvl="0" indent="0" algn="l" rtl="0">
              <a:spcBef>
                <a:spcPts val="0"/>
              </a:spcBef>
              <a:spcAft>
                <a:spcPts val="0"/>
              </a:spcAft>
              <a:buSzPts val="1800"/>
              <a:buNone/>
            </a:pPr>
            <a:r>
              <a:rPr lang="es-AR" b="1" dirty="0">
                <a:solidFill>
                  <a:schemeClr val="dk1"/>
                </a:solidFill>
              </a:rPr>
              <a:t>Aplicación a </a:t>
            </a:r>
            <a:r>
              <a:rPr lang="es-AR" b="1">
                <a:solidFill>
                  <a:schemeClr val="dk1"/>
                </a:solidFill>
              </a:rPr>
              <a:t>rutas aéreas</a:t>
            </a:r>
            <a:endParaRPr sz="2000" dirty="0">
              <a:solidFill>
                <a:schemeClr val="dk1"/>
              </a:solidFill>
            </a:endParaRPr>
          </a:p>
        </p:txBody>
      </p:sp>
      <p:sp>
        <p:nvSpPr>
          <p:cNvPr id="310" name="Google Shape;310;p27"/>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s-AR" sz="1000" b="0" i="0" u="none" strike="noStrike" cap="none">
                <a:solidFill>
                  <a:srgbClr val="FFFFFF"/>
                </a:solidFill>
                <a:latin typeface="Roboto"/>
                <a:ea typeface="Roboto"/>
                <a:cs typeface="Roboto"/>
                <a:sym typeface="Roboto"/>
              </a:rPr>
              <a:t>631</a:t>
            </a:fld>
            <a:endParaRPr sz="1000" b="0" i="0" u="none" strike="noStrike" cap="none">
              <a:solidFill>
                <a:srgbClr val="FFFFFF"/>
              </a:solidFill>
              <a:latin typeface="Roboto"/>
              <a:ea typeface="Roboto"/>
              <a:cs typeface="Roboto"/>
              <a:sym typeface="Roboto"/>
            </a:endParaRPr>
          </a:p>
        </p:txBody>
      </p:sp>
      <p:pic>
        <p:nvPicPr>
          <p:cNvPr id="311" name="Google Shape;311;p27"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extLst>
      <p:ext uri="{BB962C8B-B14F-4D97-AF65-F5344CB8AC3E}">
        <p14:creationId xmlns:p14="http://schemas.microsoft.com/office/powerpoint/2010/main" val="300357714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64</a:t>
            </a:fld>
            <a:endParaRPr lang="en-US"/>
          </a:p>
        </p:txBody>
      </p:sp>
      <p:cxnSp>
        <p:nvCxnSpPr>
          <p:cNvPr id="7" name="Straight Arrow Connector 6"/>
          <p:cNvCxnSpPr/>
          <p:nvPr/>
        </p:nvCxnSpPr>
        <p:spPr>
          <a:xfrm flipV="1">
            <a:off x="146957" y="6133488"/>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5436" y="5828408"/>
            <a:ext cx="506186" cy="506186"/>
          </a:xfrm>
          <a:prstGeom prst="rect">
            <a:avLst/>
          </a:prstGeom>
        </p:spPr>
      </p:pic>
      <p:sp>
        <p:nvSpPr>
          <p:cNvPr id="25" name="Rounded Rectangle 2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10.2  ) )  -  2  )</a:t>
            </a:r>
          </a:p>
        </p:txBody>
      </p:sp>
    </p:spTree>
    <p:extLst>
      <p:ext uri="{BB962C8B-B14F-4D97-AF65-F5344CB8AC3E}">
        <p14:creationId xmlns:p14="http://schemas.microsoft.com/office/powerpoint/2010/main" val="2399079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65</a:t>
            </a:fld>
            <a:endParaRPr lang="en-US"/>
          </a:p>
        </p:txBody>
      </p:sp>
      <p:cxnSp>
        <p:nvCxnSpPr>
          <p:cNvPr id="7" name="Straight Arrow Connector 6"/>
          <p:cNvCxnSpPr/>
          <p:nvPr/>
        </p:nvCxnSpPr>
        <p:spPr>
          <a:xfrm flipV="1">
            <a:off x="263978" y="2118687"/>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 name="Freeform 2"/>
          <p:cNvSpPr/>
          <p:nvPr/>
        </p:nvSpPr>
        <p:spPr>
          <a:xfrm>
            <a:off x="4010297" y="2154432"/>
            <a:ext cx="4010297" cy="2339191"/>
          </a:xfrm>
          <a:custGeom>
            <a:avLst/>
            <a:gdLst>
              <a:gd name="connsiteX0" fmla="*/ 4010297 w 4010297"/>
              <a:gd name="connsiteY0" fmla="*/ 2339191 h 2339191"/>
              <a:gd name="connsiteX1" fmla="*/ 3944983 w 4010297"/>
              <a:gd name="connsiteY1" fmla="*/ 2234688 h 2339191"/>
              <a:gd name="connsiteX2" fmla="*/ 3918857 w 4010297"/>
              <a:gd name="connsiteY2" fmla="*/ 2195499 h 2339191"/>
              <a:gd name="connsiteX3" fmla="*/ 3879669 w 4010297"/>
              <a:gd name="connsiteY3" fmla="*/ 2104059 h 2339191"/>
              <a:gd name="connsiteX4" fmla="*/ 3840480 w 4010297"/>
              <a:gd name="connsiteY4" fmla="*/ 1921179 h 2339191"/>
              <a:gd name="connsiteX5" fmla="*/ 3827417 w 4010297"/>
              <a:gd name="connsiteY5" fmla="*/ 1829739 h 2339191"/>
              <a:gd name="connsiteX6" fmla="*/ 3801292 w 4010297"/>
              <a:gd name="connsiteY6" fmla="*/ 1751362 h 2339191"/>
              <a:gd name="connsiteX7" fmla="*/ 3749040 w 4010297"/>
              <a:gd name="connsiteY7" fmla="*/ 1594608 h 2339191"/>
              <a:gd name="connsiteX8" fmla="*/ 3735977 w 4010297"/>
              <a:gd name="connsiteY8" fmla="*/ 1555419 h 2339191"/>
              <a:gd name="connsiteX9" fmla="*/ 3696789 w 4010297"/>
              <a:gd name="connsiteY9" fmla="*/ 1503168 h 2339191"/>
              <a:gd name="connsiteX10" fmla="*/ 3644537 w 4010297"/>
              <a:gd name="connsiteY10" fmla="*/ 1437854 h 2339191"/>
              <a:gd name="connsiteX11" fmla="*/ 3592286 w 4010297"/>
              <a:gd name="connsiteY11" fmla="*/ 1346414 h 2339191"/>
              <a:gd name="connsiteX12" fmla="*/ 3553097 w 4010297"/>
              <a:gd name="connsiteY12" fmla="*/ 1320288 h 2339191"/>
              <a:gd name="connsiteX13" fmla="*/ 3500846 w 4010297"/>
              <a:gd name="connsiteY13" fmla="*/ 1241911 h 2339191"/>
              <a:gd name="connsiteX14" fmla="*/ 3474720 w 4010297"/>
              <a:gd name="connsiteY14" fmla="*/ 1202722 h 2339191"/>
              <a:gd name="connsiteX15" fmla="*/ 3435532 w 4010297"/>
              <a:gd name="connsiteY15" fmla="*/ 1176597 h 2339191"/>
              <a:gd name="connsiteX16" fmla="*/ 3370217 w 4010297"/>
              <a:gd name="connsiteY16" fmla="*/ 1098219 h 2339191"/>
              <a:gd name="connsiteX17" fmla="*/ 3331029 w 4010297"/>
              <a:gd name="connsiteY17" fmla="*/ 1072094 h 2339191"/>
              <a:gd name="connsiteX18" fmla="*/ 3265714 w 4010297"/>
              <a:gd name="connsiteY18" fmla="*/ 1006779 h 2339191"/>
              <a:gd name="connsiteX19" fmla="*/ 3187337 w 4010297"/>
              <a:gd name="connsiteY19" fmla="*/ 954528 h 2339191"/>
              <a:gd name="connsiteX20" fmla="*/ 3148149 w 4010297"/>
              <a:gd name="connsiteY20" fmla="*/ 928402 h 2339191"/>
              <a:gd name="connsiteX21" fmla="*/ 3108960 w 4010297"/>
              <a:gd name="connsiteY21" fmla="*/ 889214 h 2339191"/>
              <a:gd name="connsiteX22" fmla="*/ 3069772 w 4010297"/>
              <a:gd name="connsiteY22" fmla="*/ 876151 h 2339191"/>
              <a:gd name="connsiteX23" fmla="*/ 2991394 w 4010297"/>
              <a:gd name="connsiteY23" fmla="*/ 823899 h 2339191"/>
              <a:gd name="connsiteX24" fmla="*/ 2847703 w 4010297"/>
              <a:gd name="connsiteY24" fmla="*/ 784711 h 2339191"/>
              <a:gd name="connsiteX25" fmla="*/ 2808514 w 4010297"/>
              <a:gd name="connsiteY25" fmla="*/ 771648 h 2339191"/>
              <a:gd name="connsiteX26" fmla="*/ 2690949 w 4010297"/>
              <a:gd name="connsiteY26" fmla="*/ 745522 h 2339191"/>
              <a:gd name="connsiteX27" fmla="*/ 2612572 w 4010297"/>
              <a:gd name="connsiteY27" fmla="*/ 719397 h 2339191"/>
              <a:gd name="connsiteX28" fmla="*/ 2573383 w 4010297"/>
              <a:gd name="connsiteY28" fmla="*/ 706334 h 2339191"/>
              <a:gd name="connsiteX29" fmla="*/ 2534194 w 4010297"/>
              <a:gd name="connsiteY29" fmla="*/ 667145 h 2339191"/>
              <a:gd name="connsiteX30" fmla="*/ 2442754 w 4010297"/>
              <a:gd name="connsiteY30" fmla="*/ 627957 h 2339191"/>
              <a:gd name="connsiteX31" fmla="*/ 2377440 w 4010297"/>
              <a:gd name="connsiteY31" fmla="*/ 575705 h 2339191"/>
              <a:gd name="connsiteX32" fmla="*/ 2299063 w 4010297"/>
              <a:gd name="connsiteY32" fmla="*/ 523454 h 2339191"/>
              <a:gd name="connsiteX33" fmla="*/ 2259874 w 4010297"/>
              <a:gd name="connsiteY33" fmla="*/ 497328 h 2339191"/>
              <a:gd name="connsiteX34" fmla="*/ 2220686 w 4010297"/>
              <a:gd name="connsiteY34" fmla="*/ 484265 h 2339191"/>
              <a:gd name="connsiteX35" fmla="*/ 2142309 w 4010297"/>
              <a:gd name="connsiteY35" fmla="*/ 418951 h 2339191"/>
              <a:gd name="connsiteX36" fmla="*/ 2103120 w 4010297"/>
              <a:gd name="connsiteY36" fmla="*/ 405888 h 2339191"/>
              <a:gd name="connsiteX37" fmla="*/ 2024743 w 4010297"/>
              <a:gd name="connsiteY37" fmla="*/ 353637 h 2339191"/>
              <a:gd name="connsiteX38" fmla="*/ 1985554 w 4010297"/>
              <a:gd name="connsiteY38" fmla="*/ 327511 h 2339191"/>
              <a:gd name="connsiteX39" fmla="*/ 1867989 w 4010297"/>
              <a:gd name="connsiteY39" fmla="*/ 236071 h 2339191"/>
              <a:gd name="connsiteX40" fmla="*/ 1828800 w 4010297"/>
              <a:gd name="connsiteY40" fmla="*/ 209945 h 2339191"/>
              <a:gd name="connsiteX41" fmla="*/ 1789612 w 4010297"/>
              <a:gd name="connsiteY41" fmla="*/ 183819 h 2339191"/>
              <a:gd name="connsiteX42" fmla="*/ 1672046 w 4010297"/>
              <a:gd name="connsiteY42" fmla="*/ 144631 h 2339191"/>
              <a:gd name="connsiteX43" fmla="*/ 1580606 w 4010297"/>
              <a:gd name="connsiteY43" fmla="*/ 118505 h 2339191"/>
              <a:gd name="connsiteX44" fmla="*/ 1489166 w 4010297"/>
              <a:gd name="connsiteY44" fmla="*/ 105442 h 2339191"/>
              <a:gd name="connsiteX45" fmla="*/ 783772 w 4010297"/>
              <a:gd name="connsiteY45" fmla="*/ 79317 h 2339191"/>
              <a:gd name="connsiteX46" fmla="*/ 640080 w 4010297"/>
              <a:gd name="connsiteY46" fmla="*/ 53191 h 2339191"/>
              <a:gd name="connsiteX47" fmla="*/ 574766 w 4010297"/>
              <a:gd name="connsiteY47" fmla="*/ 40128 h 2339191"/>
              <a:gd name="connsiteX48" fmla="*/ 522514 w 4010297"/>
              <a:gd name="connsiteY48" fmla="*/ 27065 h 2339191"/>
              <a:gd name="connsiteX49" fmla="*/ 418012 w 4010297"/>
              <a:gd name="connsiteY49" fmla="*/ 14002 h 2339191"/>
              <a:gd name="connsiteX50" fmla="*/ 0 w 4010297"/>
              <a:gd name="connsiteY50" fmla="*/ 53191 h 2339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10297" h="2339191">
                <a:moveTo>
                  <a:pt x="4010297" y="2339191"/>
                </a:moveTo>
                <a:cubicBezTo>
                  <a:pt x="3890374" y="2189287"/>
                  <a:pt x="3996036" y="2336794"/>
                  <a:pt x="3944983" y="2234688"/>
                </a:cubicBezTo>
                <a:cubicBezTo>
                  <a:pt x="3937962" y="2220646"/>
                  <a:pt x="3926646" y="2209130"/>
                  <a:pt x="3918857" y="2195499"/>
                </a:cubicBezTo>
                <a:cubicBezTo>
                  <a:pt x="3900240" y="2162918"/>
                  <a:pt x="3889227" y="2139103"/>
                  <a:pt x="3879669" y="2104059"/>
                </a:cubicBezTo>
                <a:cubicBezTo>
                  <a:pt x="3855485" y="2015385"/>
                  <a:pt x="3853275" y="2004344"/>
                  <a:pt x="3840480" y="1921179"/>
                </a:cubicBezTo>
                <a:cubicBezTo>
                  <a:pt x="3835798" y="1890748"/>
                  <a:pt x="3834340" y="1859740"/>
                  <a:pt x="3827417" y="1829739"/>
                </a:cubicBezTo>
                <a:cubicBezTo>
                  <a:pt x="3821225" y="1802905"/>
                  <a:pt x="3807971" y="1778079"/>
                  <a:pt x="3801292" y="1751362"/>
                </a:cubicBezTo>
                <a:cubicBezTo>
                  <a:pt x="3754886" y="1565738"/>
                  <a:pt x="3799661" y="1712723"/>
                  <a:pt x="3749040" y="1594608"/>
                </a:cubicBezTo>
                <a:cubicBezTo>
                  <a:pt x="3743616" y="1581952"/>
                  <a:pt x="3742809" y="1567374"/>
                  <a:pt x="3735977" y="1555419"/>
                </a:cubicBezTo>
                <a:cubicBezTo>
                  <a:pt x="3725176" y="1536516"/>
                  <a:pt x="3709852" y="1520585"/>
                  <a:pt x="3696789" y="1503168"/>
                </a:cubicBezTo>
                <a:cubicBezTo>
                  <a:pt x="3665599" y="1409598"/>
                  <a:pt x="3710190" y="1516638"/>
                  <a:pt x="3644537" y="1437854"/>
                </a:cubicBezTo>
                <a:cubicBezTo>
                  <a:pt x="3593302" y="1376372"/>
                  <a:pt x="3643798" y="1397925"/>
                  <a:pt x="3592286" y="1346414"/>
                </a:cubicBezTo>
                <a:cubicBezTo>
                  <a:pt x="3581184" y="1335313"/>
                  <a:pt x="3566160" y="1328997"/>
                  <a:pt x="3553097" y="1320288"/>
                </a:cubicBezTo>
                <a:lnTo>
                  <a:pt x="3500846" y="1241911"/>
                </a:lnTo>
                <a:cubicBezTo>
                  <a:pt x="3492137" y="1228848"/>
                  <a:pt x="3487783" y="1211431"/>
                  <a:pt x="3474720" y="1202722"/>
                </a:cubicBezTo>
                <a:lnTo>
                  <a:pt x="3435532" y="1176597"/>
                </a:lnTo>
                <a:cubicBezTo>
                  <a:pt x="3409843" y="1138064"/>
                  <a:pt x="3407935" y="1129650"/>
                  <a:pt x="3370217" y="1098219"/>
                </a:cubicBezTo>
                <a:cubicBezTo>
                  <a:pt x="3358156" y="1088169"/>
                  <a:pt x="3344092" y="1080802"/>
                  <a:pt x="3331029" y="1072094"/>
                </a:cubicBezTo>
                <a:cubicBezTo>
                  <a:pt x="3283132" y="1000248"/>
                  <a:pt x="3331029" y="1061208"/>
                  <a:pt x="3265714" y="1006779"/>
                </a:cubicBezTo>
                <a:cubicBezTo>
                  <a:pt x="3200481" y="952418"/>
                  <a:pt x="3256207" y="977485"/>
                  <a:pt x="3187337" y="954528"/>
                </a:cubicBezTo>
                <a:cubicBezTo>
                  <a:pt x="3174274" y="945819"/>
                  <a:pt x="3160210" y="938453"/>
                  <a:pt x="3148149" y="928402"/>
                </a:cubicBezTo>
                <a:cubicBezTo>
                  <a:pt x="3133957" y="916575"/>
                  <a:pt x="3124331" y="899461"/>
                  <a:pt x="3108960" y="889214"/>
                </a:cubicBezTo>
                <a:cubicBezTo>
                  <a:pt x="3097503" y="881576"/>
                  <a:pt x="3081809" y="882838"/>
                  <a:pt x="3069772" y="876151"/>
                </a:cubicBezTo>
                <a:cubicBezTo>
                  <a:pt x="3042324" y="860902"/>
                  <a:pt x="3021182" y="833828"/>
                  <a:pt x="2991394" y="823899"/>
                </a:cubicBezTo>
                <a:cubicBezTo>
                  <a:pt x="2823242" y="767850"/>
                  <a:pt x="2995418" y="821640"/>
                  <a:pt x="2847703" y="784711"/>
                </a:cubicBezTo>
                <a:cubicBezTo>
                  <a:pt x="2834345" y="781371"/>
                  <a:pt x="2821872" y="774988"/>
                  <a:pt x="2808514" y="771648"/>
                </a:cubicBezTo>
                <a:cubicBezTo>
                  <a:pt x="2733922" y="753000"/>
                  <a:pt x="2758007" y="765639"/>
                  <a:pt x="2690949" y="745522"/>
                </a:cubicBezTo>
                <a:cubicBezTo>
                  <a:pt x="2664572" y="737609"/>
                  <a:pt x="2638698" y="728105"/>
                  <a:pt x="2612572" y="719397"/>
                </a:cubicBezTo>
                <a:lnTo>
                  <a:pt x="2573383" y="706334"/>
                </a:lnTo>
                <a:cubicBezTo>
                  <a:pt x="2560320" y="693271"/>
                  <a:pt x="2549227" y="677883"/>
                  <a:pt x="2534194" y="667145"/>
                </a:cubicBezTo>
                <a:cubicBezTo>
                  <a:pt x="2505943" y="646965"/>
                  <a:pt x="2474738" y="638617"/>
                  <a:pt x="2442754" y="627957"/>
                </a:cubicBezTo>
                <a:cubicBezTo>
                  <a:pt x="2394483" y="555548"/>
                  <a:pt x="2444247" y="612820"/>
                  <a:pt x="2377440" y="575705"/>
                </a:cubicBezTo>
                <a:cubicBezTo>
                  <a:pt x="2349992" y="560456"/>
                  <a:pt x="2325189" y="540871"/>
                  <a:pt x="2299063" y="523454"/>
                </a:cubicBezTo>
                <a:cubicBezTo>
                  <a:pt x="2286000" y="514745"/>
                  <a:pt x="2274768" y="502293"/>
                  <a:pt x="2259874" y="497328"/>
                </a:cubicBezTo>
                <a:lnTo>
                  <a:pt x="2220686" y="484265"/>
                </a:lnTo>
                <a:cubicBezTo>
                  <a:pt x="2191798" y="455378"/>
                  <a:pt x="2178679" y="437136"/>
                  <a:pt x="2142309" y="418951"/>
                </a:cubicBezTo>
                <a:cubicBezTo>
                  <a:pt x="2129993" y="412793"/>
                  <a:pt x="2116183" y="410242"/>
                  <a:pt x="2103120" y="405888"/>
                </a:cubicBezTo>
                <a:lnTo>
                  <a:pt x="2024743" y="353637"/>
                </a:lnTo>
                <a:cubicBezTo>
                  <a:pt x="2011680" y="344928"/>
                  <a:pt x="1996655" y="338613"/>
                  <a:pt x="1985554" y="327511"/>
                </a:cubicBezTo>
                <a:cubicBezTo>
                  <a:pt x="1924164" y="266119"/>
                  <a:pt x="1961737" y="298570"/>
                  <a:pt x="1867989" y="236071"/>
                </a:cubicBezTo>
                <a:lnTo>
                  <a:pt x="1828800" y="209945"/>
                </a:lnTo>
                <a:cubicBezTo>
                  <a:pt x="1815737" y="201236"/>
                  <a:pt x="1804506" y="188783"/>
                  <a:pt x="1789612" y="183819"/>
                </a:cubicBezTo>
                <a:lnTo>
                  <a:pt x="1672046" y="144631"/>
                </a:lnTo>
                <a:cubicBezTo>
                  <a:pt x="1638472" y="133439"/>
                  <a:pt x="1616689" y="125066"/>
                  <a:pt x="1580606" y="118505"/>
                </a:cubicBezTo>
                <a:cubicBezTo>
                  <a:pt x="1550313" y="112997"/>
                  <a:pt x="1519646" y="109796"/>
                  <a:pt x="1489166" y="105442"/>
                </a:cubicBezTo>
                <a:cubicBezTo>
                  <a:pt x="1237166" y="21442"/>
                  <a:pt x="1497589" y="103931"/>
                  <a:pt x="783772" y="79317"/>
                </a:cubicBezTo>
                <a:cubicBezTo>
                  <a:pt x="716767" y="77007"/>
                  <a:pt x="697590" y="65971"/>
                  <a:pt x="640080" y="53191"/>
                </a:cubicBezTo>
                <a:cubicBezTo>
                  <a:pt x="618406" y="48375"/>
                  <a:pt x="596440" y="44944"/>
                  <a:pt x="574766" y="40128"/>
                </a:cubicBezTo>
                <a:cubicBezTo>
                  <a:pt x="557240" y="36233"/>
                  <a:pt x="540223" y="30017"/>
                  <a:pt x="522514" y="27065"/>
                </a:cubicBezTo>
                <a:cubicBezTo>
                  <a:pt x="487887" y="21294"/>
                  <a:pt x="452846" y="18356"/>
                  <a:pt x="418012" y="14002"/>
                </a:cubicBezTo>
                <a:cubicBezTo>
                  <a:pt x="6918" y="40524"/>
                  <a:pt x="108709" y="-55518"/>
                  <a:pt x="0" y="5319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3" name="Rectangle 22"/>
          <p:cNvSpPr/>
          <p:nvPr/>
        </p:nvSpPr>
        <p:spPr>
          <a:xfrm>
            <a:off x="7488283" y="399049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sp>
        <p:nvSpPr>
          <p:cNvPr id="25" name="Rounded Rectangle 2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10.2  ) )  -  2  )</a:t>
            </a:r>
          </a:p>
        </p:txBody>
      </p:sp>
    </p:spTree>
    <p:extLst>
      <p:ext uri="{BB962C8B-B14F-4D97-AF65-F5344CB8AC3E}">
        <p14:creationId xmlns:p14="http://schemas.microsoft.com/office/powerpoint/2010/main" val="2192511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3"/>
                                        </p:tgtEl>
                                        <p:attrNameLst>
                                          <p:attrName>ppt_w</p:attrName>
                                        </p:attrNameLst>
                                      </p:cBhvr>
                                      <p:tavLst>
                                        <p:tav tm="0">
                                          <p:val>
                                            <p:strVal val="ppt_w"/>
                                          </p:val>
                                        </p:tav>
                                        <p:tav tm="100000">
                                          <p:val>
                                            <p:fltVal val="0"/>
                                          </p:val>
                                        </p:tav>
                                      </p:tavLst>
                                    </p:anim>
                                    <p:anim calcmode="lin" valueType="num">
                                      <p:cBhvr>
                                        <p:cTn id="7" dur="500"/>
                                        <p:tgtEl>
                                          <p:spTgt spid="23"/>
                                        </p:tgtEl>
                                        <p:attrNameLst>
                                          <p:attrName>ppt_h</p:attrName>
                                        </p:attrNameLst>
                                      </p:cBhvr>
                                      <p:tavLst>
                                        <p:tav tm="0">
                                          <p:val>
                                            <p:strVal val="ppt_h"/>
                                          </p:val>
                                        </p:tav>
                                        <p:tav tm="100000">
                                          <p:val>
                                            <p:fltVal val="0"/>
                                          </p:val>
                                        </p:tav>
                                      </p:tavLst>
                                    </p:anim>
                                    <p:animEffect transition="out" filter="fade">
                                      <p:cBhvr>
                                        <p:cTn id="8" dur="500"/>
                                        <p:tgtEl>
                                          <p:spTgt spid="23"/>
                                        </p:tgtEl>
                                      </p:cBhvr>
                                    </p:animEffect>
                                    <p:set>
                                      <p:cBhvr>
                                        <p:cTn id="9" dur="1" fill="hold">
                                          <p:stCondLst>
                                            <p:cond delay="499"/>
                                          </p:stCondLst>
                                        </p:cTn>
                                        <p:tgtEl>
                                          <p:spTgt spid="23"/>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3"/>
                                        </p:tgtEl>
                                        <p:attrNameLst>
                                          <p:attrName>ppt_w</p:attrName>
                                        </p:attrNameLst>
                                      </p:cBhvr>
                                      <p:tavLst>
                                        <p:tav tm="0">
                                          <p:val>
                                            <p:strVal val="ppt_w"/>
                                          </p:val>
                                        </p:tav>
                                        <p:tav tm="100000">
                                          <p:val>
                                            <p:fltVal val="0"/>
                                          </p:val>
                                        </p:tav>
                                      </p:tavLst>
                                    </p:anim>
                                    <p:anim calcmode="lin" valueType="num">
                                      <p:cBhvr>
                                        <p:cTn id="12" dur="500"/>
                                        <p:tgtEl>
                                          <p:spTgt spid="3"/>
                                        </p:tgtEl>
                                        <p:attrNameLst>
                                          <p:attrName>ppt_h</p:attrName>
                                        </p:attrNameLst>
                                      </p:cBhvr>
                                      <p:tavLst>
                                        <p:tav tm="0">
                                          <p:val>
                                            <p:strVal val="ppt_h"/>
                                          </p:val>
                                        </p:tav>
                                        <p:tav tm="100000">
                                          <p:val>
                                            <p:fltVal val="0"/>
                                          </p:val>
                                        </p:tav>
                                      </p:tavLst>
                                    </p:anim>
                                    <p:animEffect transition="out" filter="fade">
                                      <p:cBhvr>
                                        <p:cTn id="13" dur="500"/>
                                        <p:tgtEl>
                                          <p:spTgt spid="3"/>
                                        </p:tgtEl>
                                      </p:cBhvr>
                                    </p:animEffect>
                                    <p:set>
                                      <p:cBhvr>
                                        <p:cTn id="14" dur="1" fill="hold">
                                          <p:stCondLst>
                                            <p:cond delay="499"/>
                                          </p:stCondLst>
                                        </p:cTn>
                                        <p:tgtEl>
                                          <p:spTgt spid="3"/>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66</a:t>
            </a:fld>
            <a:endParaRPr lang="en-US"/>
          </a:p>
        </p:txBody>
      </p:sp>
      <p:cxnSp>
        <p:nvCxnSpPr>
          <p:cNvPr id="7" name="Straight Arrow Connector 6"/>
          <p:cNvCxnSpPr/>
          <p:nvPr/>
        </p:nvCxnSpPr>
        <p:spPr>
          <a:xfrm flipV="1">
            <a:off x="263978" y="2118687"/>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sp>
        <p:nvSpPr>
          <p:cNvPr id="25" name="Rectangle 24"/>
          <p:cNvSpPr/>
          <p:nvPr/>
        </p:nvSpPr>
        <p:spPr>
          <a:xfrm>
            <a:off x="6239692" y="116258"/>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488428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67</a:t>
            </a:fld>
            <a:endParaRPr lang="en-US"/>
          </a:p>
        </p:txBody>
      </p:sp>
      <p:cxnSp>
        <p:nvCxnSpPr>
          <p:cNvPr id="7" name="Straight Arrow Connector 6"/>
          <p:cNvCxnSpPr/>
          <p:nvPr/>
        </p:nvCxnSpPr>
        <p:spPr>
          <a:xfrm flipV="1">
            <a:off x="277041" y="2434917"/>
            <a:ext cx="731520" cy="1306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sp>
        <p:nvSpPr>
          <p:cNvPr id="23" name="Rectangle 22"/>
          <p:cNvSpPr/>
          <p:nvPr/>
        </p:nvSpPr>
        <p:spPr>
          <a:xfrm>
            <a:off x="6286500" y="116258"/>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8469825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68</a:t>
            </a:fld>
            <a:endParaRPr lang="en-US"/>
          </a:p>
        </p:txBody>
      </p:sp>
      <p:cxnSp>
        <p:nvCxnSpPr>
          <p:cNvPr id="7" name="Straight Arrow Connector 6"/>
          <p:cNvCxnSpPr/>
          <p:nvPr/>
        </p:nvCxnSpPr>
        <p:spPr>
          <a:xfrm flipV="1">
            <a:off x="277041" y="2528936"/>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spTree>
    <p:extLst>
      <p:ext uri="{BB962C8B-B14F-4D97-AF65-F5344CB8AC3E}">
        <p14:creationId xmlns:p14="http://schemas.microsoft.com/office/powerpoint/2010/main" val="101795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69</a:t>
            </a:fld>
            <a:endParaRPr lang="en-US"/>
          </a:p>
        </p:txBody>
      </p:sp>
      <p:cxnSp>
        <p:nvCxnSpPr>
          <p:cNvPr id="7" name="Straight Arrow Connector 6"/>
          <p:cNvCxnSpPr/>
          <p:nvPr/>
        </p:nvCxnSpPr>
        <p:spPr>
          <a:xfrm flipV="1">
            <a:off x="146957" y="3101057"/>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Rounded Rectangle 25"/>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spTree>
    <p:extLst>
      <p:ext uri="{BB962C8B-B14F-4D97-AF65-F5344CB8AC3E}">
        <p14:creationId xmlns:p14="http://schemas.microsoft.com/office/powerpoint/2010/main" val="900569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92500" lnSpcReduction="20000"/>
          </a:bodyPr>
          <a:lstStyle/>
          <a:p>
            <a:pPr marL="0" indent="0">
              <a:buNone/>
            </a:pPr>
            <a:r>
              <a:rPr lang="en-US" b="1" dirty="0" err="1"/>
              <a:t>Árbol</a:t>
            </a:r>
            <a:r>
              <a:rPr lang="en-US" b="1" dirty="0"/>
              <a:t> </a:t>
            </a:r>
            <a:r>
              <a:rPr lang="en-US" b="1" dirty="0" err="1"/>
              <a:t>Binario</a:t>
            </a:r>
            <a:r>
              <a:rPr lang="en-US" b="1" dirty="0"/>
              <a:t> de </a:t>
            </a:r>
            <a:r>
              <a:rPr lang="en-US" b="1" dirty="0" err="1"/>
              <a:t>Expresiones</a:t>
            </a:r>
            <a:endParaRPr lang="en-US" b="1" dirty="0"/>
          </a:p>
          <a:p>
            <a:pPr marL="0" indent="0" algn="just">
              <a:buNone/>
            </a:pPr>
            <a:r>
              <a:rPr lang="en-US" b="1" dirty="0"/>
              <a:t>	</a:t>
            </a:r>
          </a:p>
          <a:p>
            <a:pPr marL="0" indent="0" algn="just">
              <a:buNone/>
            </a:pPr>
            <a:r>
              <a:rPr lang="en-US" b="1" dirty="0"/>
              <a:t>	</a:t>
            </a:r>
            <a:r>
              <a:rPr lang="en-US" dirty="0"/>
              <a:t>Se </a:t>
            </a:r>
            <a:r>
              <a:rPr lang="en-US" dirty="0" err="1"/>
              <a:t>utiliza</a:t>
            </a:r>
            <a:r>
              <a:rPr lang="en-US" dirty="0"/>
              <a:t> para </a:t>
            </a:r>
            <a:r>
              <a:rPr lang="en-US" dirty="0" err="1"/>
              <a:t>representar</a:t>
            </a:r>
            <a:r>
              <a:rPr lang="en-US" dirty="0"/>
              <a:t> </a:t>
            </a:r>
            <a:r>
              <a:rPr lang="en-US" dirty="0" err="1"/>
              <a:t>expresiones</a:t>
            </a:r>
            <a:r>
              <a:rPr lang="en-US" dirty="0"/>
              <a:t> </a:t>
            </a:r>
            <a:r>
              <a:rPr lang="en-US" dirty="0" err="1"/>
              <a:t>algebraicas</a:t>
            </a:r>
            <a:r>
              <a:rPr lang="en-US" dirty="0"/>
              <a:t>. Los </a:t>
            </a:r>
            <a:r>
              <a:rPr lang="en-US" dirty="0" err="1"/>
              <a:t>nodos</a:t>
            </a:r>
            <a:r>
              <a:rPr lang="en-US" dirty="0"/>
              <a:t> </a:t>
            </a:r>
            <a:r>
              <a:rPr lang="en-US" dirty="0" err="1"/>
              <a:t>internos</a:t>
            </a:r>
            <a:r>
              <a:rPr lang="en-US" dirty="0"/>
              <a:t> </a:t>
            </a:r>
            <a:r>
              <a:rPr lang="en-US" dirty="0" err="1"/>
              <a:t>representan</a:t>
            </a:r>
            <a:r>
              <a:rPr lang="en-US" dirty="0"/>
              <a:t> </a:t>
            </a:r>
            <a:r>
              <a:rPr lang="en-US" dirty="0" err="1"/>
              <a:t>operadores</a:t>
            </a:r>
            <a:r>
              <a:rPr lang="en-US" dirty="0"/>
              <a:t> </a:t>
            </a:r>
            <a:r>
              <a:rPr lang="en-US" dirty="0" err="1"/>
              <a:t>binarios</a:t>
            </a:r>
            <a:r>
              <a:rPr lang="en-US" dirty="0"/>
              <a:t> o </a:t>
            </a:r>
            <a:r>
              <a:rPr lang="en-US" dirty="0" err="1"/>
              <a:t>unarios</a:t>
            </a:r>
            <a:r>
              <a:rPr lang="en-US" dirty="0"/>
              <a:t>. Las </a:t>
            </a:r>
            <a:r>
              <a:rPr lang="en-US" dirty="0" err="1"/>
              <a:t>hojas</a:t>
            </a:r>
            <a:r>
              <a:rPr lang="en-US" dirty="0"/>
              <a:t> </a:t>
            </a:r>
            <a:r>
              <a:rPr lang="en-US" dirty="0" err="1"/>
              <a:t>representan</a:t>
            </a:r>
            <a:r>
              <a:rPr lang="en-US" dirty="0"/>
              <a:t> </a:t>
            </a:r>
            <a:r>
              <a:rPr lang="en-US" dirty="0" err="1"/>
              <a:t>los</a:t>
            </a:r>
            <a:r>
              <a:rPr lang="en-US" dirty="0"/>
              <a:t> </a:t>
            </a:r>
            <a:r>
              <a:rPr lang="en-US" dirty="0" err="1"/>
              <a:t>operandos</a:t>
            </a:r>
            <a:r>
              <a:rPr lang="en-US" dirty="0"/>
              <a:t>, </a:t>
            </a:r>
            <a:r>
              <a:rPr lang="en-US" dirty="0" err="1"/>
              <a:t>es</a:t>
            </a:r>
            <a:r>
              <a:rPr lang="en-US" dirty="0"/>
              <a:t> </a:t>
            </a:r>
            <a:r>
              <a:rPr lang="en-US" dirty="0" err="1"/>
              <a:t>decir</a:t>
            </a:r>
            <a:r>
              <a:rPr lang="en-US" dirty="0"/>
              <a:t>, </a:t>
            </a:r>
            <a:r>
              <a:rPr lang="en-US" dirty="0" err="1"/>
              <a:t>constantes</a:t>
            </a:r>
            <a:r>
              <a:rPr lang="en-US" dirty="0"/>
              <a:t> y variables.</a:t>
            </a:r>
          </a:p>
          <a:p>
            <a:pPr marL="0" indent="0" algn="just">
              <a:buNone/>
            </a:pPr>
            <a:r>
              <a:rPr lang="en-US" dirty="0"/>
              <a:t>	</a:t>
            </a:r>
          </a:p>
          <a:p>
            <a:pPr marL="0" indent="0" algn="just">
              <a:buNone/>
            </a:pPr>
            <a:r>
              <a:rPr lang="en-US" dirty="0"/>
              <a:t>	</a:t>
            </a:r>
            <a:r>
              <a:rPr lang="en-US" dirty="0" err="1"/>
              <a:t>Según</a:t>
            </a:r>
            <a:r>
              <a:rPr lang="en-US" dirty="0"/>
              <a:t> </a:t>
            </a:r>
            <a:r>
              <a:rPr lang="en-US" dirty="0" err="1"/>
              <a:t>cómo</a:t>
            </a:r>
            <a:r>
              <a:rPr lang="en-US" dirty="0"/>
              <a:t> se </a:t>
            </a:r>
            <a:r>
              <a:rPr lang="en-US" dirty="0" err="1"/>
              <a:t>recorra</a:t>
            </a:r>
            <a:r>
              <a:rPr lang="en-US" dirty="0"/>
              <a:t> el </a:t>
            </a:r>
            <a:r>
              <a:rPr lang="en-US" dirty="0" err="1"/>
              <a:t>árbol</a:t>
            </a:r>
            <a:r>
              <a:rPr lang="en-US" dirty="0"/>
              <a:t> (traversal) in-order, pre-order o post-order, se </a:t>
            </a:r>
            <a:r>
              <a:rPr lang="en-US" dirty="0" err="1"/>
              <a:t>obtiene</a:t>
            </a:r>
            <a:r>
              <a:rPr lang="en-US" dirty="0"/>
              <a:t> </a:t>
            </a:r>
            <a:r>
              <a:rPr lang="en-US" dirty="0" err="1"/>
              <a:t>una</a:t>
            </a:r>
            <a:r>
              <a:rPr lang="en-US" dirty="0"/>
              <a:t> </a:t>
            </a:r>
            <a:r>
              <a:rPr lang="en-US" dirty="0" err="1"/>
              <a:t>expresión</a:t>
            </a:r>
            <a:r>
              <a:rPr lang="en-US" dirty="0"/>
              <a:t> </a:t>
            </a:r>
            <a:r>
              <a:rPr lang="en-US" dirty="0" err="1"/>
              <a:t>infija</a:t>
            </a:r>
            <a:r>
              <a:rPr lang="en-US" dirty="0"/>
              <a:t>, </a:t>
            </a:r>
            <a:r>
              <a:rPr lang="en-US" dirty="0" err="1"/>
              <a:t>prefija</a:t>
            </a:r>
            <a:r>
              <a:rPr lang="en-US" dirty="0"/>
              <a:t> o </a:t>
            </a:r>
            <a:r>
              <a:rPr lang="en-US" dirty="0" err="1"/>
              <a:t>postfija</a:t>
            </a:r>
            <a:r>
              <a:rPr lang="en-US" dirty="0"/>
              <a:t>, </a:t>
            </a:r>
            <a:r>
              <a:rPr lang="en-US" dirty="0" err="1"/>
              <a:t>respectivamente</a:t>
            </a:r>
            <a:r>
              <a:rPr lang="en-US" dirty="0"/>
              <a:t>.</a:t>
            </a:r>
          </a:p>
          <a:p>
            <a:pPr marL="0" indent="0" algn="just">
              <a:buNone/>
            </a:pPr>
            <a:endParaRPr lang="en-US" dirty="0"/>
          </a:p>
          <a:p>
            <a:pPr marL="0" indent="0" algn="just">
              <a:buNone/>
            </a:pPr>
            <a:r>
              <a:rPr lang="en-US" dirty="0"/>
              <a:t>	 </a:t>
            </a:r>
          </a:p>
        </p:txBody>
      </p:sp>
      <p:sp>
        <p:nvSpPr>
          <p:cNvPr id="4" name="Slide Number Placeholder 3"/>
          <p:cNvSpPr>
            <a:spLocks noGrp="1"/>
          </p:cNvSpPr>
          <p:nvPr>
            <p:ph type="sldNum" sz="quarter" idx="12"/>
          </p:nvPr>
        </p:nvSpPr>
        <p:spPr/>
        <p:txBody>
          <a:bodyPr/>
          <a:lstStyle/>
          <a:p>
            <a:fld id="{401CF334-2D5C-4859-84A6-CA7E6E43FAEB}" type="slidenum">
              <a:rPr lang="en-US" smtClean="0"/>
              <a:t>7</a:t>
            </a:fld>
            <a:endParaRPr lang="en-US"/>
          </a:p>
        </p:txBody>
      </p:sp>
    </p:spTree>
    <p:extLst>
      <p:ext uri="{BB962C8B-B14F-4D97-AF65-F5344CB8AC3E}">
        <p14:creationId xmlns:p14="http://schemas.microsoft.com/office/powerpoint/2010/main" val="397546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barn(inVertical)">
                                      <p:cBhvr>
                                        <p:cTn id="1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70</a:t>
            </a:fld>
            <a:endParaRPr lang="en-US"/>
          </a:p>
        </p:txBody>
      </p:sp>
      <p:cxnSp>
        <p:nvCxnSpPr>
          <p:cNvPr id="7" name="Straight Arrow Connector 6"/>
          <p:cNvCxnSpPr/>
          <p:nvPr/>
        </p:nvCxnSpPr>
        <p:spPr>
          <a:xfrm flipV="1">
            <a:off x="146957" y="1011000"/>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7" name="Rounded Rectangle 26"/>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spTree>
    <p:extLst>
      <p:ext uri="{BB962C8B-B14F-4D97-AF65-F5344CB8AC3E}">
        <p14:creationId xmlns:p14="http://schemas.microsoft.com/office/powerpoint/2010/main" val="2861277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inVertical)">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71</a:t>
            </a:fld>
            <a:endParaRPr lang="en-US"/>
          </a:p>
        </p:txBody>
      </p:sp>
      <p:cxnSp>
        <p:nvCxnSpPr>
          <p:cNvPr id="7" name="Straight Arrow Connector 6"/>
          <p:cNvCxnSpPr/>
          <p:nvPr/>
        </p:nvCxnSpPr>
        <p:spPr>
          <a:xfrm flipV="1">
            <a:off x="146957" y="1285320"/>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7" name="Rectangle 26"/>
          <p:cNvSpPr/>
          <p:nvPr/>
        </p:nvSpPr>
        <p:spPr>
          <a:xfrm>
            <a:off x="6484619" y="116259"/>
            <a:ext cx="477603"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427073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72</a:t>
            </a:fld>
            <a:endParaRPr lang="en-US"/>
          </a:p>
        </p:txBody>
      </p:sp>
      <p:cxnSp>
        <p:nvCxnSpPr>
          <p:cNvPr id="7" name="Straight Arrow Connector 6"/>
          <p:cNvCxnSpPr/>
          <p:nvPr/>
        </p:nvCxnSpPr>
        <p:spPr>
          <a:xfrm flipV="1">
            <a:off x="146957" y="5137161"/>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7" name="Rectangle 26"/>
          <p:cNvSpPr/>
          <p:nvPr/>
        </p:nvSpPr>
        <p:spPr>
          <a:xfrm>
            <a:off x="6439180" y="118972"/>
            <a:ext cx="528765"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0594654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73</a:t>
            </a:fld>
            <a:endParaRPr lang="en-US"/>
          </a:p>
        </p:txBody>
      </p:sp>
      <p:cxnSp>
        <p:nvCxnSpPr>
          <p:cNvPr id="7" name="Straight Arrow Connector 6"/>
          <p:cNvCxnSpPr/>
          <p:nvPr/>
        </p:nvCxnSpPr>
        <p:spPr>
          <a:xfrm flipV="1">
            <a:off x="91440" y="5593773"/>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sz="1200" dirty="0"/>
          </a:p>
        </p:txBody>
      </p:sp>
      <p:sp>
        <p:nvSpPr>
          <p:cNvPr id="30" name="Rectangle 29"/>
          <p:cNvSpPr/>
          <p:nvPr/>
        </p:nvSpPr>
        <p:spPr>
          <a:xfrm>
            <a:off x="6439180" y="118972"/>
            <a:ext cx="528765"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4002541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10.2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74</a:t>
            </a:fld>
            <a:endParaRPr lang="en-US"/>
          </a:p>
        </p:txBody>
      </p:sp>
      <p:cxnSp>
        <p:nvCxnSpPr>
          <p:cNvPr id="7" name="Straight Arrow Connector 6"/>
          <p:cNvCxnSpPr/>
          <p:nvPr/>
        </p:nvCxnSpPr>
        <p:spPr>
          <a:xfrm flipV="1">
            <a:off x="91440" y="5593773"/>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sp>
        <p:nvSpPr>
          <p:cNvPr id="28" name="Rectangle 27"/>
          <p:cNvSpPr/>
          <p:nvPr/>
        </p:nvSpPr>
        <p:spPr>
          <a:xfrm>
            <a:off x="6492240" y="116258"/>
            <a:ext cx="475705"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965638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75</a:t>
            </a:fld>
            <a:endParaRPr lang="en-US"/>
          </a:p>
        </p:txBody>
      </p:sp>
      <p:cxnSp>
        <p:nvCxnSpPr>
          <p:cNvPr id="7" name="Straight Arrow Connector 6"/>
          <p:cNvCxnSpPr/>
          <p:nvPr/>
        </p:nvCxnSpPr>
        <p:spPr>
          <a:xfrm flipV="1">
            <a:off x="91440" y="5718346"/>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sp>
        <p:nvSpPr>
          <p:cNvPr id="29" name="Rounded Rectangle 2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  2  )</a:t>
            </a:r>
          </a:p>
        </p:txBody>
      </p:sp>
    </p:spTree>
    <p:extLst>
      <p:ext uri="{BB962C8B-B14F-4D97-AF65-F5344CB8AC3E}">
        <p14:creationId xmlns:p14="http://schemas.microsoft.com/office/powerpoint/2010/main" val="4076042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76</a:t>
            </a:fld>
            <a:endParaRPr lang="en-US"/>
          </a:p>
        </p:txBody>
      </p:sp>
      <p:cxnSp>
        <p:nvCxnSpPr>
          <p:cNvPr id="7" name="Straight Arrow Connector 6"/>
          <p:cNvCxnSpPr/>
          <p:nvPr/>
        </p:nvCxnSpPr>
        <p:spPr>
          <a:xfrm flipV="1">
            <a:off x="146957" y="6082746"/>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  2  )</a:t>
            </a:r>
          </a:p>
        </p:txBody>
      </p:sp>
    </p:spTree>
    <p:extLst>
      <p:ext uri="{BB962C8B-B14F-4D97-AF65-F5344CB8AC3E}">
        <p14:creationId xmlns:p14="http://schemas.microsoft.com/office/powerpoint/2010/main" val="16061243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77</a:t>
            </a:fld>
            <a:endParaRPr lang="en-US"/>
          </a:p>
        </p:txBody>
      </p:sp>
      <p:cxnSp>
        <p:nvCxnSpPr>
          <p:cNvPr id="7" name="Straight Arrow Connector 6"/>
          <p:cNvCxnSpPr/>
          <p:nvPr/>
        </p:nvCxnSpPr>
        <p:spPr>
          <a:xfrm flipV="1">
            <a:off x="347254" y="3578653"/>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Freeform 1"/>
          <p:cNvSpPr/>
          <p:nvPr/>
        </p:nvSpPr>
        <p:spPr>
          <a:xfrm>
            <a:off x="2717074" y="2808514"/>
            <a:ext cx="6296307" cy="1933303"/>
          </a:xfrm>
          <a:custGeom>
            <a:avLst/>
            <a:gdLst>
              <a:gd name="connsiteX0" fmla="*/ 5329646 w 6296307"/>
              <a:gd name="connsiteY0" fmla="*/ 1933303 h 1933303"/>
              <a:gd name="connsiteX1" fmla="*/ 6283235 w 6296307"/>
              <a:gd name="connsiteY1" fmla="*/ 1436915 h 1933303"/>
              <a:gd name="connsiteX2" fmla="*/ 6296297 w 6296307"/>
              <a:gd name="connsiteY2" fmla="*/ 1397726 h 1933303"/>
              <a:gd name="connsiteX3" fmla="*/ 6244046 w 6296307"/>
              <a:gd name="connsiteY3" fmla="*/ 1227909 h 1933303"/>
              <a:gd name="connsiteX4" fmla="*/ 6178732 w 6296307"/>
              <a:gd name="connsiteY4" fmla="*/ 1149532 h 1933303"/>
              <a:gd name="connsiteX5" fmla="*/ 6113417 w 6296307"/>
              <a:gd name="connsiteY5" fmla="*/ 1071155 h 1933303"/>
              <a:gd name="connsiteX6" fmla="*/ 6074229 w 6296307"/>
              <a:gd name="connsiteY6" fmla="*/ 1045029 h 1933303"/>
              <a:gd name="connsiteX7" fmla="*/ 5956663 w 6296307"/>
              <a:gd name="connsiteY7" fmla="*/ 940526 h 1933303"/>
              <a:gd name="connsiteX8" fmla="*/ 5930537 w 6296307"/>
              <a:gd name="connsiteY8" fmla="*/ 901337 h 1933303"/>
              <a:gd name="connsiteX9" fmla="*/ 5839097 w 6296307"/>
              <a:gd name="connsiteY9" fmla="*/ 849086 h 1933303"/>
              <a:gd name="connsiteX10" fmla="*/ 5760720 w 6296307"/>
              <a:gd name="connsiteY10" fmla="*/ 796835 h 1933303"/>
              <a:gd name="connsiteX11" fmla="*/ 5721532 w 6296307"/>
              <a:gd name="connsiteY11" fmla="*/ 757646 h 1933303"/>
              <a:gd name="connsiteX12" fmla="*/ 5630092 w 6296307"/>
              <a:gd name="connsiteY12" fmla="*/ 718457 h 1933303"/>
              <a:gd name="connsiteX13" fmla="*/ 5590903 w 6296307"/>
              <a:gd name="connsiteY13" fmla="*/ 692332 h 1933303"/>
              <a:gd name="connsiteX14" fmla="*/ 5512526 w 6296307"/>
              <a:gd name="connsiteY14" fmla="*/ 666206 h 1933303"/>
              <a:gd name="connsiteX15" fmla="*/ 5473337 w 6296307"/>
              <a:gd name="connsiteY15" fmla="*/ 653143 h 1933303"/>
              <a:gd name="connsiteX16" fmla="*/ 5381897 w 6296307"/>
              <a:gd name="connsiteY16" fmla="*/ 613955 h 1933303"/>
              <a:gd name="connsiteX17" fmla="*/ 5264332 w 6296307"/>
              <a:gd name="connsiteY17" fmla="*/ 561703 h 1933303"/>
              <a:gd name="connsiteX18" fmla="*/ 5185955 w 6296307"/>
              <a:gd name="connsiteY18" fmla="*/ 535577 h 1933303"/>
              <a:gd name="connsiteX19" fmla="*/ 5120640 w 6296307"/>
              <a:gd name="connsiteY19" fmla="*/ 509452 h 1933303"/>
              <a:gd name="connsiteX20" fmla="*/ 4833257 w 6296307"/>
              <a:gd name="connsiteY20" fmla="*/ 457200 h 1933303"/>
              <a:gd name="connsiteX21" fmla="*/ 4767943 w 6296307"/>
              <a:gd name="connsiteY21" fmla="*/ 444137 h 1933303"/>
              <a:gd name="connsiteX22" fmla="*/ 4611189 w 6296307"/>
              <a:gd name="connsiteY22" fmla="*/ 418012 h 1933303"/>
              <a:gd name="connsiteX23" fmla="*/ 4467497 w 6296307"/>
              <a:gd name="connsiteY23" fmla="*/ 391886 h 1933303"/>
              <a:gd name="connsiteX24" fmla="*/ 4389120 w 6296307"/>
              <a:gd name="connsiteY24" fmla="*/ 365760 h 1933303"/>
              <a:gd name="connsiteX25" fmla="*/ 4245429 w 6296307"/>
              <a:gd name="connsiteY25" fmla="*/ 339635 h 1933303"/>
              <a:gd name="connsiteX26" fmla="*/ 4114800 w 6296307"/>
              <a:gd name="connsiteY26" fmla="*/ 300446 h 1933303"/>
              <a:gd name="connsiteX27" fmla="*/ 4075612 w 6296307"/>
              <a:gd name="connsiteY27" fmla="*/ 274320 h 1933303"/>
              <a:gd name="connsiteX28" fmla="*/ 3944983 w 6296307"/>
              <a:gd name="connsiteY28" fmla="*/ 261257 h 1933303"/>
              <a:gd name="connsiteX29" fmla="*/ 3866606 w 6296307"/>
              <a:gd name="connsiteY29" fmla="*/ 248195 h 1933303"/>
              <a:gd name="connsiteX30" fmla="*/ 3788229 w 6296307"/>
              <a:gd name="connsiteY30" fmla="*/ 222069 h 1933303"/>
              <a:gd name="connsiteX31" fmla="*/ 3722915 w 6296307"/>
              <a:gd name="connsiteY31" fmla="*/ 195943 h 1933303"/>
              <a:gd name="connsiteX32" fmla="*/ 3579223 w 6296307"/>
              <a:gd name="connsiteY32" fmla="*/ 169817 h 1933303"/>
              <a:gd name="connsiteX33" fmla="*/ 3344092 w 6296307"/>
              <a:gd name="connsiteY33" fmla="*/ 104503 h 1933303"/>
              <a:gd name="connsiteX34" fmla="*/ 3278777 w 6296307"/>
              <a:gd name="connsiteY34" fmla="*/ 78377 h 1933303"/>
              <a:gd name="connsiteX35" fmla="*/ 2939143 w 6296307"/>
              <a:gd name="connsiteY35" fmla="*/ 39189 h 1933303"/>
              <a:gd name="connsiteX36" fmla="*/ 2899955 w 6296307"/>
              <a:gd name="connsiteY36" fmla="*/ 26126 h 1933303"/>
              <a:gd name="connsiteX37" fmla="*/ 2782389 w 6296307"/>
              <a:gd name="connsiteY37" fmla="*/ 0 h 1933303"/>
              <a:gd name="connsiteX38" fmla="*/ 2181497 w 6296307"/>
              <a:gd name="connsiteY38" fmla="*/ 13063 h 1933303"/>
              <a:gd name="connsiteX39" fmla="*/ 2024743 w 6296307"/>
              <a:gd name="connsiteY39" fmla="*/ 39189 h 1933303"/>
              <a:gd name="connsiteX40" fmla="*/ 1959429 w 6296307"/>
              <a:gd name="connsiteY40" fmla="*/ 52252 h 1933303"/>
              <a:gd name="connsiteX41" fmla="*/ 1881052 w 6296307"/>
              <a:gd name="connsiteY41" fmla="*/ 78377 h 1933303"/>
              <a:gd name="connsiteX42" fmla="*/ 1802675 w 6296307"/>
              <a:gd name="connsiteY42" fmla="*/ 91440 h 1933303"/>
              <a:gd name="connsiteX43" fmla="*/ 1737360 w 6296307"/>
              <a:gd name="connsiteY43" fmla="*/ 104503 h 1933303"/>
              <a:gd name="connsiteX44" fmla="*/ 1658983 w 6296307"/>
              <a:gd name="connsiteY44" fmla="*/ 117566 h 1933303"/>
              <a:gd name="connsiteX45" fmla="*/ 1580606 w 6296307"/>
              <a:gd name="connsiteY45" fmla="*/ 143692 h 1933303"/>
              <a:gd name="connsiteX46" fmla="*/ 1515292 w 6296307"/>
              <a:gd name="connsiteY46" fmla="*/ 169817 h 1933303"/>
              <a:gd name="connsiteX47" fmla="*/ 1358537 w 6296307"/>
              <a:gd name="connsiteY47" fmla="*/ 195943 h 1933303"/>
              <a:gd name="connsiteX48" fmla="*/ 1293223 w 6296307"/>
              <a:gd name="connsiteY48" fmla="*/ 222069 h 1933303"/>
              <a:gd name="connsiteX49" fmla="*/ 1175657 w 6296307"/>
              <a:gd name="connsiteY49" fmla="*/ 248195 h 1933303"/>
              <a:gd name="connsiteX50" fmla="*/ 1136469 w 6296307"/>
              <a:gd name="connsiteY50" fmla="*/ 274320 h 1933303"/>
              <a:gd name="connsiteX51" fmla="*/ 1084217 w 6296307"/>
              <a:gd name="connsiteY51" fmla="*/ 287383 h 1933303"/>
              <a:gd name="connsiteX52" fmla="*/ 1045029 w 6296307"/>
              <a:gd name="connsiteY52" fmla="*/ 300446 h 1933303"/>
              <a:gd name="connsiteX53" fmla="*/ 992777 w 6296307"/>
              <a:gd name="connsiteY53" fmla="*/ 326572 h 1933303"/>
              <a:gd name="connsiteX54" fmla="*/ 901337 w 6296307"/>
              <a:gd name="connsiteY54" fmla="*/ 339635 h 1933303"/>
              <a:gd name="connsiteX55" fmla="*/ 796835 w 6296307"/>
              <a:gd name="connsiteY55" fmla="*/ 378823 h 1933303"/>
              <a:gd name="connsiteX56" fmla="*/ 757646 w 6296307"/>
              <a:gd name="connsiteY56" fmla="*/ 391886 h 1933303"/>
              <a:gd name="connsiteX57" fmla="*/ 679269 w 6296307"/>
              <a:gd name="connsiteY57" fmla="*/ 404949 h 1933303"/>
              <a:gd name="connsiteX58" fmla="*/ 640080 w 6296307"/>
              <a:gd name="connsiteY58" fmla="*/ 418012 h 1933303"/>
              <a:gd name="connsiteX59" fmla="*/ 574766 w 6296307"/>
              <a:gd name="connsiteY59" fmla="*/ 431075 h 1933303"/>
              <a:gd name="connsiteX60" fmla="*/ 522515 w 6296307"/>
              <a:gd name="connsiteY60" fmla="*/ 444137 h 1933303"/>
              <a:gd name="connsiteX61" fmla="*/ 444137 w 6296307"/>
              <a:gd name="connsiteY61" fmla="*/ 470263 h 1933303"/>
              <a:gd name="connsiteX62" fmla="*/ 404949 w 6296307"/>
              <a:gd name="connsiteY62" fmla="*/ 496389 h 1933303"/>
              <a:gd name="connsiteX63" fmla="*/ 365760 w 6296307"/>
              <a:gd name="connsiteY63" fmla="*/ 509452 h 1933303"/>
              <a:gd name="connsiteX64" fmla="*/ 248195 w 6296307"/>
              <a:gd name="connsiteY64" fmla="*/ 600892 h 1933303"/>
              <a:gd name="connsiteX65" fmla="*/ 209006 w 6296307"/>
              <a:gd name="connsiteY65" fmla="*/ 613955 h 1933303"/>
              <a:gd name="connsiteX66" fmla="*/ 130629 w 6296307"/>
              <a:gd name="connsiteY66" fmla="*/ 666206 h 1933303"/>
              <a:gd name="connsiteX67" fmla="*/ 65315 w 6296307"/>
              <a:gd name="connsiteY67" fmla="*/ 692332 h 1933303"/>
              <a:gd name="connsiteX68" fmla="*/ 0 w 6296307"/>
              <a:gd name="connsiteY68" fmla="*/ 731520 h 19333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296307" h="1933303">
                <a:moveTo>
                  <a:pt x="5329646" y="1933303"/>
                </a:moveTo>
                <a:cubicBezTo>
                  <a:pt x="5647509" y="1767840"/>
                  <a:pt x="5969781" y="1610585"/>
                  <a:pt x="6283235" y="1436915"/>
                </a:cubicBezTo>
                <a:cubicBezTo>
                  <a:pt x="6295279" y="1430242"/>
                  <a:pt x="6296297" y="1411496"/>
                  <a:pt x="6296297" y="1397726"/>
                </a:cubicBezTo>
                <a:cubicBezTo>
                  <a:pt x="6296297" y="1252914"/>
                  <a:pt x="6298353" y="1314800"/>
                  <a:pt x="6244046" y="1227909"/>
                </a:cubicBezTo>
                <a:cubicBezTo>
                  <a:pt x="6196693" y="1152144"/>
                  <a:pt x="6245576" y="1194094"/>
                  <a:pt x="6178732" y="1149532"/>
                </a:cubicBezTo>
                <a:cubicBezTo>
                  <a:pt x="6153042" y="1110997"/>
                  <a:pt x="6151137" y="1102588"/>
                  <a:pt x="6113417" y="1071155"/>
                </a:cubicBezTo>
                <a:cubicBezTo>
                  <a:pt x="6101356" y="1061104"/>
                  <a:pt x="6085963" y="1055459"/>
                  <a:pt x="6074229" y="1045029"/>
                </a:cubicBezTo>
                <a:cubicBezTo>
                  <a:pt x="5940015" y="925727"/>
                  <a:pt x="6045603" y="999819"/>
                  <a:pt x="5956663" y="940526"/>
                </a:cubicBezTo>
                <a:cubicBezTo>
                  <a:pt x="5947954" y="927463"/>
                  <a:pt x="5941638" y="912438"/>
                  <a:pt x="5930537" y="901337"/>
                </a:cubicBezTo>
                <a:cubicBezTo>
                  <a:pt x="5912074" y="882874"/>
                  <a:pt x="5859586" y="859330"/>
                  <a:pt x="5839097" y="849086"/>
                </a:cubicBezTo>
                <a:cubicBezTo>
                  <a:pt x="5714084" y="724070"/>
                  <a:pt x="5874148" y="872453"/>
                  <a:pt x="5760720" y="796835"/>
                </a:cubicBezTo>
                <a:cubicBezTo>
                  <a:pt x="5745349" y="786588"/>
                  <a:pt x="5735724" y="769473"/>
                  <a:pt x="5721532" y="757646"/>
                </a:cubicBezTo>
                <a:cubicBezTo>
                  <a:pt x="5682871" y="725428"/>
                  <a:pt x="5679889" y="730906"/>
                  <a:pt x="5630092" y="718457"/>
                </a:cubicBezTo>
                <a:cubicBezTo>
                  <a:pt x="5617029" y="709749"/>
                  <a:pt x="5605249" y="698708"/>
                  <a:pt x="5590903" y="692332"/>
                </a:cubicBezTo>
                <a:cubicBezTo>
                  <a:pt x="5565738" y="681147"/>
                  <a:pt x="5538652" y="674915"/>
                  <a:pt x="5512526" y="666206"/>
                </a:cubicBezTo>
                <a:cubicBezTo>
                  <a:pt x="5499463" y="661852"/>
                  <a:pt x="5485653" y="659301"/>
                  <a:pt x="5473337" y="653143"/>
                </a:cubicBezTo>
                <a:cubicBezTo>
                  <a:pt x="5300043" y="566494"/>
                  <a:pt x="5516442" y="671616"/>
                  <a:pt x="5381897" y="613955"/>
                </a:cubicBezTo>
                <a:cubicBezTo>
                  <a:pt x="5266886" y="564665"/>
                  <a:pt x="5398045" y="610327"/>
                  <a:pt x="5264332" y="561703"/>
                </a:cubicBezTo>
                <a:cubicBezTo>
                  <a:pt x="5238451" y="552292"/>
                  <a:pt x="5211524" y="545804"/>
                  <a:pt x="5185955" y="535577"/>
                </a:cubicBezTo>
                <a:cubicBezTo>
                  <a:pt x="5164183" y="526869"/>
                  <a:pt x="5143297" y="515494"/>
                  <a:pt x="5120640" y="509452"/>
                </a:cubicBezTo>
                <a:cubicBezTo>
                  <a:pt x="5036568" y="487033"/>
                  <a:pt x="4916308" y="473810"/>
                  <a:pt x="4833257" y="457200"/>
                </a:cubicBezTo>
                <a:cubicBezTo>
                  <a:pt x="4811486" y="452846"/>
                  <a:pt x="4789808" y="447995"/>
                  <a:pt x="4767943" y="444137"/>
                </a:cubicBezTo>
                <a:cubicBezTo>
                  <a:pt x="4715777" y="434931"/>
                  <a:pt x="4663132" y="428401"/>
                  <a:pt x="4611189" y="418012"/>
                </a:cubicBezTo>
                <a:cubicBezTo>
                  <a:pt x="4519903" y="399755"/>
                  <a:pt x="4567775" y="408599"/>
                  <a:pt x="4467497" y="391886"/>
                </a:cubicBezTo>
                <a:cubicBezTo>
                  <a:pt x="4441371" y="383177"/>
                  <a:pt x="4415689" y="373006"/>
                  <a:pt x="4389120" y="365760"/>
                </a:cubicBezTo>
                <a:cubicBezTo>
                  <a:pt x="4360422" y="357933"/>
                  <a:pt x="4271043" y="343904"/>
                  <a:pt x="4245429" y="339635"/>
                </a:cubicBezTo>
                <a:cubicBezTo>
                  <a:pt x="4097736" y="265789"/>
                  <a:pt x="4309976" y="365506"/>
                  <a:pt x="4114800" y="300446"/>
                </a:cubicBezTo>
                <a:cubicBezTo>
                  <a:pt x="4099906" y="295481"/>
                  <a:pt x="4090909" y="277850"/>
                  <a:pt x="4075612" y="274320"/>
                </a:cubicBezTo>
                <a:cubicBezTo>
                  <a:pt x="4032972" y="264480"/>
                  <a:pt x="3988405" y="266685"/>
                  <a:pt x="3944983" y="261257"/>
                </a:cubicBezTo>
                <a:cubicBezTo>
                  <a:pt x="3918702" y="257972"/>
                  <a:pt x="3892732" y="252549"/>
                  <a:pt x="3866606" y="248195"/>
                </a:cubicBezTo>
                <a:cubicBezTo>
                  <a:pt x="3840480" y="239486"/>
                  <a:pt x="3814110" y="231480"/>
                  <a:pt x="3788229" y="222069"/>
                </a:cubicBezTo>
                <a:cubicBezTo>
                  <a:pt x="3766192" y="214056"/>
                  <a:pt x="3745537" y="202113"/>
                  <a:pt x="3722915" y="195943"/>
                </a:cubicBezTo>
                <a:cubicBezTo>
                  <a:pt x="3604550" y="163661"/>
                  <a:pt x="3685670" y="201125"/>
                  <a:pt x="3579223" y="169817"/>
                </a:cubicBezTo>
                <a:cubicBezTo>
                  <a:pt x="3341380" y="99863"/>
                  <a:pt x="3503709" y="131106"/>
                  <a:pt x="3344092" y="104503"/>
                </a:cubicBezTo>
                <a:cubicBezTo>
                  <a:pt x="3322320" y="95794"/>
                  <a:pt x="3301602" y="83748"/>
                  <a:pt x="3278777" y="78377"/>
                </a:cubicBezTo>
                <a:cubicBezTo>
                  <a:pt x="3152640" y="48698"/>
                  <a:pt x="3069986" y="48535"/>
                  <a:pt x="2939143" y="39189"/>
                </a:cubicBezTo>
                <a:cubicBezTo>
                  <a:pt x="2926080" y="34835"/>
                  <a:pt x="2913194" y="29909"/>
                  <a:pt x="2899955" y="26126"/>
                </a:cubicBezTo>
                <a:cubicBezTo>
                  <a:pt x="2856913" y="13828"/>
                  <a:pt x="2827281" y="8979"/>
                  <a:pt x="2782389" y="0"/>
                </a:cubicBezTo>
                <a:cubicBezTo>
                  <a:pt x="2582092" y="4354"/>
                  <a:pt x="2381574" y="2714"/>
                  <a:pt x="2181497" y="13063"/>
                </a:cubicBezTo>
                <a:cubicBezTo>
                  <a:pt x="2128596" y="15799"/>
                  <a:pt x="2076909" y="29983"/>
                  <a:pt x="2024743" y="39189"/>
                </a:cubicBezTo>
                <a:cubicBezTo>
                  <a:pt x="2002878" y="43048"/>
                  <a:pt x="1980849" y="46410"/>
                  <a:pt x="1959429" y="52252"/>
                </a:cubicBezTo>
                <a:cubicBezTo>
                  <a:pt x="1932861" y="59498"/>
                  <a:pt x="1907769" y="71698"/>
                  <a:pt x="1881052" y="78377"/>
                </a:cubicBezTo>
                <a:cubicBezTo>
                  <a:pt x="1855357" y="84801"/>
                  <a:pt x="1828734" y="86702"/>
                  <a:pt x="1802675" y="91440"/>
                </a:cubicBezTo>
                <a:cubicBezTo>
                  <a:pt x="1780830" y="95412"/>
                  <a:pt x="1759205" y="100531"/>
                  <a:pt x="1737360" y="104503"/>
                </a:cubicBezTo>
                <a:cubicBezTo>
                  <a:pt x="1711301" y="109241"/>
                  <a:pt x="1684678" y="111142"/>
                  <a:pt x="1658983" y="117566"/>
                </a:cubicBezTo>
                <a:cubicBezTo>
                  <a:pt x="1632266" y="124245"/>
                  <a:pt x="1606487" y="134281"/>
                  <a:pt x="1580606" y="143692"/>
                </a:cubicBezTo>
                <a:cubicBezTo>
                  <a:pt x="1558569" y="151705"/>
                  <a:pt x="1538117" y="164446"/>
                  <a:pt x="1515292" y="169817"/>
                </a:cubicBezTo>
                <a:cubicBezTo>
                  <a:pt x="1463728" y="181950"/>
                  <a:pt x="1358537" y="195943"/>
                  <a:pt x="1358537" y="195943"/>
                </a:cubicBezTo>
                <a:cubicBezTo>
                  <a:pt x="1336766" y="204652"/>
                  <a:pt x="1315845" y="215899"/>
                  <a:pt x="1293223" y="222069"/>
                </a:cubicBezTo>
                <a:cubicBezTo>
                  <a:pt x="1249070" y="234111"/>
                  <a:pt x="1215119" y="228464"/>
                  <a:pt x="1175657" y="248195"/>
                </a:cubicBezTo>
                <a:cubicBezTo>
                  <a:pt x="1161615" y="255216"/>
                  <a:pt x="1150899" y="268136"/>
                  <a:pt x="1136469" y="274320"/>
                </a:cubicBezTo>
                <a:cubicBezTo>
                  <a:pt x="1119967" y="281392"/>
                  <a:pt x="1101480" y="282451"/>
                  <a:pt x="1084217" y="287383"/>
                </a:cubicBezTo>
                <a:cubicBezTo>
                  <a:pt x="1070978" y="291166"/>
                  <a:pt x="1057685" y="295022"/>
                  <a:pt x="1045029" y="300446"/>
                </a:cubicBezTo>
                <a:cubicBezTo>
                  <a:pt x="1027130" y="308117"/>
                  <a:pt x="1011564" y="321448"/>
                  <a:pt x="992777" y="326572"/>
                </a:cubicBezTo>
                <a:cubicBezTo>
                  <a:pt x="963072" y="334673"/>
                  <a:pt x="931817" y="335281"/>
                  <a:pt x="901337" y="339635"/>
                </a:cubicBezTo>
                <a:cubicBezTo>
                  <a:pt x="820167" y="380219"/>
                  <a:pt x="879834" y="355109"/>
                  <a:pt x="796835" y="378823"/>
                </a:cubicBezTo>
                <a:cubicBezTo>
                  <a:pt x="783595" y="382606"/>
                  <a:pt x="771088" y="388899"/>
                  <a:pt x="757646" y="391886"/>
                </a:cubicBezTo>
                <a:cubicBezTo>
                  <a:pt x="731791" y="397632"/>
                  <a:pt x="705124" y="399203"/>
                  <a:pt x="679269" y="404949"/>
                </a:cubicBezTo>
                <a:cubicBezTo>
                  <a:pt x="665827" y="407936"/>
                  <a:pt x="653438" y="414672"/>
                  <a:pt x="640080" y="418012"/>
                </a:cubicBezTo>
                <a:cubicBezTo>
                  <a:pt x="618540" y="423397"/>
                  <a:pt x="596440" y="426259"/>
                  <a:pt x="574766" y="431075"/>
                </a:cubicBezTo>
                <a:cubicBezTo>
                  <a:pt x="557241" y="434969"/>
                  <a:pt x="539711" y="438978"/>
                  <a:pt x="522515" y="444137"/>
                </a:cubicBezTo>
                <a:cubicBezTo>
                  <a:pt x="496137" y="452050"/>
                  <a:pt x="444137" y="470263"/>
                  <a:pt x="444137" y="470263"/>
                </a:cubicBezTo>
                <a:cubicBezTo>
                  <a:pt x="431074" y="478972"/>
                  <a:pt x="418991" y="489368"/>
                  <a:pt x="404949" y="496389"/>
                </a:cubicBezTo>
                <a:cubicBezTo>
                  <a:pt x="392633" y="502547"/>
                  <a:pt x="377217" y="501814"/>
                  <a:pt x="365760" y="509452"/>
                </a:cubicBezTo>
                <a:cubicBezTo>
                  <a:pt x="298135" y="554535"/>
                  <a:pt x="352540" y="566110"/>
                  <a:pt x="248195" y="600892"/>
                </a:cubicBezTo>
                <a:cubicBezTo>
                  <a:pt x="235132" y="605246"/>
                  <a:pt x="221043" y="607268"/>
                  <a:pt x="209006" y="613955"/>
                </a:cubicBezTo>
                <a:cubicBezTo>
                  <a:pt x="181558" y="629204"/>
                  <a:pt x="159782" y="654545"/>
                  <a:pt x="130629" y="666206"/>
                </a:cubicBezTo>
                <a:cubicBezTo>
                  <a:pt x="108858" y="674915"/>
                  <a:pt x="85813" y="680944"/>
                  <a:pt x="65315" y="692332"/>
                </a:cubicBezTo>
                <a:cubicBezTo>
                  <a:pt x="-9927" y="734133"/>
                  <a:pt x="38736" y="731520"/>
                  <a:pt x="0" y="731520"/>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5" name="Rectangle 24"/>
          <p:cNvSpPr/>
          <p:nvPr/>
        </p:nvSpPr>
        <p:spPr>
          <a:xfrm>
            <a:off x="7233559" y="386407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3</a:t>
            </a:r>
            <a:endParaRPr lang="es-AR" dirty="0">
              <a:solidFill>
                <a:srgbClr val="C00000"/>
              </a:solidFill>
            </a:endParaRPr>
          </a:p>
        </p:txBody>
      </p: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  2  )</a:t>
            </a:r>
          </a:p>
        </p:txBody>
      </p:sp>
    </p:spTree>
    <p:extLst>
      <p:ext uri="{BB962C8B-B14F-4D97-AF65-F5344CB8AC3E}">
        <p14:creationId xmlns:p14="http://schemas.microsoft.com/office/powerpoint/2010/main" val="2613872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25"/>
                                        </p:tgtEl>
                                        <p:attrNameLst>
                                          <p:attrName>ppt_w</p:attrName>
                                        </p:attrNameLst>
                                      </p:cBhvr>
                                      <p:tavLst>
                                        <p:tav tm="0">
                                          <p:val>
                                            <p:strVal val="ppt_w"/>
                                          </p:val>
                                        </p:tav>
                                        <p:tav tm="100000">
                                          <p:val>
                                            <p:fltVal val="0"/>
                                          </p:val>
                                        </p:tav>
                                      </p:tavLst>
                                    </p:anim>
                                    <p:anim calcmode="lin" valueType="num">
                                      <p:cBhvr>
                                        <p:cTn id="7" dur="500"/>
                                        <p:tgtEl>
                                          <p:spTgt spid="25"/>
                                        </p:tgtEl>
                                        <p:attrNameLst>
                                          <p:attrName>ppt_h</p:attrName>
                                        </p:attrNameLst>
                                      </p:cBhvr>
                                      <p:tavLst>
                                        <p:tav tm="0">
                                          <p:val>
                                            <p:strVal val="ppt_h"/>
                                          </p:val>
                                        </p:tav>
                                        <p:tav tm="100000">
                                          <p:val>
                                            <p:fltVal val="0"/>
                                          </p:val>
                                        </p:tav>
                                      </p:tavLst>
                                    </p:anim>
                                    <p:animEffect transition="out" filter="fade">
                                      <p:cBhvr>
                                        <p:cTn id="8" dur="500"/>
                                        <p:tgtEl>
                                          <p:spTgt spid="25"/>
                                        </p:tgtEl>
                                      </p:cBhvr>
                                    </p:animEffect>
                                    <p:set>
                                      <p:cBhvr>
                                        <p:cTn id="9" dur="1" fill="hold">
                                          <p:stCondLst>
                                            <p:cond delay="499"/>
                                          </p:stCondLst>
                                        </p:cTn>
                                        <p:tgtEl>
                                          <p:spTgt spid="25"/>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2"/>
                                        </p:tgtEl>
                                        <p:attrNameLst>
                                          <p:attrName>ppt_w</p:attrName>
                                        </p:attrNameLst>
                                      </p:cBhvr>
                                      <p:tavLst>
                                        <p:tav tm="0">
                                          <p:val>
                                            <p:strVal val="ppt_w"/>
                                          </p:val>
                                        </p:tav>
                                        <p:tav tm="100000">
                                          <p:val>
                                            <p:fltVal val="0"/>
                                          </p:val>
                                        </p:tav>
                                      </p:tavLst>
                                    </p:anim>
                                    <p:anim calcmode="lin" valueType="num">
                                      <p:cBhvr>
                                        <p:cTn id="12" dur="500"/>
                                        <p:tgtEl>
                                          <p:spTgt spid="2"/>
                                        </p:tgtEl>
                                        <p:attrNameLst>
                                          <p:attrName>ppt_h</p:attrName>
                                        </p:attrNameLst>
                                      </p:cBhvr>
                                      <p:tavLst>
                                        <p:tav tm="0">
                                          <p:val>
                                            <p:strVal val="ppt_h"/>
                                          </p:val>
                                        </p:tav>
                                        <p:tav tm="100000">
                                          <p:val>
                                            <p:fltVal val="0"/>
                                          </p:val>
                                        </p:tav>
                                      </p:tavLst>
                                    </p:anim>
                                    <p:animEffect transition="out" filter="fade">
                                      <p:cBhvr>
                                        <p:cTn id="13" dur="500"/>
                                        <p:tgtEl>
                                          <p:spTgt spid="2"/>
                                        </p:tgtEl>
                                      </p:cBhvr>
                                    </p:animEffect>
                                    <p:set>
                                      <p:cBhvr>
                                        <p:cTn id="14" dur="1" fill="hold">
                                          <p:stCondLst>
                                            <p:cond delay="499"/>
                                          </p:stCondLst>
                                        </p:cTn>
                                        <p:tgtEl>
                                          <p:spTgt spid="2"/>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5"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78</a:t>
            </a:fld>
            <a:endParaRPr lang="en-US"/>
          </a:p>
        </p:txBody>
      </p:sp>
      <p:cxnSp>
        <p:nvCxnSpPr>
          <p:cNvPr id="7" name="Straight Arrow Connector 6"/>
          <p:cNvCxnSpPr/>
          <p:nvPr/>
        </p:nvCxnSpPr>
        <p:spPr>
          <a:xfrm flipV="1">
            <a:off x="347254" y="3578653"/>
            <a:ext cx="731520" cy="2314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sp>
        <p:nvSpPr>
          <p:cNvPr id="28" name="Rectangle 27"/>
          <p:cNvSpPr/>
          <p:nvPr/>
        </p:nvSpPr>
        <p:spPr>
          <a:xfrm>
            <a:off x="6863442" y="7693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416950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inVertical)">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ounded Rectangle 28"/>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79</a:t>
            </a:fld>
            <a:endParaRPr lang="en-US"/>
          </a:p>
        </p:txBody>
      </p:sp>
      <p:cxnSp>
        <p:nvCxnSpPr>
          <p:cNvPr id="7" name="Straight Arrow Connector 6"/>
          <p:cNvCxnSpPr/>
          <p:nvPr/>
        </p:nvCxnSpPr>
        <p:spPr>
          <a:xfrm flipV="1">
            <a:off x="457200" y="3810961"/>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sp>
        <p:nvSpPr>
          <p:cNvPr id="25" name="Rectangle 24"/>
          <p:cNvSpPr/>
          <p:nvPr/>
        </p:nvSpPr>
        <p:spPr>
          <a:xfrm>
            <a:off x="6863442" y="116258"/>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942419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92500"/>
          </a:bodyPr>
          <a:lstStyle/>
          <a:p>
            <a:pPr marL="0" indent="0">
              <a:buNone/>
            </a:pPr>
            <a:r>
              <a:rPr lang="en-US" b="1" dirty="0" err="1"/>
              <a:t>Características</a:t>
            </a:r>
            <a:endParaRPr lang="es-AR" b="1" dirty="0"/>
          </a:p>
          <a:p>
            <a:pPr algn="just"/>
            <a:r>
              <a:rPr lang="es-AR" dirty="0"/>
              <a:t>Permite representar expresiones en notación infija (no es un árbol ordenado por el contenido)</a:t>
            </a:r>
          </a:p>
          <a:p>
            <a:endParaRPr lang="es-AR" dirty="0"/>
          </a:p>
          <a:p>
            <a:pPr algn="just"/>
            <a:r>
              <a:rPr lang="es-AR" dirty="0"/>
              <a:t> Así como usábamos una </a:t>
            </a:r>
            <a:r>
              <a:rPr lang="es-AR" b="1" dirty="0"/>
              <a:t>pila y una tabla de precedencia de operadores</a:t>
            </a:r>
            <a:r>
              <a:rPr lang="es-AR" dirty="0"/>
              <a:t> para pasar de una expresión en notación  infija a postfija (para eliminar ambigüedad) y luego </a:t>
            </a:r>
            <a:r>
              <a:rPr lang="es-AR" b="1" dirty="0"/>
              <a:t>con una pila </a:t>
            </a:r>
            <a:r>
              <a:rPr lang="es-AR" dirty="0"/>
              <a:t>evaluábamos la expresión, ahora también a partir de una expresión, por ejemplo infija, </a:t>
            </a:r>
            <a:r>
              <a:rPr lang="es-AR" b="1" dirty="0"/>
              <a:t>construiremos el árbol de expresiones</a:t>
            </a:r>
            <a:r>
              <a:rPr lang="es-AR" dirty="0"/>
              <a:t> asociado y lo evaluaremos para devolver el valor de la expresión.</a:t>
            </a:r>
          </a:p>
          <a:p>
            <a:endParaRPr lang="es-AR" dirty="0"/>
          </a:p>
          <a:p>
            <a:pPr algn="just"/>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a:t>
            </a:fld>
            <a:endParaRPr lang="en-US"/>
          </a:p>
        </p:txBody>
      </p:sp>
    </p:spTree>
    <p:extLst>
      <p:ext uri="{BB962C8B-B14F-4D97-AF65-F5344CB8AC3E}">
        <p14:creationId xmlns:p14="http://schemas.microsoft.com/office/powerpoint/2010/main" val="2197186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80</a:t>
            </a:fld>
            <a:endParaRPr lang="en-US"/>
          </a:p>
        </p:txBody>
      </p:sp>
      <p:cxnSp>
        <p:nvCxnSpPr>
          <p:cNvPr id="7" name="Straight Arrow Connector 6"/>
          <p:cNvCxnSpPr/>
          <p:nvPr/>
        </p:nvCxnSpPr>
        <p:spPr>
          <a:xfrm flipV="1">
            <a:off x="400322" y="4576925"/>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sp>
        <p:nvSpPr>
          <p:cNvPr id="30" name="Rounded Rectangle 29"/>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2  )</a:t>
            </a:r>
          </a:p>
        </p:txBody>
      </p:sp>
    </p:spTree>
    <p:extLst>
      <p:ext uri="{BB962C8B-B14F-4D97-AF65-F5344CB8AC3E}">
        <p14:creationId xmlns:p14="http://schemas.microsoft.com/office/powerpoint/2010/main" val="4171444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81</a:t>
            </a:fld>
            <a:endParaRPr lang="en-US"/>
          </a:p>
        </p:txBody>
      </p:sp>
      <p:cxnSp>
        <p:nvCxnSpPr>
          <p:cNvPr id="7" name="Straight Arrow Connector 6"/>
          <p:cNvCxnSpPr/>
          <p:nvPr/>
        </p:nvCxnSpPr>
        <p:spPr>
          <a:xfrm flipV="1">
            <a:off x="282756" y="3552188"/>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rot="20605748">
            <a:off x="3327570" y="3072751"/>
            <a:ext cx="2847588" cy="1058091"/>
          </a:xfrm>
          <a:custGeom>
            <a:avLst/>
            <a:gdLst>
              <a:gd name="connsiteX0" fmla="*/ 4075612 w 4075612"/>
              <a:gd name="connsiteY0" fmla="*/ 940526 h 1058091"/>
              <a:gd name="connsiteX1" fmla="*/ 3618412 w 4075612"/>
              <a:gd name="connsiteY1" fmla="*/ 1058091 h 1058091"/>
              <a:gd name="connsiteX2" fmla="*/ 3265715 w 4075612"/>
              <a:gd name="connsiteY2" fmla="*/ 1045029 h 1058091"/>
              <a:gd name="connsiteX3" fmla="*/ 3187337 w 4075612"/>
              <a:gd name="connsiteY3" fmla="*/ 1005840 h 1058091"/>
              <a:gd name="connsiteX4" fmla="*/ 3148149 w 4075612"/>
              <a:gd name="connsiteY4" fmla="*/ 992777 h 1058091"/>
              <a:gd name="connsiteX5" fmla="*/ 3108960 w 4075612"/>
              <a:gd name="connsiteY5" fmla="*/ 953589 h 1058091"/>
              <a:gd name="connsiteX6" fmla="*/ 3069772 w 4075612"/>
              <a:gd name="connsiteY6" fmla="*/ 940526 h 1058091"/>
              <a:gd name="connsiteX7" fmla="*/ 3030583 w 4075612"/>
              <a:gd name="connsiteY7" fmla="*/ 914400 h 1058091"/>
              <a:gd name="connsiteX8" fmla="*/ 2978332 w 4075612"/>
              <a:gd name="connsiteY8" fmla="*/ 875211 h 1058091"/>
              <a:gd name="connsiteX9" fmla="*/ 2939143 w 4075612"/>
              <a:gd name="connsiteY9" fmla="*/ 836023 h 1058091"/>
              <a:gd name="connsiteX10" fmla="*/ 2899955 w 4075612"/>
              <a:gd name="connsiteY10" fmla="*/ 822960 h 1058091"/>
              <a:gd name="connsiteX11" fmla="*/ 2860766 w 4075612"/>
              <a:gd name="connsiteY11" fmla="*/ 783771 h 1058091"/>
              <a:gd name="connsiteX12" fmla="*/ 2782389 w 4075612"/>
              <a:gd name="connsiteY12" fmla="*/ 731520 h 1058091"/>
              <a:gd name="connsiteX13" fmla="*/ 2743200 w 4075612"/>
              <a:gd name="connsiteY13" fmla="*/ 692331 h 1058091"/>
              <a:gd name="connsiteX14" fmla="*/ 2638697 w 4075612"/>
              <a:gd name="connsiteY14" fmla="*/ 574766 h 1058091"/>
              <a:gd name="connsiteX15" fmla="*/ 2560320 w 4075612"/>
              <a:gd name="connsiteY15" fmla="*/ 522514 h 1058091"/>
              <a:gd name="connsiteX16" fmla="*/ 2521132 w 4075612"/>
              <a:gd name="connsiteY16" fmla="*/ 496389 h 1058091"/>
              <a:gd name="connsiteX17" fmla="*/ 2468880 w 4075612"/>
              <a:gd name="connsiteY17" fmla="*/ 457200 h 1058091"/>
              <a:gd name="connsiteX18" fmla="*/ 2416629 w 4075612"/>
              <a:gd name="connsiteY18" fmla="*/ 431074 h 1058091"/>
              <a:gd name="connsiteX19" fmla="*/ 2377440 w 4075612"/>
              <a:gd name="connsiteY19" fmla="*/ 404949 h 1058091"/>
              <a:gd name="connsiteX20" fmla="*/ 2325189 w 4075612"/>
              <a:gd name="connsiteY20" fmla="*/ 391886 h 1058091"/>
              <a:gd name="connsiteX21" fmla="*/ 2286000 w 4075612"/>
              <a:gd name="connsiteY21" fmla="*/ 365760 h 1058091"/>
              <a:gd name="connsiteX22" fmla="*/ 2207623 w 4075612"/>
              <a:gd name="connsiteY22" fmla="*/ 339634 h 1058091"/>
              <a:gd name="connsiteX23" fmla="*/ 2168435 w 4075612"/>
              <a:gd name="connsiteY23" fmla="*/ 326571 h 1058091"/>
              <a:gd name="connsiteX24" fmla="*/ 2129246 w 4075612"/>
              <a:gd name="connsiteY24" fmla="*/ 313509 h 1058091"/>
              <a:gd name="connsiteX25" fmla="*/ 2090057 w 4075612"/>
              <a:gd name="connsiteY25" fmla="*/ 300446 h 1058091"/>
              <a:gd name="connsiteX26" fmla="*/ 1972492 w 4075612"/>
              <a:gd name="connsiteY26" fmla="*/ 274320 h 1058091"/>
              <a:gd name="connsiteX27" fmla="*/ 1854926 w 4075612"/>
              <a:gd name="connsiteY27" fmla="*/ 248194 h 1058091"/>
              <a:gd name="connsiteX28" fmla="*/ 1750423 w 4075612"/>
              <a:gd name="connsiteY28" fmla="*/ 235131 h 1058091"/>
              <a:gd name="connsiteX29" fmla="*/ 1658983 w 4075612"/>
              <a:gd name="connsiteY29" fmla="*/ 222069 h 1058091"/>
              <a:gd name="connsiteX30" fmla="*/ 1619795 w 4075612"/>
              <a:gd name="connsiteY30" fmla="*/ 209006 h 1058091"/>
              <a:gd name="connsiteX31" fmla="*/ 1449977 w 4075612"/>
              <a:gd name="connsiteY31" fmla="*/ 182880 h 1058091"/>
              <a:gd name="connsiteX32" fmla="*/ 1332412 w 4075612"/>
              <a:gd name="connsiteY32" fmla="*/ 143691 h 1058091"/>
              <a:gd name="connsiteX33" fmla="*/ 1293223 w 4075612"/>
              <a:gd name="connsiteY33" fmla="*/ 130629 h 1058091"/>
              <a:gd name="connsiteX34" fmla="*/ 1254035 w 4075612"/>
              <a:gd name="connsiteY34" fmla="*/ 104503 h 1058091"/>
              <a:gd name="connsiteX35" fmla="*/ 1201783 w 4075612"/>
              <a:gd name="connsiteY35" fmla="*/ 91440 h 1058091"/>
              <a:gd name="connsiteX36" fmla="*/ 1162595 w 4075612"/>
              <a:gd name="connsiteY36" fmla="*/ 78377 h 1058091"/>
              <a:gd name="connsiteX37" fmla="*/ 1110343 w 4075612"/>
              <a:gd name="connsiteY37" fmla="*/ 52251 h 1058091"/>
              <a:gd name="connsiteX38" fmla="*/ 1045029 w 4075612"/>
              <a:gd name="connsiteY38" fmla="*/ 39189 h 1058091"/>
              <a:gd name="connsiteX39" fmla="*/ 1005840 w 4075612"/>
              <a:gd name="connsiteY39" fmla="*/ 26126 h 1058091"/>
              <a:gd name="connsiteX40" fmla="*/ 849086 w 4075612"/>
              <a:gd name="connsiteY40" fmla="*/ 0 h 1058091"/>
              <a:gd name="connsiteX41" fmla="*/ 78377 w 4075612"/>
              <a:gd name="connsiteY41" fmla="*/ 13063 h 1058091"/>
              <a:gd name="connsiteX42" fmla="*/ 39189 w 4075612"/>
              <a:gd name="connsiteY42" fmla="*/ 39189 h 1058091"/>
              <a:gd name="connsiteX43" fmla="*/ 0 w 4075612"/>
              <a:gd name="connsiteY43" fmla="*/ 52251 h 1058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4075612" h="1058091">
                <a:moveTo>
                  <a:pt x="4075612" y="940526"/>
                </a:moveTo>
                <a:cubicBezTo>
                  <a:pt x="3716477" y="1060238"/>
                  <a:pt x="3871807" y="1035057"/>
                  <a:pt x="3618412" y="1058091"/>
                </a:cubicBezTo>
                <a:cubicBezTo>
                  <a:pt x="3500846" y="1053737"/>
                  <a:pt x="3383101" y="1052854"/>
                  <a:pt x="3265715" y="1045029"/>
                </a:cubicBezTo>
                <a:cubicBezTo>
                  <a:pt x="3227830" y="1042503"/>
                  <a:pt x="3219514" y="1021929"/>
                  <a:pt x="3187337" y="1005840"/>
                </a:cubicBezTo>
                <a:cubicBezTo>
                  <a:pt x="3175021" y="999682"/>
                  <a:pt x="3161212" y="997131"/>
                  <a:pt x="3148149" y="992777"/>
                </a:cubicBezTo>
                <a:cubicBezTo>
                  <a:pt x="3135086" y="979714"/>
                  <a:pt x="3124331" y="963836"/>
                  <a:pt x="3108960" y="953589"/>
                </a:cubicBezTo>
                <a:cubicBezTo>
                  <a:pt x="3097503" y="945951"/>
                  <a:pt x="3082088" y="946684"/>
                  <a:pt x="3069772" y="940526"/>
                </a:cubicBezTo>
                <a:cubicBezTo>
                  <a:pt x="3055730" y="933505"/>
                  <a:pt x="3043358" y="923525"/>
                  <a:pt x="3030583" y="914400"/>
                </a:cubicBezTo>
                <a:cubicBezTo>
                  <a:pt x="3012867" y="901746"/>
                  <a:pt x="2994862" y="889380"/>
                  <a:pt x="2978332" y="875211"/>
                </a:cubicBezTo>
                <a:cubicBezTo>
                  <a:pt x="2964306" y="863189"/>
                  <a:pt x="2954514" y="846270"/>
                  <a:pt x="2939143" y="836023"/>
                </a:cubicBezTo>
                <a:cubicBezTo>
                  <a:pt x="2927686" y="828385"/>
                  <a:pt x="2913018" y="827314"/>
                  <a:pt x="2899955" y="822960"/>
                </a:cubicBezTo>
                <a:cubicBezTo>
                  <a:pt x="2886892" y="809897"/>
                  <a:pt x="2875348" y="795113"/>
                  <a:pt x="2860766" y="783771"/>
                </a:cubicBezTo>
                <a:cubicBezTo>
                  <a:pt x="2835981" y="764494"/>
                  <a:pt x="2804592" y="753723"/>
                  <a:pt x="2782389" y="731520"/>
                </a:cubicBezTo>
                <a:cubicBezTo>
                  <a:pt x="2769326" y="718457"/>
                  <a:pt x="2755027" y="706523"/>
                  <a:pt x="2743200" y="692331"/>
                </a:cubicBezTo>
                <a:cubicBezTo>
                  <a:pt x="2694117" y="633431"/>
                  <a:pt x="2733974" y="638285"/>
                  <a:pt x="2638697" y="574766"/>
                </a:cubicBezTo>
                <a:lnTo>
                  <a:pt x="2560320" y="522514"/>
                </a:lnTo>
                <a:cubicBezTo>
                  <a:pt x="2547257" y="513806"/>
                  <a:pt x="2533691" y="505809"/>
                  <a:pt x="2521132" y="496389"/>
                </a:cubicBezTo>
                <a:cubicBezTo>
                  <a:pt x="2503715" y="483326"/>
                  <a:pt x="2487342" y="468739"/>
                  <a:pt x="2468880" y="457200"/>
                </a:cubicBezTo>
                <a:cubicBezTo>
                  <a:pt x="2452367" y="446879"/>
                  <a:pt x="2433536" y="440735"/>
                  <a:pt x="2416629" y="431074"/>
                </a:cubicBezTo>
                <a:cubicBezTo>
                  <a:pt x="2402998" y="423285"/>
                  <a:pt x="2391870" y="411133"/>
                  <a:pt x="2377440" y="404949"/>
                </a:cubicBezTo>
                <a:cubicBezTo>
                  <a:pt x="2360939" y="397877"/>
                  <a:pt x="2342606" y="396240"/>
                  <a:pt x="2325189" y="391886"/>
                </a:cubicBezTo>
                <a:cubicBezTo>
                  <a:pt x="2312126" y="383177"/>
                  <a:pt x="2300347" y="372136"/>
                  <a:pt x="2286000" y="365760"/>
                </a:cubicBezTo>
                <a:cubicBezTo>
                  <a:pt x="2260835" y="354575"/>
                  <a:pt x="2233749" y="348343"/>
                  <a:pt x="2207623" y="339634"/>
                </a:cubicBezTo>
                <a:lnTo>
                  <a:pt x="2168435" y="326571"/>
                </a:lnTo>
                <a:lnTo>
                  <a:pt x="2129246" y="313509"/>
                </a:lnTo>
                <a:cubicBezTo>
                  <a:pt x="2116183" y="309155"/>
                  <a:pt x="2103415" y="303786"/>
                  <a:pt x="2090057" y="300446"/>
                </a:cubicBezTo>
                <a:cubicBezTo>
                  <a:pt x="1962636" y="268590"/>
                  <a:pt x="2121735" y="307485"/>
                  <a:pt x="1972492" y="274320"/>
                </a:cubicBezTo>
                <a:cubicBezTo>
                  <a:pt x="1913984" y="261318"/>
                  <a:pt x="1918943" y="258043"/>
                  <a:pt x="1854926" y="248194"/>
                </a:cubicBezTo>
                <a:cubicBezTo>
                  <a:pt x="1820229" y="242856"/>
                  <a:pt x="1785220" y="239771"/>
                  <a:pt x="1750423" y="235131"/>
                </a:cubicBezTo>
                <a:lnTo>
                  <a:pt x="1658983" y="222069"/>
                </a:lnTo>
                <a:cubicBezTo>
                  <a:pt x="1645920" y="217715"/>
                  <a:pt x="1633342" y="211469"/>
                  <a:pt x="1619795" y="209006"/>
                </a:cubicBezTo>
                <a:cubicBezTo>
                  <a:pt x="1540338" y="194559"/>
                  <a:pt x="1519941" y="201961"/>
                  <a:pt x="1449977" y="182880"/>
                </a:cubicBezTo>
                <a:cubicBezTo>
                  <a:pt x="1449960" y="182875"/>
                  <a:pt x="1352015" y="150225"/>
                  <a:pt x="1332412" y="143691"/>
                </a:cubicBezTo>
                <a:lnTo>
                  <a:pt x="1293223" y="130629"/>
                </a:lnTo>
                <a:cubicBezTo>
                  <a:pt x="1280160" y="121920"/>
                  <a:pt x="1268465" y="110687"/>
                  <a:pt x="1254035" y="104503"/>
                </a:cubicBezTo>
                <a:cubicBezTo>
                  <a:pt x="1237533" y="97431"/>
                  <a:pt x="1219046" y="96372"/>
                  <a:pt x="1201783" y="91440"/>
                </a:cubicBezTo>
                <a:cubicBezTo>
                  <a:pt x="1188544" y="87657"/>
                  <a:pt x="1175251" y="83801"/>
                  <a:pt x="1162595" y="78377"/>
                </a:cubicBezTo>
                <a:cubicBezTo>
                  <a:pt x="1144696" y="70706"/>
                  <a:pt x="1128817" y="58409"/>
                  <a:pt x="1110343" y="52251"/>
                </a:cubicBezTo>
                <a:cubicBezTo>
                  <a:pt x="1089280" y="45230"/>
                  <a:pt x="1066569" y="44574"/>
                  <a:pt x="1045029" y="39189"/>
                </a:cubicBezTo>
                <a:cubicBezTo>
                  <a:pt x="1031670" y="35849"/>
                  <a:pt x="1019342" y="28826"/>
                  <a:pt x="1005840" y="26126"/>
                </a:cubicBezTo>
                <a:cubicBezTo>
                  <a:pt x="953897" y="15737"/>
                  <a:pt x="849086" y="0"/>
                  <a:pt x="849086" y="0"/>
                </a:cubicBezTo>
                <a:cubicBezTo>
                  <a:pt x="592183" y="4354"/>
                  <a:pt x="335017" y="645"/>
                  <a:pt x="78377" y="13063"/>
                </a:cubicBezTo>
                <a:cubicBezTo>
                  <a:pt x="62696" y="13822"/>
                  <a:pt x="53231" y="32168"/>
                  <a:pt x="39189" y="39189"/>
                </a:cubicBezTo>
                <a:cubicBezTo>
                  <a:pt x="26873" y="45347"/>
                  <a:pt x="0" y="52251"/>
                  <a:pt x="0" y="52251"/>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9" name="Rectangle 18"/>
          <p:cNvSpPr/>
          <p:nvPr/>
        </p:nvSpPr>
        <p:spPr>
          <a:xfrm>
            <a:off x="4117257" y="3078136"/>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2</a:t>
            </a:r>
            <a:endParaRPr lang="es-AR" dirty="0">
              <a:solidFill>
                <a:srgbClr val="C00000"/>
              </a:solidFill>
            </a:endParaRPr>
          </a:p>
        </p:txBody>
      </p: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sp>
        <p:nvSpPr>
          <p:cNvPr id="25" name="Rounded Rectangle 24"/>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2  )</a:t>
            </a:r>
          </a:p>
        </p:txBody>
      </p:sp>
    </p:spTree>
    <p:extLst>
      <p:ext uri="{BB962C8B-B14F-4D97-AF65-F5344CB8AC3E}">
        <p14:creationId xmlns:p14="http://schemas.microsoft.com/office/powerpoint/2010/main" val="3363216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grpId="0" nodeType="clickEffect">
                                  <p:stCondLst>
                                    <p:cond delay="0"/>
                                  </p:stCondLst>
                                  <p:childTnLst>
                                    <p:anim calcmode="lin" valueType="num">
                                      <p:cBhvr>
                                        <p:cTn id="6" dur="500"/>
                                        <p:tgtEl>
                                          <p:spTgt spid="19"/>
                                        </p:tgtEl>
                                        <p:attrNameLst>
                                          <p:attrName>ppt_w</p:attrName>
                                        </p:attrNameLst>
                                      </p:cBhvr>
                                      <p:tavLst>
                                        <p:tav tm="0">
                                          <p:val>
                                            <p:strVal val="ppt_w"/>
                                          </p:val>
                                        </p:tav>
                                        <p:tav tm="100000">
                                          <p:val>
                                            <p:fltVal val="0"/>
                                          </p:val>
                                        </p:tav>
                                      </p:tavLst>
                                    </p:anim>
                                    <p:anim calcmode="lin" valueType="num">
                                      <p:cBhvr>
                                        <p:cTn id="7" dur="500"/>
                                        <p:tgtEl>
                                          <p:spTgt spid="19"/>
                                        </p:tgtEl>
                                        <p:attrNameLst>
                                          <p:attrName>ppt_h</p:attrName>
                                        </p:attrNameLst>
                                      </p:cBhvr>
                                      <p:tavLst>
                                        <p:tav tm="0">
                                          <p:val>
                                            <p:strVal val="ppt_h"/>
                                          </p:val>
                                        </p:tav>
                                        <p:tav tm="100000">
                                          <p:val>
                                            <p:fltVal val="0"/>
                                          </p:val>
                                        </p:tav>
                                      </p:tavLst>
                                    </p:anim>
                                    <p:animEffect transition="out" filter="fade">
                                      <p:cBhvr>
                                        <p:cTn id="8" dur="500"/>
                                        <p:tgtEl>
                                          <p:spTgt spid="19"/>
                                        </p:tgtEl>
                                      </p:cBhvr>
                                    </p:animEffect>
                                    <p:set>
                                      <p:cBhvr>
                                        <p:cTn id="9" dur="1" fill="hold">
                                          <p:stCondLst>
                                            <p:cond delay="499"/>
                                          </p:stCondLst>
                                        </p:cTn>
                                        <p:tgtEl>
                                          <p:spTgt spid="19"/>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8"/>
                                        </p:tgtEl>
                                        <p:attrNameLst>
                                          <p:attrName>ppt_w</p:attrName>
                                        </p:attrNameLst>
                                      </p:cBhvr>
                                      <p:tavLst>
                                        <p:tav tm="0">
                                          <p:val>
                                            <p:strVal val="ppt_w"/>
                                          </p:val>
                                        </p:tav>
                                        <p:tav tm="100000">
                                          <p:val>
                                            <p:fltVal val="0"/>
                                          </p:val>
                                        </p:tav>
                                      </p:tavLst>
                                    </p:anim>
                                    <p:anim calcmode="lin" valueType="num">
                                      <p:cBhvr>
                                        <p:cTn id="12" dur="500"/>
                                        <p:tgtEl>
                                          <p:spTgt spid="8"/>
                                        </p:tgtEl>
                                        <p:attrNameLst>
                                          <p:attrName>ppt_h</p:attrName>
                                        </p:attrNameLst>
                                      </p:cBhvr>
                                      <p:tavLst>
                                        <p:tav tm="0">
                                          <p:val>
                                            <p:strVal val="ppt_h"/>
                                          </p:val>
                                        </p:tav>
                                        <p:tav tm="100000">
                                          <p:val>
                                            <p:fltVal val="0"/>
                                          </p:val>
                                        </p:tav>
                                      </p:tavLst>
                                    </p:anim>
                                    <p:animEffect transition="out" filter="fade">
                                      <p:cBhvr>
                                        <p:cTn id="13" dur="500"/>
                                        <p:tgtEl>
                                          <p:spTgt spid="8"/>
                                        </p:tgtEl>
                                      </p:cBhvr>
                                    </p:animEffect>
                                    <p:set>
                                      <p:cBhvr>
                                        <p:cTn id="14" dur="1" fill="hold">
                                          <p:stCondLst>
                                            <p:cond delay="499"/>
                                          </p:stCondLst>
                                        </p:cTn>
                                        <p:tgtEl>
                                          <p:spTgt spid="8"/>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82</a:t>
            </a:fld>
            <a:endParaRPr lang="en-US"/>
          </a:p>
        </p:txBody>
      </p:sp>
      <p:cxnSp>
        <p:nvCxnSpPr>
          <p:cNvPr id="7" name="Straight Arrow Connector 6"/>
          <p:cNvCxnSpPr/>
          <p:nvPr/>
        </p:nvCxnSpPr>
        <p:spPr>
          <a:xfrm flipV="1">
            <a:off x="282756" y="3552188"/>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sp>
        <p:nvSpPr>
          <p:cNvPr id="25" name="Rectangle 24"/>
          <p:cNvSpPr/>
          <p:nvPr/>
        </p:nvSpPr>
        <p:spPr>
          <a:xfrm>
            <a:off x="6967945" y="126988"/>
            <a:ext cx="217435"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4255339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83</a:t>
            </a:fld>
            <a:endParaRPr lang="en-US"/>
          </a:p>
        </p:txBody>
      </p:sp>
      <p:cxnSp>
        <p:nvCxnSpPr>
          <p:cNvPr id="7" name="Straight Arrow Connector 6"/>
          <p:cNvCxnSpPr/>
          <p:nvPr/>
        </p:nvCxnSpPr>
        <p:spPr>
          <a:xfrm flipV="1">
            <a:off x="400322" y="3862292"/>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sp>
        <p:nvSpPr>
          <p:cNvPr id="30" name="Rectangle 29"/>
          <p:cNvSpPr/>
          <p:nvPr/>
        </p:nvSpPr>
        <p:spPr>
          <a:xfrm>
            <a:off x="6916783" y="109770"/>
            <a:ext cx="268879"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73492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84</a:t>
            </a:fld>
            <a:endParaRPr lang="en-US"/>
          </a:p>
        </p:txBody>
      </p:sp>
      <p:cxnSp>
        <p:nvCxnSpPr>
          <p:cNvPr id="7" name="Straight Arrow Connector 6"/>
          <p:cNvCxnSpPr/>
          <p:nvPr/>
        </p:nvCxnSpPr>
        <p:spPr>
          <a:xfrm flipV="1">
            <a:off x="400322" y="3862292"/>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spTree>
    <p:extLst>
      <p:ext uri="{BB962C8B-B14F-4D97-AF65-F5344CB8AC3E}">
        <p14:creationId xmlns:p14="http://schemas.microsoft.com/office/powerpoint/2010/main" val="1401352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85</a:t>
            </a:fld>
            <a:endParaRPr lang="en-US"/>
          </a:p>
        </p:txBody>
      </p:sp>
      <p:cxnSp>
        <p:nvCxnSpPr>
          <p:cNvPr id="7" name="Straight Arrow Connector 6"/>
          <p:cNvCxnSpPr/>
          <p:nvPr/>
        </p:nvCxnSpPr>
        <p:spPr>
          <a:xfrm flipV="1">
            <a:off x="281942" y="4546486"/>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Tree>
    <p:extLst>
      <p:ext uri="{BB962C8B-B14F-4D97-AF65-F5344CB8AC3E}">
        <p14:creationId xmlns:p14="http://schemas.microsoft.com/office/powerpoint/2010/main" val="178947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86</a:t>
            </a:fld>
            <a:endParaRPr lang="en-US"/>
          </a:p>
        </p:txBody>
      </p:sp>
      <p:cxnSp>
        <p:nvCxnSpPr>
          <p:cNvPr id="7" name="Straight Arrow Connector 6"/>
          <p:cNvCxnSpPr/>
          <p:nvPr/>
        </p:nvCxnSpPr>
        <p:spPr>
          <a:xfrm flipV="1">
            <a:off x="300445" y="209317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Freeform 5"/>
          <p:cNvSpPr/>
          <p:nvPr/>
        </p:nvSpPr>
        <p:spPr>
          <a:xfrm>
            <a:off x="3801291" y="1879759"/>
            <a:ext cx="2991395" cy="917739"/>
          </a:xfrm>
          <a:custGeom>
            <a:avLst/>
            <a:gdLst>
              <a:gd name="connsiteX0" fmla="*/ 2991395 w 2991395"/>
              <a:gd name="connsiteY0" fmla="*/ 837315 h 917739"/>
              <a:gd name="connsiteX1" fmla="*/ 2965269 w 2991395"/>
              <a:gd name="connsiteY1" fmla="*/ 915692 h 917739"/>
              <a:gd name="connsiteX2" fmla="*/ 2847703 w 2991395"/>
              <a:gd name="connsiteY2" fmla="*/ 876504 h 917739"/>
              <a:gd name="connsiteX3" fmla="*/ 2756263 w 2991395"/>
              <a:gd name="connsiteY3" fmla="*/ 824252 h 917739"/>
              <a:gd name="connsiteX4" fmla="*/ 2717075 w 2991395"/>
              <a:gd name="connsiteY4" fmla="*/ 811190 h 917739"/>
              <a:gd name="connsiteX5" fmla="*/ 2599509 w 2991395"/>
              <a:gd name="connsiteY5" fmla="*/ 706687 h 917739"/>
              <a:gd name="connsiteX6" fmla="*/ 2573383 w 2991395"/>
              <a:gd name="connsiteY6" fmla="*/ 667498 h 917739"/>
              <a:gd name="connsiteX7" fmla="*/ 2495006 w 2991395"/>
              <a:gd name="connsiteY7" fmla="*/ 628310 h 917739"/>
              <a:gd name="connsiteX8" fmla="*/ 2377440 w 2991395"/>
              <a:gd name="connsiteY8" fmla="*/ 510744 h 917739"/>
              <a:gd name="connsiteX9" fmla="*/ 2338252 w 2991395"/>
              <a:gd name="connsiteY9" fmla="*/ 471555 h 917739"/>
              <a:gd name="connsiteX10" fmla="*/ 2286000 w 2991395"/>
              <a:gd name="connsiteY10" fmla="*/ 432367 h 917739"/>
              <a:gd name="connsiteX11" fmla="*/ 2233749 w 2991395"/>
              <a:gd name="connsiteY11" fmla="*/ 406241 h 917739"/>
              <a:gd name="connsiteX12" fmla="*/ 2155372 w 2991395"/>
              <a:gd name="connsiteY12" fmla="*/ 327864 h 917739"/>
              <a:gd name="connsiteX13" fmla="*/ 2076995 w 2991395"/>
              <a:gd name="connsiteY13" fmla="*/ 275612 h 917739"/>
              <a:gd name="connsiteX14" fmla="*/ 1998618 w 2991395"/>
              <a:gd name="connsiteY14" fmla="*/ 210298 h 917739"/>
              <a:gd name="connsiteX15" fmla="*/ 1920240 w 2991395"/>
              <a:gd name="connsiteY15" fmla="*/ 184172 h 917739"/>
              <a:gd name="connsiteX16" fmla="*/ 1841863 w 2991395"/>
              <a:gd name="connsiteY16" fmla="*/ 144984 h 917739"/>
              <a:gd name="connsiteX17" fmla="*/ 1802675 w 2991395"/>
              <a:gd name="connsiteY17" fmla="*/ 105795 h 917739"/>
              <a:gd name="connsiteX18" fmla="*/ 1763486 w 2991395"/>
              <a:gd name="connsiteY18" fmla="*/ 92732 h 917739"/>
              <a:gd name="connsiteX19" fmla="*/ 1645920 w 2991395"/>
              <a:gd name="connsiteY19" fmla="*/ 53544 h 917739"/>
              <a:gd name="connsiteX20" fmla="*/ 1567543 w 2991395"/>
              <a:gd name="connsiteY20" fmla="*/ 27418 h 917739"/>
              <a:gd name="connsiteX21" fmla="*/ 1018903 w 2991395"/>
              <a:gd name="connsiteY21" fmla="*/ 14355 h 917739"/>
              <a:gd name="connsiteX22" fmla="*/ 509452 w 2991395"/>
              <a:gd name="connsiteY22" fmla="*/ 14355 h 917739"/>
              <a:gd name="connsiteX23" fmla="*/ 470263 w 2991395"/>
              <a:gd name="connsiteY23" fmla="*/ 40481 h 917739"/>
              <a:gd name="connsiteX24" fmla="*/ 431075 w 2991395"/>
              <a:gd name="connsiteY24" fmla="*/ 53544 h 917739"/>
              <a:gd name="connsiteX25" fmla="*/ 313509 w 2991395"/>
              <a:gd name="connsiteY25" fmla="*/ 105795 h 917739"/>
              <a:gd name="connsiteX26" fmla="*/ 274320 w 2991395"/>
              <a:gd name="connsiteY26" fmla="*/ 118858 h 917739"/>
              <a:gd name="connsiteX27" fmla="*/ 235132 w 2991395"/>
              <a:gd name="connsiteY27" fmla="*/ 131921 h 917739"/>
              <a:gd name="connsiteX28" fmla="*/ 169818 w 2991395"/>
              <a:gd name="connsiteY28" fmla="*/ 144984 h 917739"/>
              <a:gd name="connsiteX29" fmla="*/ 91440 w 2991395"/>
              <a:gd name="connsiteY29" fmla="*/ 171110 h 917739"/>
              <a:gd name="connsiteX30" fmla="*/ 0 w 2991395"/>
              <a:gd name="connsiteY30" fmla="*/ 197235 h 917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991395" h="917739">
                <a:moveTo>
                  <a:pt x="2991395" y="837315"/>
                </a:moveTo>
                <a:cubicBezTo>
                  <a:pt x="2982686" y="863441"/>
                  <a:pt x="2991838" y="908446"/>
                  <a:pt x="2965269" y="915692"/>
                </a:cubicBezTo>
                <a:cubicBezTo>
                  <a:pt x="2925416" y="926561"/>
                  <a:pt x="2886258" y="891333"/>
                  <a:pt x="2847703" y="876504"/>
                </a:cubicBezTo>
                <a:cubicBezTo>
                  <a:pt x="2748466" y="838336"/>
                  <a:pt x="2838215" y="865228"/>
                  <a:pt x="2756263" y="824252"/>
                </a:cubicBezTo>
                <a:cubicBezTo>
                  <a:pt x="2743947" y="818094"/>
                  <a:pt x="2730138" y="815544"/>
                  <a:pt x="2717075" y="811190"/>
                </a:cubicBezTo>
                <a:cubicBezTo>
                  <a:pt x="2627597" y="721711"/>
                  <a:pt x="2669441" y="753306"/>
                  <a:pt x="2599509" y="706687"/>
                </a:cubicBezTo>
                <a:cubicBezTo>
                  <a:pt x="2590800" y="693624"/>
                  <a:pt x="2584484" y="678600"/>
                  <a:pt x="2573383" y="667498"/>
                </a:cubicBezTo>
                <a:cubicBezTo>
                  <a:pt x="2548059" y="642174"/>
                  <a:pt x="2526881" y="638934"/>
                  <a:pt x="2495006" y="628310"/>
                </a:cubicBezTo>
                <a:lnTo>
                  <a:pt x="2377440" y="510744"/>
                </a:lnTo>
                <a:cubicBezTo>
                  <a:pt x="2364377" y="497681"/>
                  <a:pt x="2353031" y="482639"/>
                  <a:pt x="2338252" y="471555"/>
                </a:cubicBezTo>
                <a:cubicBezTo>
                  <a:pt x="2320835" y="458492"/>
                  <a:pt x="2304462" y="443906"/>
                  <a:pt x="2286000" y="432367"/>
                </a:cubicBezTo>
                <a:cubicBezTo>
                  <a:pt x="2269487" y="422046"/>
                  <a:pt x="2248955" y="418406"/>
                  <a:pt x="2233749" y="406241"/>
                </a:cubicBezTo>
                <a:cubicBezTo>
                  <a:pt x="2204898" y="383160"/>
                  <a:pt x="2186114" y="348359"/>
                  <a:pt x="2155372" y="327864"/>
                </a:cubicBezTo>
                <a:cubicBezTo>
                  <a:pt x="2129246" y="310447"/>
                  <a:pt x="2099198" y="297814"/>
                  <a:pt x="2076995" y="275612"/>
                </a:cubicBezTo>
                <a:cubicBezTo>
                  <a:pt x="2052387" y="251005"/>
                  <a:pt x="2031351" y="224846"/>
                  <a:pt x="1998618" y="210298"/>
                </a:cubicBezTo>
                <a:cubicBezTo>
                  <a:pt x="1973452" y="199113"/>
                  <a:pt x="1943154" y="199448"/>
                  <a:pt x="1920240" y="184172"/>
                </a:cubicBezTo>
                <a:cubicBezTo>
                  <a:pt x="1869595" y="150409"/>
                  <a:pt x="1895946" y="163012"/>
                  <a:pt x="1841863" y="144984"/>
                </a:cubicBezTo>
                <a:cubicBezTo>
                  <a:pt x="1828800" y="131921"/>
                  <a:pt x="1818046" y="116042"/>
                  <a:pt x="1802675" y="105795"/>
                </a:cubicBezTo>
                <a:cubicBezTo>
                  <a:pt x="1791218" y="98157"/>
                  <a:pt x="1776142" y="98156"/>
                  <a:pt x="1763486" y="92732"/>
                </a:cubicBezTo>
                <a:cubicBezTo>
                  <a:pt x="1623775" y="32857"/>
                  <a:pt x="1807408" y="97587"/>
                  <a:pt x="1645920" y="53544"/>
                </a:cubicBezTo>
                <a:cubicBezTo>
                  <a:pt x="1619351" y="46298"/>
                  <a:pt x="1595074" y="28074"/>
                  <a:pt x="1567543" y="27418"/>
                </a:cubicBezTo>
                <a:lnTo>
                  <a:pt x="1018903" y="14355"/>
                </a:lnTo>
                <a:cubicBezTo>
                  <a:pt x="817622" y="2515"/>
                  <a:pt x="720230" y="-10939"/>
                  <a:pt x="509452" y="14355"/>
                </a:cubicBezTo>
                <a:cubicBezTo>
                  <a:pt x="493864" y="16226"/>
                  <a:pt x="484305" y="33460"/>
                  <a:pt x="470263" y="40481"/>
                </a:cubicBezTo>
                <a:cubicBezTo>
                  <a:pt x="457947" y="46639"/>
                  <a:pt x="443391" y="47386"/>
                  <a:pt x="431075" y="53544"/>
                </a:cubicBezTo>
                <a:cubicBezTo>
                  <a:pt x="306876" y="115644"/>
                  <a:pt x="515703" y="38398"/>
                  <a:pt x="313509" y="105795"/>
                </a:cubicBezTo>
                <a:lnTo>
                  <a:pt x="274320" y="118858"/>
                </a:lnTo>
                <a:cubicBezTo>
                  <a:pt x="261257" y="123212"/>
                  <a:pt x="248634" y="129221"/>
                  <a:pt x="235132" y="131921"/>
                </a:cubicBezTo>
                <a:cubicBezTo>
                  <a:pt x="213361" y="136275"/>
                  <a:pt x="191238" y="139142"/>
                  <a:pt x="169818" y="144984"/>
                </a:cubicBezTo>
                <a:cubicBezTo>
                  <a:pt x="143249" y="152230"/>
                  <a:pt x="117920" y="163545"/>
                  <a:pt x="91440" y="171110"/>
                </a:cubicBezTo>
                <a:lnTo>
                  <a:pt x="0" y="197235"/>
                </a:ln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2" name="Rectangle 11"/>
          <p:cNvSpPr/>
          <p:nvPr/>
        </p:nvSpPr>
        <p:spPr>
          <a:xfrm>
            <a:off x="5264333" y="1791985"/>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Tree>
    <p:extLst>
      <p:ext uri="{BB962C8B-B14F-4D97-AF65-F5344CB8AC3E}">
        <p14:creationId xmlns:p14="http://schemas.microsoft.com/office/powerpoint/2010/main" val="39185989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grpId="0" nodeType="withEffect">
                                  <p:stCondLst>
                                    <p:cond delay="0"/>
                                  </p:stCondLst>
                                  <p:childTnLst>
                                    <p:anim calcmode="lin" valueType="num">
                                      <p:cBhvr>
                                        <p:cTn id="6" dur="500"/>
                                        <p:tgtEl>
                                          <p:spTgt spid="12"/>
                                        </p:tgtEl>
                                        <p:attrNameLst>
                                          <p:attrName>ppt_w</p:attrName>
                                        </p:attrNameLst>
                                      </p:cBhvr>
                                      <p:tavLst>
                                        <p:tav tm="0">
                                          <p:val>
                                            <p:strVal val="ppt_w"/>
                                          </p:val>
                                        </p:tav>
                                        <p:tav tm="100000">
                                          <p:val>
                                            <p:fltVal val="0"/>
                                          </p:val>
                                        </p:tav>
                                      </p:tavLst>
                                    </p:anim>
                                    <p:anim calcmode="lin" valueType="num">
                                      <p:cBhvr>
                                        <p:cTn id="7" dur="500"/>
                                        <p:tgtEl>
                                          <p:spTgt spid="12"/>
                                        </p:tgtEl>
                                        <p:attrNameLst>
                                          <p:attrName>ppt_h</p:attrName>
                                        </p:attrNameLst>
                                      </p:cBhvr>
                                      <p:tavLst>
                                        <p:tav tm="0">
                                          <p:val>
                                            <p:strVal val="ppt_h"/>
                                          </p:val>
                                        </p:tav>
                                        <p:tav tm="100000">
                                          <p:val>
                                            <p:fltVal val="0"/>
                                          </p:val>
                                        </p:tav>
                                      </p:tavLst>
                                    </p:anim>
                                    <p:animEffect transition="out" filter="fade">
                                      <p:cBhvr>
                                        <p:cTn id="8" dur="500"/>
                                        <p:tgtEl>
                                          <p:spTgt spid="12"/>
                                        </p:tgtEl>
                                      </p:cBhvr>
                                    </p:animEffect>
                                    <p:set>
                                      <p:cBhvr>
                                        <p:cTn id="9" dur="1" fill="hold">
                                          <p:stCondLst>
                                            <p:cond delay="499"/>
                                          </p:stCondLst>
                                        </p:cTn>
                                        <p:tgtEl>
                                          <p:spTgt spid="12"/>
                                        </p:tgtEl>
                                        <p:attrNameLst>
                                          <p:attrName>style.visibility</p:attrName>
                                        </p:attrNameLst>
                                      </p:cBhvr>
                                      <p:to>
                                        <p:strVal val="hidden"/>
                                      </p:to>
                                    </p:set>
                                  </p:childTnLst>
                                </p:cTn>
                              </p:par>
                              <p:par>
                                <p:cTn id="10" presetID="53" presetClass="exit" presetSubtype="32" fill="hold" grpId="0" nodeType="withEffect">
                                  <p:stCondLst>
                                    <p:cond delay="0"/>
                                  </p:stCondLst>
                                  <p:childTnLst>
                                    <p:anim calcmode="lin" valueType="num">
                                      <p:cBhvr>
                                        <p:cTn id="11" dur="500"/>
                                        <p:tgtEl>
                                          <p:spTgt spid="6"/>
                                        </p:tgtEl>
                                        <p:attrNameLst>
                                          <p:attrName>ppt_w</p:attrName>
                                        </p:attrNameLst>
                                      </p:cBhvr>
                                      <p:tavLst>
                                        <p:tav tm="0">
                                          <p:val>
                                            <p:strVal val="ppt_w"/>
                                          </p:val>
                                        </p:tav>
                                        <p:tav tm="100000">
                                          <p:val>
                                            <p:fltVal val="0"/>
                                          </p:val>
                                        </p:tav>
                                      </p:tavLst>
                                    </p:anim>
                                    <p:anim calcmode="lin" valueType="num">
                                      <p:cBhvr>
                                        <p:cTn id="12" dur="500"/>
                                        <p:tgtEl>
                                          <p:spTgt spid="6"/>
                                        </p:tgtEl>
                                        <p:attrNameLst>
                                          <p:attrName>ppt_h</p:attrName>
                                        </p:attrNameLst>
                                      </p:cBhvr>
                                      <p:tavLst>
                                        <p:tav tm="0">
                                          <p:val>
                                            <p:strVal val="ppt_h"/>
                                          </p:val>
                                        </p:tav>
                                        <p:tav tm="100000">
                                          <p:val>
                                            <p:fltVal val="0"/>
                                          </p:val>
                                        </p:tav>
                                      </p:tavLst>
                                    </p:anim>
                                    <p:animEffect transition="out" filter="fade">
                                      <p:cBhvr>
                                        <p:cTn id="13" dur="500"/>
                                        <p:tgtEl>
                                          <p:spTgt spid="6"/>
                                        </p:tgtEl>
                                      </p:cBhvr>
                                    </p:animEffect>
                                    <p:set>
                                      <p:cBhvr>
                                        <p:cTn id="14" dur="1" fill="hold">
                                          <p:stCondLst>
                                            <p:cond delay="499"/>
                                          </p:stCondLst>
                                        </p:cTn>
                                        <p:tgtEl>
                                          <p:spTgt spid="6"/>
                                        </p:tgtEl>
                                        <p:attrNameLst>
                                          <p:attrName>style.visibility</p:attrName>
                                        </p:attrNameLst>
                                      </p:cBhvr>
                                      <p:to>
                                        <p:strVal val="hidden"/>
                                      </p:to>
                                    </p:set>
                                  </p:childTnLst>
                                </p:cTn>
                              </p:par>
                              <p:par>
                                <p:cTn id="15" presetID="16" presetClass="entr" presetSubtype="21"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87</a:t>
            </a:fld>
            <a:endParaRPr lang="en-US"/>
          </a:p>
        </p:txBody>
      </p:sp>
      <p:cxnSp>
        <p:nvCxnSpPr>
          <p:cNvPr id="7" name="Straight Arrow Connector 6"/>
          <p:cNvCxnSpPr/>
          <p:nvPr/>
        </p:nvCxnSpPr>
        <p:spPr>
          <a:xfrm flipV="1">
            <a:off x="300445" y="209317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0" name="Rectangle 29"/>
          <p:cNvSpPr/>
          <p:nvPr/>
        </p:nvSpPr>
        <p:spPr>
          <a:xfrm>
            <a:off x="7176133" y="123899"/>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825033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arn(inVertical)">
                                      <p:cBhvr>
                                        <p:cTn id="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88</a:t>
            </a:fld>
            <a:endParaRPr lang="en-US"/>
          </a:p>
        </p:txBody>
      </p:sp>
      <p:cxnSp>
        <p:nvCxnSpPr>
          <p:cNvPr id="7" name="Straight Arrow Connector 6"/>
          <p:cNvCxnSpPr/>
          <p:nvPr/>
        </p:nvCxnSpPr>
        <p:spPr>
          <a:xfrm flipV="1">
            <a:off x="400322" y="243803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2" name="Rectangle 31"/>
          <p:cNvSpPr/>
          <p:nvPr/>
        </p:nvSpPr>
        <p:spPr>
          <a:xfrm>
            <a:off x="7176133" y="163088"/>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1722825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89</a:t>
            </a:fld>
            <a:endParaRPr lang="en-US"/>
          </a:p>
        </p:txBody>
      </p:sp>
      <p:cxnSp>
        <p:nvCxnSpPr>
          <p:cNvPr id="7" name="Straight Arrow Connector 6"/>
          <p:cNvCxnSpPr/>
          <p:nvPr/>
        </p:nvCxnSpPr>
        <p:spPr>
          <a:xfrm flipV="1">
            <a:off x="400322" y="243803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2" name="Rectangle 31"/>
          <p:cNvSpPr/>
          <p:nvPr/>
        </p:nvSpPr>
        <p:spPr>
          <a:xfrm>
            <a:off x="7176133" y="163088"/>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4187403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sz="2400" dirty="0" err="1"/>
              <a:t>Ej</a:t>
            </a:r>
            <a:r>
              <a:rPr lang="en-US" sz="2400" dirty="0"/>
              <a:t>: Este </a:t>
            </a:r>
            <a:r>
              <a:rPr lang="en-US" sz="2400" dirty="0" err="1"/>
              <a:t>árbol</a:t>
            </a:r>
            <a:r>
              <a:rPr lang="en-US" sz="2400" dirty="0"/>
              <a:t> </a:t>
            </a:r>
            <a:r>
              <a:rPr lang="en-US" sz="2400" dirty="0" err="1"/>
              <a:t>representa</a:t>
            </a:r>
            <a:r>
              <a:rPr lang="en-US" sz="2400" dirty="0"/>
              <a:t> la </a:t>
            </a:r>
            <a:r>
              <a:rPr lang="en-US" sz="2400" dirty="0" err="1"/>
              <a:t>expresión</a:t>
            </a:r>
            <a:r>
              <a:rPr lang="en-US" sz="2400" dirty="0"/>
              <a:t> </a:t>
            </a:r>
            <a:r>
              <a:rPr lang="en-US" sz="2400" dirty="0" err="1"/>
              <a:t>infija</a:t>
            </a:r>
            <a:r>
              <a:rPr lang="en-US" sz="2400" dirty="0"/>
              <a:t> ( 2 + (3 * 5)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dirty="0" err="1"/>
              <a:t>Ej</a:t>
            </a:r>
            <a:r>
              <a:rPr lang="en-US" sz="2400" dirty="0"/>
              <a:t>: </a:t>
            </a:r>
            <a:r>
              <a:rPr lang="en-US" sz="2400" dirty="0" err="1"/>
              <a:t>este</a:t>
            </a:r>
            <a:r>
              <a:rPr lang="en-US" sz="2400" dirty="0"/>
              <a:t> </a:t>
            </a:r>
            <a:r>
              <a:rPr lang="en-US" sz="2400" dirty="0" err="1"/>
              <a:t>árbol</a:t>
            </a:r>
            <a:r>
              <a:rPr lang="en-US" sz="2400" dirty="0"/>
              <a:t> </a:t>
            </a:r>
            <a:r>
              <a:rPr lang="en-US" sz="2400" dirty="0" err="1"/>
              <a:t>representa</a:t>
            </a:r>
            <a:r>
              <a:rPr lang="en-US" sz="2400" dirty="0"/>
              <a:t> la </a:t>
            </a:r>
            <a:r>
              <a:rPr lang="en-US" sz="2400" dirty="0" err="1"/>
              <a:t>expresión</a:t>
            </a:r>
            <a:r>
              <a:rPr lang="en-US" sz="2400" dirty="0"/>
              <a:t> </a:t>
            </a:r>
            <a:r>
              <a:rPr lang="en-US" sz="2400" dirty="0" err="1"/>
              <a:t>infija</a:t>
            </a:r>
            <a:r>
              <a:rPr lang="en-US" sz="2400" dirty="0"/>
              <a:t> ( (2 + 3) * 5)</a:t>
            </a:r>
            <a:endParaRPr lang="es-AR" sz="2400" dirty="0"/>
          </a:p>
          <a:p>
            <a:pPr marL="0" indent="0">
              <a:buNone/>
            </a:pPr>
            <a:endParaRPr lang="es-AR" sz="2400" dirty="0"/>
          </a:p>
        </p:txBody>
      </p:sp>
      <p:sp>
        <p:nvSpPr>
          <p:cNvPr id="4" name="Slide Number Placeholder 3"/>
          <p:cNvSpPr>
            <a:spLocks noGrp="1"/>
          </p:cNvSpPr>
          <p:nvPr>
            <p:ph type="sldNum" sz="quarter" idx="12"/>
          </p:nvPr>
        </p:nvSpPr>
        <p:spPr/>
        <p:txBody>
          <a:bodyPr/>
          <a:lstStyle/>
          <a:p>
            <a:fld id="{401CF334-2D5C-4859-84A6-CA7E6E43FAEB}" type="slidenum">
              <a:rPr lang="en-US" smtClean="0"/>
              <a:t>9</a:t>
            </a:fld>
            <a:endParaRPr lang="en-US"/>
          </a:p>
        </p:txBody>
      </p:sp>
      <p:sp>
        <p:nvSpPr>
          <p:cNvPr id="7" name="Explosion 2 6"/>
          <p:cNvSpPr/>
          <p:nvPr/>
        </p:nvSpPr>
        <p:spPr>
          <a:xfrm>
            <a:off x="4352317" y="4606319"/>
            <a:ext cx="4503761" cy="2137427"/>
          </a:xfrm>
          <a:prstGeom prst="irregularSeal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¡No se </a:t>
            </a:r>
            <a:r>
              <a:rPr lang="en-US" dirty="0" err="1"/>
              <a:t>representan</a:t>
            </a:r>
            <a:r>
              <a:rPr lang="en-US" dirty="0"/>
              <a:t> </a:t>
            </a:r>
            <a:r>
              <a:rPr lang="en-US" dirty="0" err="1"/>
              <a:t>los</a:t>
            </a:r>
            <a:r>
              <a:rPr lang="en-US" dirty="0"/>
              <a:t> </a:t>
            </a:r>
            <a:r>
              <a:rPr lang="en-US" dirty="0" err="1"/>
              <a:t>paréntesis</a:t>
            </a:r>
            <a:r>
              <a:rPr lang="en-US" dirty="0"/>
              <a:t>!</a:t>
            </a:r>
            <a:endParaRPr lang="es-AR" dirty="0"/>
          </a:p>
        </p:txBody>
      </p:sp>
      <p:grpSp>
        <p:nvGrpSpPr>
          <p:cNvPr id="8" name="Group 16">
            <a:extLst>
              <a:ext uri="{FF2B5EF4-FFF2-40B4-BE49-F238E27FC236}">
                <a16:creationId xmlns:a16="http://schemas.microsoft.com/office/drawing/2014/main" id="{331E9DD5-8B17-ED44-82D1-709B38C5DAC0}"/>
              </a:ext>
            </a:extLst>
          </p:cNvPr>
          <p:cNvGrpSpPr/>
          <p:nvPr/>
        </p:nvGrpSpPr>
        <p:grpSpPr>
          <a:xfrm>
            <a:off x="719918" y="4811450"/>
            <a:ext cx="3720136" cy="1640368"/>
            <a:chOff x="3878270" y="3286867"/>
            <a:chExt cx="4178735" cy="2774767"/>
          </a:xfrm>
        </p:grpSpPr>
        <p:sp>
          <p:nvSpPr>
            <p:cNvPr id="9" name="Oval 5">
              <a:extLst>
                <a:ext uri="{FF2B5EF4-FFF2-40B4-BE49-F238E27FC236}">
                  <a16:creationId xmlns:a16="http://schemas.microsoft.com/office/drawing/2014/main" id="{413263B4-0DED-CE41-A5E8-F5DAA6F09326}"/>
                </a:ext>
              </a:extLst>
            </p:cNvPr>
            <p:cNvSpPr/>
            <p:nvPr/>
          </p:nvSpPr>
          <p:spPr>
            <a:xfrm>
              <a:off x="5778376" y="328686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0" name="Oval 6">
              <a:extLst>
                <a:ext uri="{FF2B5EF4-FFF2-40B4-BE49-F238E27FC236}">
                  <a16:creationId xmlns:a16="http://schemas.microsoft.com/office/drawing/2014/main" id="{FCFD00C4-6ADF-354F-A2A2-95CC17C42775}"/>
                </a:ext>
              </a:extLst>
            </p:cNvPr>
            <p:cNvSpPr/>
            <p:nvPr/>
          </p:nvSpPr>
          <p:spPr>
            <a:xfrm>
              <a:off x="3878270" y="5334544"/>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11" name="Oval 7">
              <a:extLst>
                <a:ext uri="{FF2B5EF4-FFF2-40B4-BE49-F238E27FC236}">
                  <a16:creationId xmlns:a16="http://schemas.microsoft.com/office/drawing/2014/main" id="{D29A4393-B6C1-BA40-8142-42F4CBDBD783}"/>
                </a:ext>
              </a:extLst>
            </p:cNvPr>
            <p:cNvSpPr/>
            <p:nvPr/>
          </p:nvSpPr>
          <p:spPr>
            <a:xfrm>
              <a:off x="5260697" y="5369303"/>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cxnSp>
          <p:nvCxnSpPr>
            <p:cNvPr id="12" name="Straight Arrow Connector 8">
              <a:extLst>
                <a:ext uri="{FF2B5EF4-FFF2-40B4-BE49-F238E27FC236}">
                  <a16:creationId xmlns:a16="http://schemas.microsoft.com/office/drawing/2014/main" id="{D6740031-035F-CA49-A6C1-D497B41DD3B9}"/>
                </a:ext>
              </a:extLst>
            </p:cNvPr>
            <p:cNvCxnSpPr>
              <a:endCxn id="10" idx="0"/>
            </p:cNvCxnSpPr>
            <p:nvPr/>
          </p:nvCxnSpPr>
          <p:spPr>
            <a:xfrm flipH="1">
              <a:off x="4270156" y="5036818"/>
              <a:ext cx="514722" cy="2977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9">
              <a:extLst>
                <a:ext uri="{FF2B5EF4-FFF2-40B4-BE49-F238E27FC236}">
                  <a16:creationId xmlns:a16="http://schemas.microsoft.com/office/drawing/2014/main" id="{1A7657F1-7128-FD40-BFD0-2E66658D91F8}"/>
                </a:ext>
              </a:extLst>
            </p:cNvPr>
            <p:cNvCxnSpPr/>
            <p:nvPr/>
          </p:nvCxnSpPr>
          <p:spPr>
            <a:xfrm>
              <a:off x="5012997" y="4986124"/>
              <a:ext cx="473403" cy="404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1">
              <a:extLst>
                <a:ext uri="{FF2B5EF4-FFF2-40B4-BE49-F238E27FC236}">
                  <a16:creationId xmlns:a16="http://schemas.microsoft.com/office/drawing/2014/main" id="{6F14FB62-86A8-944C-AF37-17028BB1BEB6}"/>
                </a:ext>
              </a:extLst>
            </p:cNvPr>
            <p:cNvSpPr/>
            <p:nvPr/>
          </p:nvSpPr>
          <p:spPr>
            <a:xfrm>
              <a:off x="4556758" y="4344489"/>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16" name="Oval 12">
              <a:extLst>
                <a:ext uri="{FF2B5EF4-FFF2-40B4-BE49-F238E27FC236}">
                  <a16:creationId xmlns:a16="http://schemas.microsoft.com/office/drawing/2014/main" id="{41960798-5529-5449-B55E-AA8EEFE6E48D}"/>
                </a:ext>
              </a:extLst>
            </p:cNvPr>
            <p:cNvSpPr/>
            <p:nvPr/>
          </p:nvSpPr>
          <p:spPr>
            <a:xfrm>
              <a:off x="7273234" y="4401497"/>
              <a:ext cx="783771" cy="6923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cxnSp>
          <p:nvCxnSpPr>
            <p:cNvPr id="17" name="Straight Arrow Connector 13">
              <a:extLst>
                <a:ext uri="{FF2B5EF4-FFF2-40B4-BE49-F238E27FC236}">
                  <a16:creationId xmlns:a16="http://schemas.microsoft.com/office/drawing/2014/main" id="{6B88B795-82F8-7549-BD78-76BE779F62BF}"/>
                </a:ext>
              </a:extLst>
            </p:cNvPr>
            <p:cNvCxnSpPr>
              <a:endCxn id="16" idx="1"/>
            </p:cNvCxnSpPr>
            <p:nvPr/>
          </p:nvCxnSpPr>
          <p:spPr>
            <a:xfrm>
              <a:off x="6574787" y="3839563"/>
              <a:ext cx="813228" cy="6633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4">
              <a:extLst>
                <a:ext uri="{FF2B5EF4-FFF2-40B4-BE49-F238E27FC236}">
                  <a16:creationId xmlns:a16="http://schemas.microsoft.com/office/drawing/2014/main" id="{5F434DCD-F664-2F44-AB7A-75CE5E391571}"/>
                </a:ext>
              </a:extLst>
            </p:cNvPr>
            <p:cNvCxnSpPr>
              <a:stCxn id="9" idx="3"/>
            </p:cNvCxnSpPr>
            <p:nvPr/>
          </p:nvCxnSpPr>
          <p:spPr>
            <a:xfrm flipH="1">
              <a:off x="5307524" y="3877808"/>
              <a:ext cx="585633" cy="5317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1" name="Grupo 30">
            <a:extLst>
              <a:ext uri="{FF2B5EF4-FFF2-40B4-BE49-F238E27FC236}">
                <a16:creationId xmlns:a16="http://schemas.microsoft.com/office/drawing/2014/main" id="{6BAF592B-3504-7F4B-9218-FAAB94755355}"/>
              </a:ext>
            </a:extLst>
          </p:cNvPr>
          <p:cNvGrpSpPr/>
          <p:nvPr/>
        </p:nvGrpSpPr>
        <p:grpSpPr>
          <a:xfrm>
            <a:off x="1429204" y="2493208"/>
            <a:ext cx="2644370" cy="1622209"/>
            <a:chOff x="3706548" y="2452455"/>
            <a:chExt cx="2644370" cy="1622209"/>
          </a:xfrm>
        </p:grpSpPr>
        <p:sp>
          <p:nvSpPr>
            <p:cNvPr id="21" name="Oval 5">
              <a:extLst>
                <a:ext uri="{FF2B5EF4-FFF2-40B4-BE49-F238E27FC236}">
                  <a16:creationId xmlns:a16="http://schemas.microsoft.com/office/drawing/2014/main" id="{406E66EF-902C-DC4C-9115-8C25C3E3E539}"/>
                </a:ext>
              </a:extLst>
            </p:cNvPr>
            <p:cNvSpPr/>
            <p:nvPr/>
          </p:nvSpPr>
          <p:spPr>
            <a:xfrm>
              <a:off x="4416469" y="2452455"/>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22" name="Oval 6">
              <a:extLst>
                <a:ext uri="{FF2B5EF4-FFF2-40B4-BE49-F238E27FC236}">
                  <a16:creationId xmlns:a16="http://schemas.microsoft.com/office/drawing/2014/main" id="{3CCEB552-778A-A34A-830D-8A16BA6DBC55}"/>
                </a:ext>
              </a:extLst>
            </p:cNvPr>
            <p:cNvSpPr/>
            <p:nvPr/>
          </p:nvSpPr>
          <p:spPr>
            <a:xfrm>
              <a:off x="4422452" y="3644828"/>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sp>
          <p:nvSpPr>
            <p:cNvPr id="23" name="Oval 7">
              <a:extLst>
                <a:ext uri="{FF2B5EF4-FFF2-40B4-BE49-F238E27FC236}">
                  <a16:creationId xmlns:a16="http://schemas.microsoft.com/office/drawing/2014/main" id="{382F08FB-B312-8B47-87B6-B32160780801}"/>
                </a:ext>
              </a:extLst>
            </p:cNvPr>
            <p:cNvSpPr/>
            <p:nvPr/>
          </p:nvSpPr>
          <p:spPr>
            <a:xfrm>
              <a:off x="5653163" y="3665376"/>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cxnSp>
          <p:nvCxnSpPr>
            <p:cNvPr id="24" name="Straight Arrow Connector 8">
              <a:extLst>
                <a:ext uri="{FF2B5EF4-FFF2-40B4-BE49-F238E27FC236}">
                  <a16:creationId xmlns:a16="http://schemas.microsoft.com/office/drawing/2014/main" id="{EB29C119-9500-B54B-BF39-B1D437308DB3}"/>
                </a:ext>
              </a:extLst>
            </p:cNvPr>
            <p:cNvCxnSpPr>
              <a:endCxn id="22" idx="0"/>
            </p:cNvCxnSpPr>
            <p:nvPr/>
          </p:nvCxnSpPr>
          <p:spPr>
            <a:xfrm flipH="1">
              <a:off x="4771330" y="3468820"/>
              <a:ext cx="458233" cy="176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9">
              <a:extLst>
                <a:ext uri="{FF2B5EF4-FFF2-40B4-BE49-F238E27FC236}">
                  <a16:creationId xmlns:a16="http://schemas.microsoft.com/office/drawing/2014/main" id="{E7245705-571C-4944-8EBA-8E04BC15BDD8}"/>
                </a:ext>
              </a:extLst>
            </p:cNvPr>
            <p:cNvCxnSpPr/>
            <p:nvPr/>
          </p:nvCxnSpPr>
          <p:spPr>
            <a:xfrm>
              <a:off x="5432647" y="3438851"/>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11">
              <a:extLst>
                <a:ext uri="{FF2B5EF4-FFF2-40B4-BE49-F238E27FC236}">
                  <a16:creationId xmlns:a16="http://schemas.microsoft.com/office/drawing/2014/main" id="{85B00D70-A56D-784E-80FD-9CFAF68AC282}"/>
                </a:ext>
              </a:extLst>
            </p:cNvPr>
            <p:cNvSpPr/>
            <p:nvPr/>
          </p:nvSpPr>
          <p:spPr>
            <a:xfrm>
              <a:off x="5026479" y="3059534"/>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sp>
          <p:nvSpPr>
            <p:cNvPr id="27" name="Oval 12">
              <a:extLst>
                <a:ext uri="{FF2B5EF4-FFF2-40B4-BE49-F238E27FC236}">
                  <a16:creationId xmlns:a16="http://schemas.microsoft.com/office/drawing/2014/main" id="{FF9E044E-E9C7-7A48-8BBA-21F31839B8DE}"/>
                </a:ext>
              </a:extLst>
            </p:cNvPr>
            <p:cNvSpPr/>
            <p:nvPr/>
          </p:nvSpPr>
          <p:spPr>
            <a:xfrm>
              <a:off x="3706548" y="3093235"/>
              <a:ext cx="697755" cy="40928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cxnSp>
          <p:nvCxnSpPr>
            <p:cNvPr id="29" name="Straight Arrow Connector 14">
              <a:extLst>
                <a:ext uri="{FF2B5EF4-FFF2-40B4-BE49-F238E27FC236}">
                  <a16:creationId xmlns:a16="http://schemas.microsoft.com/office/drawing/2014/main" id="{81278D21-08F6-5C42-B530-2FF226C6A3A1}"/>
                </a:ext>
              </a:extLst>
            </p:cNvPr>
            <p:cNvCxnSpPr>
              <a:stCxn id="21" idx="3"/>
            </p:cNvCxnSpPr>
            <p:nvPr/>
          </p:nvCxnSpPr>
          <p:spPr>
            <a:xfrm flipH="1">
              <a:off x="3997291" y="2801804"/>
              <a:ext cx="521362" cy="314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9">
              <a:extLst>
                <a:ext uri="{FF2B5EF4-FFF2-40B4-BE49-F238E27FC236}">
                  <a16:creationId xmlns:a16="http://schemas.microsoft.com/office/drawing/2014/main" id="{F5AC0E79-7E53-5443-B254-C9630A03A2E7}"/>
                </a:ext>
              </a:extLst>
            </p:cNvPr>
            <p:cNvCxnSpPr/>
            <p:nvPr/>
          </p:nvCxnSpPr>
          <p:spPr>
            <a:xfrm>
              <a:off x="4857330" y="2837406"/>
              <a:ext cx="421449" cy="2393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61670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90</a:t>
            </a:fld>
            <a:endParaRPr lang="en-US"/>
          </a:p>
        </p:txBody>
      </p:sp>
      <p:cxnSp>
        <p:nvCxnSpPr>
          <p:cNvPr id="7" name="Straight Arrow Connector 6"/>
          <p:cNvCxnSpPr/>
          <p:nvPr/>
        </p:nvCxnSpPr>
        <p:spPr>
          <a:xfrm flipV="1">
            <a:off x="400322" y="243803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1" name="Rectangle 30"/>
          <p:cNvSpPr/>
          <p:nvPr/>
        </p:nvSpPr>
        <p:spPr>
          <a:xfrm>
            <a:off x="7159536" y="138574"/>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882263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91</a:t>
            </a:fld>
            <a:endParaRPr lang="en-US"/>
          </a:p>
        </p:txBody>
      </p:sp>
      <p:cxnSp>
        <p:nvCxnSpPr>
          <p:cNvPr id="7" name="Straight Arrow Connector 6"/>
          <p:cNvCxnSpPr/>
          <p:nvPr/>
        </p:nvCxnSpPr>
        <p:spPr>
          <a:xfrm flipV="1">
            <a:off x="400322" y="2578925"/>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Tree>
    <p:extLst>
      <p:ext uri="{BB962C8B-B14F-4D97-AF65-F5344CB8AC3E}">
        <p14:creationId xmlns:p14="http://schemas.microsoft.com/office/powerpoint/2010/main" val="1223611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92</a:t>
            </a:fld>
            <a:endParaRPr lang="en-US"/>
          </a:p>
        </p:txBody>
      </p:sp>
      <p:cxnSp>
        <p:nvCxnSpPr>
          <p:cNvPr id="7" name="Straight Arrow Connector 6"/>
          <p:cNvCxnSpPr/>
          <p:nvPr/>
        </p:nvCxnSpPr>
        <p:spPr>
          <a:xfrm flipV="1">
            <a:off x="308882" y="3142805"/>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207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barn(inVertical)">
                                      <p:cBhvr>
                                        <p:cTn id="12" dur="500"/>
                                        <p:tgtEl>
                                          <p:spTgt spid="3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arn(inVertical)">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0"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93</a:t>
            </a:fld>
            <a:endParaRPr lang="en-US"/>
          </a:p>
        </p:txBody>
      </p:sp>
      <p:cxnSp>
        <p:nvCxnSpPr>
          <p:cNvPr id="7" name="Straight Arrow Connector 6"/>
          <p:cNvCxnSpPr/>
          <p:nvPr/>
        </p:nvCxnSpPr>
        <p:spPr>
          <a:xfrm flipV="1">
            <a:off x="146957" y="961308"/>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Tree>
    <p:extLst>
      <p:ext uri="{BB962C8B-B14F-4D97-AF65-F5344CB8AC3E}">
        <p14:creationId xmlns:p14="http://schemas.microsoft.com/office/powerpoint/2010/main" val="14617791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94</a:t>
            </a:fld>
            <a:endParaRPr lang="en-US"/>
          </a:p>
        </p:txBody>
      </p:sp>
      <p:cxnSp>
        <p:nvCxnSpPr>
          <p:cNvPr id="7" name="Straight Arrow Connector 6"/>
          <p:cNvCxnSpPr/>
          <p:nvPr/>
        </p:nvCxnSpPr>
        <p:spPr>
          <a:xfrm flipV="1">
            <a:off x="146957" y="1274816"/>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3" name="Rectangle 32"/>
          <p:cNvSpPr/>
          <p:nvPr/>
        </p:nvSpPr>
        <p:spPr>
          <a:xfrm>
            <a:off x="7384869" y="138574"/>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7375044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95</a:t>
            </a:fld>
            <a:endParaRPr lang="en-US"/>
          </a:p>
        </p:txBody>
      </p:sp>
      <p:cxnSp>
        <p:nvCxnSpPr>
          <p:cNvPr id="7" name="Straight Arrow Connector 6"/>
          <p:cNvCxnSpPr/>
          <p:nvPr/>
        </p:nvCxnSpPr>
        <p:spPr>
          <a:xfrm flipV="1">
            <a:off x="146957" y="5135500"/>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3" name="Rectangle 32"/>
          <p:cNvSpPr/>
          <p:nvPr/>
        </p:nvSpPr>
        <p:spPr>
          <a:xfrm>
            <a:off x="7384869" y="138574"/>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525397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96</a:t>
            </a:fld>
            <a:endParaRPr lang="en-US"/>
          </a:p>
        </p:txBody>
      </p:sp>
      <p:cxnSp>
        <p:nvCxnSpPr>
          <p:cNvPr id="7" name="Straight Arrow Connector 6"/>
          <p:cNvCxnSpPr/>
          <p:nvPr/>
        </p:nvCxnSpPr>
        <p:spPr>
          <a:xfrm flipV="1">
            <a:off x="146957" y="559377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33" name="Rectangle 32"/>
          <p:cNvSpPr/>
          <p:nvPr/>
        </p:nvSpPr>
        <p:spPr>
          <a:xfrm>
            <a:off x="7384869" y="138574"/>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333175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97</a:t>
            </a:fld>
            <a:endParaRPr lang="en-US"/>
          </a:p>
        </p:txBody>
      </p:sp>
      <p:cxnSp>
        <p:nvCxnSpPr>
          <p:cNvPr id="7" name="Straight Arrow Connector 6"/>
          <p:cNvCxnSpPr/>
          <p:nvPr/>
        </p:nvCxnSpPr>
        <p:spPr>
          <a:xfrm flipV="1">
            <a:off x="146957" y="559377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35" name="Rectangle 34"/>
          <p:cNvSpPr/>
          <p:nvPr/>
        </p:nvSpPr>
        <p:spPr>
          <a:xfrm>
            <a:off x="7384869" y="138574"/>
            <a:ext cx="209006" cy="587829"/>
          </a:xfrm>
          <a:prstGeom prst="rect">
            <a:avLst/>
          </a:prstGeom>
          <a:no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2467269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2  )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98</a:t>
            </a:fld>
            <a:endParaRPr lang="en-US"/>
          </a:p>
        </p:txBody>
      </p:sp>
      <p:cxnSp>
        <p:nvCxnSpPr>
          <p:cNvPr id="7" name="Straight Arrow Connector 6"/>
          <p:cNvCxnSpPr/>
          <p:nvPr/>
        </p:nvCxnSpPr>
        <p:spPr>
          <a:xfrm flipV="1">
            <a:off x="146957" y="5593773"/>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sp>
        <p:nvSpPr>
          <p:cNvPr id="34" name="Rectangle 33"/>
          <p:cNvSpPr/>
          <p:nvPr/>
        </p:nvSpPr>
        <p:spPr>
          <a:xfrm>
            <a:off x="7403377" y="138574"/>
            <a:ext cx="209006" cy="587829"/>
          </a:xfrm>
          <a:prstGeom prst="rect">
            <a:avLst/>
          </a:prstGeom>
          <a:solidFill>
            <a:schemeClr val="tx2"/>
          </a:solidFill>
          <a:ln w="38100">
            <a:solidFill>
              <a:srgbClr val="7030A0"/>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Tree>
    <p:extLst>
      <p:ext uri="{BB962C8B-B14F-4D97-AF65-F5344CB8AC3E}">
        <p14:creationId xmlns:p14="http://schemas.microsoft.com/office/powerpoint/2010/main" val="3335576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ounded Rectangle 27"/>
          <p:cNvSpPr/>
          <p:nvPr/>
        </p:nvSpPr>
        <p:spPr>
          <a:xfrm>
            <a:off x="4506686" y="116259"/>
            <a:ext cx="4180114" cy="58782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                                      )</a:t>
            </a:r>
          </a:p>
        </p:txBody>
      </p:sp>
      <p:pic>
        <p:nvPicPr>
          <p:cNvPr id="5" name="Picture 4"/>
          <p:cNvPicPr>
            <a:picLocks noChangeAspect="1"/>
          </p:cNvPicPr>
          <p:nvPr/>
        </p:nvPicPr>
        <p:blipFill>
          <a:blip r:embed="rId2"/>
          <a:stretch>
            <a:fillRect/>
          </a:stretch>
        </p:blipFill>
        <p:spPr>
          <a:xfrm>
            <a:off x="457200" y="803277"/>
            <a:ext cx="5829300" cy="5553075"/>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99</a:t>
            </a:fld>
            <a:endParaRPr lang="en-US"/>
          </a:p>
        </p:txBody>
      </p:sp>
      <p:cxnSp>
        <p:nvCxnSpPr>
          <p:cNvPr id="7" name="Straight Arrow Connector 6"/>
          <p:cNvCxnSpPr/>
          <p:nvPr/>
        </p:nvCxnSpPr>
        <p:spPr>
          <a:xfrm flipV="1">
            <a:off x="146957" y="6176625"/>
            <a:ext cx="731520" cy="4960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7145927" y="2118687"/>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0" name="Straight Arrow Connector 9"/>
          <p:cNvCxnSpPr/>
          <p:nvPr/>
        </p:nvCxnSpPr>
        <p:spPr>
          <a:xfrm flipH="1">
            <a:off x="6596743" y="2646317"/>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12"/>
          <p:cNvSpPr/>
          <p:nvPr/>
        </p:nvSpPr>
        <p:spPr>
          <a:xfrm>
            <a:off x="6111241" y="312644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14" name="Straight Arrow Connector 13"/>
          <p:cNvCxnSpPr/>
          <p:nvPr/>
        </p:nvCxnSpPr>
        <p:spPr>
          <a:xfrm flipH="1">
            <a:off x="5548448" y="3648155"/>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Oval 16"/>
          <p:cNvSpPr/>
          <p:nvPr/>
        </p:nvSpPr>
        <p:spPr>
          <a:xfrm>
            <a:off x="5042262" y="40836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a:t>
            </a:r>
            <a:endParaRPr lang="es-AR" dirty="0"/>
          </a:p>
        </p:txBody>
      </p:sp>
      <p:pic>
        <p:nvPicPr>
          <p:cNvPr id="18" name="Picture 17"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34048" y="4323832"/>
            <a:ext cx="506186" cy="506186"/>
          </a:xfrm>
          <a:prstGeom prst="rect">
            <a:avLst/>
          </a:prstGeom>
        </p:spPr>
      </p:pic>
      <p:cxnSp>
        <p:nvCxnSpPr>
          <p:cNvPr id="15" name="Straight Arrow Connector 14"/>
          <p:cNvCxnSpPr/>
          <p:nvPr/>
        </p:nvCxnSpPr>
        <p:spPr>
          <a:xfrm>
            <a:off x="6707777" y="3657150"/>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Oval 19"/>
          <p:cNvSpPr/>
          <p:nvPr/>
        </p:nvSpPr>
        <p:spPr>
          <a:xfrm>
            <a:off x="7253153" y="4323832"/>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t>
            </a:r>
            <a:endParaRPr lang="es-AR" dirty="0"/>
          </a:p>
        </p:txBody>
      </p:sp>
      <p:cxnSp>
        <p:nvCxnSpPr>
          <p:cNvPr id="21" name="Straight Arrow Connector 20"/>
          <p:cNvCxnSpPr/>
          <p:nvPr/>
        </p:nvCxnSpPr>
        <p:spPr>
          <a:xfrm flipH="1">
            <a:off x="6777172" y="4921363"/>
            <a:ext cx="640081" cy="477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21"/>
          <p:cNvSpPr/>
          <p:nvPr/>
        </p:nvSpPr>
        <p:spPr>
          <a:xfrm>
            <a:off x="6286500" y="5399246"/>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a:t>
            </a:r>
            <a:endParaRPr lang="es-AR" dirty="0"/>
          </a:p>
        </p:txBody>
      </p:sp>
      <p:pic>
        <p:nvPicPr>
          <p:cNvPr id="24" name="Picture 23"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7192" y="5829653"/>
            <a:ext cx="506186" cy="506186"/>
          </a:xfrm>
          <a:prstGeom prst="rect">
            <a:avLst/>
          </a:prstGeom>
        </p:spPr>
      </p:pic>
      <p:cxnSp>
        <p:nvCxnSpPr>
          <p:cNvPr id="23" name="Straight Arrow Connector 22"/>
          <p:cNvCxnSpPr/>
          <p:nvPr/>
        </p:nvCxnSpPr>
        <p:spPr>
          <a:xfrm>
            <a:off x="7827372" y="4927091"/>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p:cNvSpPr/>
          <p:nvPr/>
        </p:nvSpPr>
        <p:spPr>
          <a:xfrm>
            <a:off x="8305800" y="5593773"/>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10.2</a:t>
            </a:r>
            <a:endParaRPr lang="es-AR" sz="1200" dirty="0"/>
          </a:p>
        </p:txBody>
      </p:sp>
      <p:pic>
        <p:nvPicPr>
          <p:cNvPr id="27" name="Picture 26"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50232" y="5808248"/>
            <a:ext cx="506186" cy="506186"/>
          </a:xfrm>
          <a:prstGeom prst="rect">
            <a:avLst/>
          </a:prstGeom>
        </p:spPr>
      </p:pic>
      <p:pic>
        <p:nvPicPr>
          <p:cNvPr id="29" name="Picture 28"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24800" y="4459523"/>
            <a:ext cx="506186" cy="506186"/>
          </a:xfrm>
          <a:prstGeom prst="rect">
            <a:avLst/>
          </a:prstGeom>
        </p:spPr>
      </p:pic>
      <p:pic>
        <p:nvPicPr>
          <p:cNvPr id="25" name="Picture 24"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7522" y="3320375"/>
            <a:ext cx="506186" cy="506186"/>
          </a:xfrm>
          <a:prstGeom prst="rect">
            <a:avLst/>
          </a:prstGeom>
        </p:spPr>
      </p:pic>
      <p:sp>
        <p:nvSpPr>
          <p:cNvPr id="3" name="Freeform 2"/>
          <p:cNvSpPr/>
          <p:nvPr/>
        </p:nvSpPr>
        <p:spPr>
          <a:xfrm>
            <a:off x="3409406" y="1776549"/>
            <a:ext cx="4480560" cy="1854925"/>
          </a:xfrm>
          <a:custGeom>
            <a:avLst/>
            <a:gdLst>
              <a:gd name="connsiteX0" fmla="*/ 4193177 w 4480560"/>
              <a:gd name="connsiteY0" fmla="*/ 1005840 h 1854925"/>
              <a:gd name="connsiteX1" fmla="*/ 4271554 w 4480560"/>
              <a:gd name="connsiteY1" fmla="*/ 979714 h 1854925"/>
              <a:gd name="connsiteX2" fmla="*/ 4297680 w 4480560"/>
              <a:gd name="connsiteY2" fmla="*/ 940525 h 1854925"/>
              <a:gd name="connsiteX3" fmla="*/ 4336868 w 4480560"/>
              <a:gd name="connsiteY3" fmla="*/ 901337 h 1854925"/>
              <a:gd name="connsiteX4" fmla="*/ 4402183 w 4480560"/>
              <a:gd name="connsiteY4" fmla="*/ 836022 h 1854925"/>
              <a:gd name="connsiteX5" fmla="*/ 4428308 w 4480560"/>
              <a:gd name="connsiteY5" fmla="*/ 796834 h 1854925"/>
              <a:gd name="connsiteX6" fmla="*/ 4454434 w 4480560"/>
              <a:gd name="connsiteY6" fmla="*/ 718457 h 1854925"/>
              <a:gd name="connsiteX7" fmla="*/ 4480560 w 4480560"/>
              <a:gd name="connsiteY7" fmla="*/ 600891 h 1854925"/>
              <a:gd name="connsiteX8" fmla="*/ 4467497 w 4480560"/>
              <a:gd name="connsiteY8" fmla="*/ 391885 h 1854925"/>
              <a:gd name="connsiteX9" fmla="*/ 4454434 w 4480560"/>
              <a:gd name="connsiteY9" fmla="*/ 352697 h 1854925"/>
              <a:gd name="connsiteX10" fmla="*/ 4402183 w 4480560"/>
              <a:gd name="connsiteY10" fmla="*/ 248194 h 1854925"/>
              <a:gd name="connsiteX11" fmla="*/ 4349931 w 4480560"/>
              <a:gd name="connsiteY11" fmla="*/ 156754 h 1854925"/>
              <a:gd name="connsiteX12" fmla="*/ 4336868 w 4480560"/>
              <a:gd name="connsiteY12" fmla="*/ 117565 h 1854925"/>
              <a:gd name="connsiteX13" fmla="*/ 4180114 w 4480560"/>
              <a:gd name="connsiteY13" fmla="*/ 39188 h 1854925"/>
              <a:gd name="connsiteX14" fmla="*/ 4140925 w 4480560"/>
              <a:gd name="connsiteY14" fmla="*/ 26125 h 1854925"/>
              <a:gd name="connsiteX15" fmla="*/ 4023360 w 4480560"/>
              <a:gd name="connsiteY15" fmla="*/ 0 h 1854925"/>
              <a:gd name="connsiteX16" fmla="*/ 3827417 w 4480560"/>
              <a:gd name="connsiteY16" fmla="*/ 13062 h 1854925"/>
              <a:gd name="connsiteX17" fmla="*/ 3644537 w 4480560"/>
              <a:gd name="connsiteY17" fmla="*/ 65314 h 1854925"/>
              <a:gd name="connsiteX18" fmla="*/ 3553097 w 4480560"/>
              <a:gd name="connsiteY18" fmla="*/ 104502 h 1854925"/>
              <a:gd name="connsiteX19" fmla="*/ 3500845 w 4480560"/>
              <a:gd name="connsiteY19" fmla="*/ 143691 h 1854925"/>
              <a:gd name="connsiteX20" fmla="*/ 3461657 w 4480560"/>
              <a:gd name="connsiteY20" fmla="*/ 169817 h 1854925"/>
              <a:gd name="connsiteX21" fmla="*/ 3409405 w 4480560"/>
              <a:gd name="connsiteY21" fmla="*/ 209005 h 1854925"/>
              <a:gd name="connsiteX22" fmla="*/ 3370217 w 4480560"/>
              <a:gd name="connsiteY22" fmla="*/ 235131 h 1854925"/>
              <a:gd name="connsiteX23" fmla="*/ 3278777 w 4480560"/>
              <a:gd name="connsiteY23" fmla="*/ 313508 h 1854925"/>
              <a:gd name="connsiteX24" fmla="*/ 3252651 w 4480560"/>
              <a:gd name="connsiteY24" fmla="*/ 352697 h 1854925"/>
              <a:gd name="connsiteX25" fmla="*/ 3135085 w 4480560"/>
              <a:gd name="connsiteY25" fmla="*/ 418011 h 1854925"/>
              <a:gd name="connsiteX26" fmla="*/ 3056708 w 4480560"/>
              <a:gd name="connsiteY26" fmla="*/ 470262 h 1854925"/>
              <a:gd name="connsiteX27" fmla="*/ 2939143 w 4480560"/>
              <a:gd name="connsiteY27" fmla="*/ 535577 h 1854925"/>
              <a:gd name="connsiteX28" fmla="*/ 2873828 w 4480560"/>
              <a:gd name="connsiteY28" fmla="*/ 600891 h 1854925"/>
              <a:gd name="connsiteX29" fmla="*/ 2795451 w 4480560"/>
              <a:gd name="connsiteY29" fmla="*/ 666205 h 1854925"/>
              <a:gd name="connsiteX30" fmla="*/ 2756263 w 4480560"/>
              <a:gd name="connsiteY30" fmla="*/ 679268 h 1854925"/>
              <a:gd name="connsiteX31" fmla="*/ 2717074 w 4480560"/>
              <a:gd name="connsiteY31" fmla="*/ 705394 h 1854925"/>
              <a:gd name="connsiteX32" fmla="*/ 2664823 w 4480560"/>
              <a:gd name="connsiteY32" fmla="*/ 731520 h 1854925"/>
              <a:gd name="connsiteX33" fmla="*/ 2573383 w 4480560"/>
              <a:gd name="connsiteY33" fmla="*/ 796834 h 1854925"/>
              <a:gd name="connsiteX34" fmla="*/ 2495005 w 4480560"/>
              <a:gd name="connsiteY34" fmla="*/ 849085 h 1854925"/>
              <a:gd name="connsiteX35" fmla="*/ 2455817 w 4480560"/>
              <a:gd name="connsiteY35" fmla="*/ 875211 h 1854925"/>
              <a:gd name="connsiteX36" fmla="*/ 2416628 w 4480560"/>
              <a:gd name="connsiteY36" fmla="*/ 901337 h 1854925"/>
              <a:gd name="connsiteX37" fmla="*/ 2377440 w 4480560"/>
              <a:gd name="connsiteY37" fmla="*/ 914400 h 1854925"/>
              <a:gd name="connsiteX38" fmla="*/ 2338251 w 4480560"/>
              <a:gd name="connsiteY38" fmla="*/ 940525 h 1854925"/>
              <a:gd name="connsiteX39" fmla="*/ 2246811 w 4480560"/>
              <a:gd name="connsiteY39" fmla="*/ 979714 h 1854925"/>
              <a:gd name="connsiteX40" fmla="*/ 2129245 w 4480560"/>
              <a:gd name="connsiteY40" fmla="*/ 1031965 h 1854925"/>
              <a:gd name="connsiteX41" fmla="*/ 2090057 w 4480560"/>
              <a:gd name="connsiteY41" fmla="*/ 1045028 h 1854925"/>
              <a:gd name="connsiteX42" fmla="*/ 2050868 w 4480560"/>
              <a:gd name="connsiteY42" fmla="*/ 1071154 h 1854925"/>
              <a:gd name="connsiteX43" fmla="*/ 1972491 w 4480560"/>
              <a:gd name="connsiteY43" fmla="*/ 1097280 h 1854925"/>
              <a:gd name="connsiteX44" fmla="*/ 1933303 w 4480560"/>
              <a:gd name="connsiteY44" fmla="*/ 1110342 h 1854925"/>
              <a:gd name="connsiteX45" fmla="*/ 1867988 w 4480560"/>
              <a:gd name="connsiteY45" fmla="*/ 1123405 h 1854925"/>
              <a:gd name="connsiteX46" fmla="*/ 1789611 w 4480560"/>
              <a:gd name="connsiteY46" fmla="*/ 1149531 h 1854925"/>
              <a:gd name="connsiteX47" fmla="*/ 1750423 w 4480560"/>
              <a:gd name="connsiteY47" fmla="*/ 1162594 h 1854925"/>
              <a:gd name="connsiteX48" fmla="*/ 1645920 w 4480560"/>
              <a:gd name="connsiteY48" fmla="*/ 1188720 h 1854925"/>
              <a:gd name="connsiteX49" fmla="*/ 1593668 w 4480560"/>
              <a:gd name="connsiteY49" fmla="*/ 1227908 h 1854925"/>
              <a:gd name="connsiteX50" fmla="*/ 1489165 w 4480560"/>
              <a:gd name="connsiteY50" fmla="*/ 1254034 h 1854925"/>
              <a:gd name="connsiteX51" fmla="*/ 1449977 w 4480560"/>
              <a:gd name="connsiteY51" fmla="*/ 1267097 h 1854925"/>
              <a:gd name="connsiteX52" fmla="*/ 1410788 w 4480560"/>
              <a:gd name="connsiteY52" fmla="*/ 1293222 h 1854925"/>
              <a:gd name="connsiteX53" fmla="*/ 1306285 w 4480560"/>
              <a:gd name="connsiteY53" fmla="*/ 1319348 h 1854925"/>
              <a:gd name="connsiteX54" fmla="*/ 1227908 w 4480560"/>
              <a:gd name="connsiteY54" fmla="*/ 1371600 h 1854925"/>
              <a:gd name="connsiteX55" fmla="*/ 1136468 w 4480560"/>
              <a:gd name="connsiteY55" fmla="*/ 1397725 h 1854925"/>
              <a:gd name="connsiteX56" fmla="*/ 1058091 w 4480560"/>
              <a:gd name="connsiteY56" fmla="*/ 1423851 h 1854925"/>
              <a:gd name="connsiteX57" fmla="*/ 979714 w 4480560"/>
              <a:gd name="connsiteY57" fmla="*/ 1449977 h 1854925"/>
              <a:gd name="connsiteX58" fmla="*/ 940525 w 4480560"/>
              <a:gd name="connsiteY58" fmla="*/ 1463040 h 1854925"/>
              <a:gd name="connsiteX59" fmla="*/ 901337 w 4480560"/>
              <a:gd name="connsiteY59" fmla="*/ 1489165 h 1854925"/>
              <a:gd name="connsiteX60" fmla="*/ 809897 w 4480560"/>
              <a:gd name="connsiteY60" fmla="*/ 1515291 h 1854925"/>
              <a:gd name="connsiteX61" fmla="*/ 770708 w 4480560"/>
              <a:gd name="connsiteY61" fmla="*/ 1541417 h 1854925"/>
              <a:gd name="connsiteX62" fmla="*/ 731520 w 4480560"/>
              <a:gd name="connsiteY62" fmla="*/ 1554480 h 1854925"/>
              <a:gd name="connsiteX63" fmla="*/ 653143 w 4480560"/>
              <a:gd name="connsiteY63" fmla="*/ 1606731 h 1854925"/>
              <a:gd name="connsiteX64" fmla="*/ 561703 w 4480560"/>
              <a:gd name="connsiteY64" fmla="*/ 1632857 h 1854925"/>
              <a:gd name="connsiteX65" fmla="*/ 470263 w 4480560"/>
              <a:gd name="connsiteY65" fmla="*/ 1698171 h 1854925"/>
              <a:gd name="connsiteX66" fmla="*/ 431074 w 4480560"/>
              <a:gd name="connsiteY66" fmla="*/ 1711234 h 1854925"/>
              <a:gd name="connsiteX67" fmla="*/ 378823 w 4480560"/>
              <a:gd name="connsiteY67" fmla="*/ 1737360 h 1854925"/>
              <a:gd name="connsiteX68" fmla="*/ 326571 w 4480560"/>
              <a:gd name="connsiteY68" fmla="*/ 1750422 h 1854925"/>
              <a:gd name="connsiteX69" fmla="*/ 287383 w 4480560"/>
              <a:gd name="connsiteY69" fmla="*/ 1763485 h 1854925"/>
              <a:gd name="connsiteX70" fmla="*/ 222068 w 4480560"/>
              <a:gd name="connsiteY70" fmla="*/ 1776548 h 1854925"/>
              <a:gd name="connsiteX71" fmla="*/ 130628 w 4480560"/>
              <a:gd name="connsiteY71" fmla="*/ 1802674 h 1854925"/>
              <a:gd name="connsiteX72" fmla="*/ 39188 w 4480560"/>
              <a:gd name="connsiteY72" fmla="*/ 1828800 h 1854925"/>
              <a:gd name="connsiteX73" fmla="*/ 0 w 4480560"/>
              <a:gd name="connsiteY73" fmla="*/ 1854925 h 1854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4480560" h="1854925">
                <a:moveTo>
                  <a:pt x="4193177" y="1005840"/>
                </a:moveTo>
                <a:cubicBezTo>
                  <a:pt x="4219303" y="997131"/>
                  <a:pt x="4248201" y="994310"/>
                  <a:pt x="4271554" y="979714"/>
                </a:cubicBezTo>
                <a:cubicBezTo>
                  <a:pt x="4284867" y="971393"/>
                  <a:pt x="4287629" y="952586"/>
                  <a:pt x="4297680" y="940525"/>
                </a:cubicBezTo>
                <a:cubicBezTo>
                  <a:pt x="4309506" y="926333"/>
                  <a:pt x="4325042" y="915529"/>
                  <a:pt x="4336868" y="901337"/>
                </a:cubicBezTo>
                <a:cubicBezTo>
                  <a:pt x="4391297" y="836022"/>
                  <a:pt x="4330337" y="883919"/>
                  <a:pt x="4402183" y="836022"/>
                </a:cubicBezTo>
                <a:cubicBezTo>
                  <a:pt x="4410891" y="822959"/>
                  <a:pt x="4421932" y="811180"/>
                  <a:pt x="4428308" y="796834"/>
                </a:cubicBezTo>
                <a:cubicBezTo>
                  <a:pt x="4439493" y="771669"/>
                  <a:pt x="4445725" y="744583"/>
                  <a:pt x="4454434" y="718457"/>
                </a:cubicBezTo>
                <a:cubicBezTo>
                  <a:pt x="4475872" y="654142"/>
                  <a:pt x="4465234" y="692848"/>
                  <a:pt x="4480560" y="600891"/>
                </a:cubicBezTo>
                <a:cubicBezTo>
                  <a:pt x="4476206" y="531222"/>
                  <a:pt x="4474805" y="461306"/>
                  <a:pt x="4467497" y="391885"/>
                </a:cubicBezTo>
                <a:cubicBezTo>
                  <a:pt x="4466056" y="378191"/>
                  <a:pt x="4460132" y="365232"/>
                  <a:pt x="4454434" y="352697"/>
                </a:cubicBezTo>
                <a:cubicBezTo>
                  <a:pt x="4438318" y="317242"/>
                  <a:pt x="4419600" y="283028"/>
                  <a:pt x="4402183" y="248194"/>
                </a:cubicBezTo>
                <a:cubicBezTo>
                  <a:pt x="4369037" y="181901"/>
                  <a:pt x="4386858" y="212144"/>
                  <a:pt x="4349931" y="156754"/>
                </a:cubicBezTo>
                <a:cubicBezTo>
                  <a:pt x="4345577" y="143691"/>
                  <a:pt x="4346605" y="127302"/>
                  <a:pt x="4336868" y="117565"/>
                </a:cubicBezTo>
                <a:cubicBezTo>
                  <a:pt x="4286224" y="66921"/>
                  <a:pt x="4243859" y="60436"/>
                  <a:pt x="4180114" y="39188"/>
                </a:cubicBezTo>
                <a:cubicBezTo>
                  <a:pt x="4167051" y="34834"/>
                  <a:pt x="4154427" y="28825"/>
                  <a:pt x="4140925" y="26125"/>
                </a:cubicBezTo>
                <a:cubicBezTo>
                  <a:pt x="4058007" y="9541"/>
                  <a:pt x="4097151" y="18447"/>
                  <a:pt x="4023360" y="0"/>
                </a:cubicBezTo>
                <a:cubicBezTo>
                  <a:pt x="3958046" y="4354"/>
                  <a:pt x="3892326" y="4596"/>
                  <a:pt x="3827417" y="13062"/>
                </a:cubicBezTo>
                <a:cubicBezTo>
                  <a:pt x="3773523" y="20092"/>
                  <a:pt x="3697672" y="47602"/>
                  <a:pt x="3644537" y="65314"/>
                </a:cubicBezTo>
                <a:cubicBezTo>
                  <a:pt x="3606443" y="78012"/>
                  <a:pt x="3589991" y="81443"/>
                  <a:pt x="3553097" y="104502"/>
                </a:cubicBezTo>
                <a:cubicBezTo>
                  <a:pt x="3534635" y="116041"/>
                  <a:pt x="3518561" y="131036"/>
                  <a:pt x="3500845" y="143691"/>
                </a:cubicBezTo>
                <a:cubicBezTo>
                  <a:pt x="3488070" y="152816"/>
                  <a:pt x="3474432" y="160692"/>
                  <a:pt x="3461657" y="169817"/>
                </a:cubicBezTo>
                <a:cubicBezTo>
                  <a:pt x="3443941" y="182471"/>
                  <a:pt x="3427121" y="196351"/>
                  <a:pt x="3409405" y="209005"/>
                </a:cubicBezTo>
                <a:cubicBezTo>
                  <a:pt x="3396630" y="218130"/>
                  <a:pt x="3382137" y="224914"/>
                  <a:pt x="3370217" y="235131"/>
                </a:cubicBezTo>
                <a:cubicBezTo>
                  <a:pt x="3259350" y="330160"/>
                  <a:pt x="3368744" y="253529"/>
                  <a:pt x="3278777" y="313508"/>
                </a:cubicBezTo>
                <a:cubicBezTo>
                  <a:pt x="3270068" y="326571"/>
                  <a:pt x="3264466" y="342359"/>
                  <a:pt x="3252651" y="352697"/>
                </a:cubicBezTo>
                <a:cubicBezTo>
                  <a:pt x="3197369" y="401069"/>
                  <a:pt x="3188909" y="400070"/>
                  <a:pt x="3135085" y="418011"/>
                </a:cubicBezTo>
                <a:cubicBezTo>
                  <a:pt x="3048114" y="504984"/>
                  <a:pt x="3141781" y="423000"/>
                  <a:pt x="3056708" y="470262"/>
                </a:cubicBezTo>
                <a:cubicBezTo>
                  <a:pt x="2921950" y="545127"/>
                  <a:pt x="3027819" y="506018"/>
                  <a:pt x="2939143" y="535577"/>
                </a:cubicBezTo>
                <a:cubicBezTo>
                  <a:pt x="2891244" y="607424"/>
                  <a:pt x="2939145" y="546460"/>
                  <a:pt x="2873828" y="600891"/>
                </a:cubicBezTo>
                <a:cubicBezTo>
                  <a:pt x="2830488" y="637008"/>
                  <a:pt x="2844105" y="641878"/>
                  <a:pt x="2795451" y="666205"/>
                </a:cubicBezTo>
                <a:cubicBezTo>
                  <a:pt x="2783135" y="672363"/>
                  <a:pt x="2768579" y="673110"/>
                  <a:pt x="2756263" y="679268"/>
                </a:cubicBezTo>
                <a:cubicBezTo>
                  <a:pt x="2742221" y="686289"/>
                  <a:pt x="2730705" y="697605"/>
                  <a:pt x="2717074" y="705394"/>
                </a:cubicBezTo>
                <a:cubicBezTo>
                  <a:pt x="2700167" y="715055"/>
                  <a:pt x="2681730" y="721859"/>
                  <a:pt x="2664823" y="731520"/>
                </a:cubicBezTo>
                <a:cubicBezTo>
                  <a:pt x="2631776" y="750404"/>
                  <a:pt x="2604556" y="775013"/>
                  <a:pt x="2573383" y="796834"/>
                </a:cubicBezTo>
                <a:cubicBezTo>
                  <a:pt x="2547660" y="814840"/>
                  <a:pt x="2521131" y="831668"/>
                  <a:pt x="2495005" y="849085"/>
                </a:cubicBezTo>
                <a:lnTo>
                  <a:pt x="2455817" y="875211"/>
                </a:lnTo>
                <a:cubicBezTo>
                  <a:pt x="2442754" y="883920"/>
                  <a:pt x="2431522" y="896372"/>
                  <a:pt x="2416628" y="901337"/>
                </a:cubicBezTo>
                <a:cubicBezTo>
                  <a:pt x="2403565" y="905691"/>
                  <a:pt x="2389756" y="908242"/>
                  <a:pt x="2377440" y="914400"/>
                </a:cubicBezTo>
                <a:cubicBezTo>
                  <a:pt x="2363398" y="921421"/>
                  <a:pt x="2351882" y="932736"/>
                  <a:pt x="2338251" y="940525"/>
                </a:cubicBezTo>
                <a:cubicBezTo>
                  <a:pt x="2293051" y="966354"/>
                  <a:pt x="2290779" y="965058"/>
                  <a:pt x="2246811" y="979714"/>
                </a:cubicBezTo>
                <a:cubicBezTo>
                  <a:pt x="2184708" y="1021117"/>
                  <a:pt x="2222519" y="1000874"/>
                  <a:pt x="2129245" y="1031965"/>
                </a:cubicBezTo>
                <a:cubicBezTo>
                  <a:pt x="2116182" y="1036319"/>
                  <a:pt x="2101514" y="1037390"/>
                  <a:pt x="2090057" y="1045028"/>
                </a:cubicBezTo>
                <a:cubicBezTo>
                  <a:pt x="2076994" y="1053737"/>
                  <a:pt x="2065215" y="1064778"/>
                  <a:pt x="2050868" y="1071154"/>
                </a:cubicBezTo>
                <a:cubicBezTo>
                  <a:pt x="2025703" y="1082339"/>
                  <a:pt x="1998617" y="1088572"/>
                  <a:pt x="1972491" y="1097280"/>
                </a:cubicBezTo>
                <a:cubicBezTo>
                  <a:pt x="1959428" y="1101634"/>
                  <a:pt x="1946805" y="1107642"/>
                  <a:pt x="1933303" y="1110342"/>
                </a:cubicBezTo>
                <a:cubicBezTo>
                  <a:pt x="1911531" y="1114696"/>
                  <a:pt x="1889408" y="1117563"/>
                  <a:pt x="1867988" y="1123405"/>
                </a:cubicBezTo>
                <a:cubicBezTo>
                  <a:pt x="1841419" y="1130651"/>
                  <a:pt x="1815737" y="1140822"/>
                  <a:pt x="1789611" y="1149531"/>
                </a:cubicBezTo>
                <a:cubicBezTo>
                  <a:pt x="1776548" y="1153885"/>
                  <a:pt x="1763781" y="1159254"/>
                  <a:pt x="1750423" y="1162594"/>
                </a:cubicBezTo>
                <a:lnTo>
                  <a:pt x="1645920" y="1188720"/>
                </a:lnTo>
                <a:cubicBezTo>
                  <a:pt x="1628503" y="1201783"/>
                  <a:pt x="1613765" y="1219534"/>
                  <a:pt x="1593668" y="1227908"/>
                </a:cubicBezTo>
                <a:cubicBezTo>
                  <a:pt x="1560524" y="1241718"/>
                  <a:pt x="1523229" y="1242679"/>
                  <a:pt x="1489165" y="1254034"/>
                </a:cubicBezTo>
                <a:cubicBezTo>
                  <a:pt x="1476102" y="1258388"/>
                  <a:pt x="1462293" y="1260939"/>
                  <a:pt x="1449977" y="1267097"/>
                </a:cubicBezTo>
                <a:cubicBezTo>
                  <a:pt x="1435935" y="1274118"/>
                  <a:pt x="1425542" y="1287857"/>
                  <a:pt x="1410788" y="1293222"/>
                </a:cubicBezTo>
                <a:cubicBezTo>
                  <a:pt x="1377043" y="1305493"/>
                  <a:pt x="1306285" y="1319348"/>
                  <a:pt x="1306285" y="1319348"/>
                </a:cubicBezTo>
                <a:cubicBezTo>
                  <a:pt x="1280159" y="1336765"/>
                  <a:pt x="1257696" y="1361671"/>
                  <a:pt x="1227908" y="1371600"/>
                </a:cubicBezTo>
                <a:cubicBezTo>
                  <a:pt x="1096162" y="1415513"/>
                  <a:pt x="1300555" y="1348499"/>
                  <a:pt x="1136468" y="1397725"/>
                </a:cubicBezTo>
                <a:cubicBezTo>
                  <a:pt x="1110091" y="1405638"/>
                  <a:pt x="1084217" y="1415142"/>
                  <a:pt x="1058091" y="1423851"/>
                </a:cubicBezTo>
                <a:lnTo>
                  <a:pt x="979714" y="1449977"/>
                </a:lnTo>
                <a:cubicBezTo>
                  <a:pt x="966651" y="1454331"/>
                  <a:pt x="951982" y="1455402"/>
                  <a:pt x="940525" y="1463040"/>
                </a:cubicBezTo>
                <a:cubicBezTo>
                  <a:pt x="927462" y="1471748"/>
                  <a:pt x="915767" y="1482981"/>
                  <a:pt x="901337" y="1489165"/>
                </a:cubicBezTo>
                <a:cubicBezTo>
                  <a:pt x="842745" y="1514275"/>
                  <a:pt x="860734" y="1489872"/>
                  <a:pt x="809897" y="1515291"/>
                </a:cubicBezTo>
                <a:cubicBezTo>
                  <a:pt x="795855" y="1522312"/>
                  <a:pt x="784750" y="1534396"/>
                  <a:pt x="770708" y="1541417"/>
                </a:cubicBezTo>
                <a:cubicBezTo>
                  <a:pt x="758392" y="1547575"/>
                  <a:pt x="743557" y="1547793"/>
                  <a:pt x="731520" y="1554480"/>
                </a:cubicBezTo>
                <a:cubicBezTo>
                  <a:pt x="704072" y="1569729"/>
                  <a:pt x="683605" y="1599116"/>
                  <a:pt x="653143" y="1606731"/>
                </a:cubicBezTo>
                <a:cubicBezTo>
                  <a:pt x="636399" y="1610917"/>
                  <a:pt x="580445" y="1623486"/>
                  <a:pt x="561703" y="1632857"/>
                </a:cubicBezTo>
                <a:cubicBezTo>
                  <a:pt x="521246" y="1653085"/>
                  <a:pt x="511711" y="1674486"/>
                  <a:pt x="470263" y="1698171"/>
                </a:cubicBezTo>
                <a:cubicBezTo>
                  <a:pt x="458308" y="1705003"/>
                  <a:pt x="443730" y="1705810"/>
                  <a:pt x="431074" y="1711234"/>
                </a:cubicBezTo>
                <a:cubicBezTo>
                  <a:pt x="413176" y="1718905"/>
                  <a:pt x="397056" y="1730523"/>
                  <a:pt x="378823" y="1737360"/>
                </a:cubicBezTo>
                <a:cubicBezTo>
                  <a:pt x="362013" y="1743664"/>
                  <a:pt x="343834" y="1745490"/>
                  <a:pt x="326571" y="1750422"/>
                </a:cubicBezTo>
                <a:cubicBezTo>
                  <a:pt x="313331" y="1754205"/>
                  <a:pt x="300741" y="1760145"/>
                  <a:pt x="287383" y="1763485"/>
                </a:cubicBezTo>
                <a:cubicBezTo>
                  <a:pt x="265843" y="1768870"/>
                  <a:pt x="243742" y="1771731"/>
                  <a:pt x="222068" y="1776548"/>
                </a:cubicBezTo>
                <a:cubicBezTo>
                  <a:pt x="130194" y="1796965"/>
                  <a:pt x="206993" y="1780855"/>
                  <a:pt x="130628" y="1802674"/>
                </a:cubicBezTo>
                <a:cubicBezTo>
                  <a:pt x="111096" y="1808255"/>
                  <a:pt x="60068" y="1818360"/>
                  <a:pt x="39188" y="1828800"/>
                </a:cubicBezTo>
                <a:cubicBezTo>
                  <a:pt x="25146" y="1835821"/>
                  <a:pt x="0" y="1854925"/>
                  <a:pt x="0" y="1854925"/>
                </a:cubicBezTo>
              </a:path>
            </a:pathLst>
          </a:custGeom>
          <a:noFill/>
          <a:ln>
            <a:solidFill>
              <a:srgbClr val="C00000"/>
            </a:solidFill>
            <a:prstDash val="lgDashDot"/>
            <a:tailEnd type="stealth"/>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30" name="Rectangle 29"/>
          <p:cNvSpPr/>
          <p:nvPr/>
        </p:nvSpPr>
        <p:spPr>
          <a:xfrm>
            <a:off x="7117079" y="1491671"/>
            <a:ext cx="1972491" cy="287382"/>
          </a:xfrm>
          <a:prstGeom prst="rect">
            <a:avLst/>
          </a:prstGeom>
          <a:noFill/>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solidFill>
                  <a:srgbClr val="C00000"/>
                </a:solidFill>
              </a:rPr>
              <a:t>pendiente</a:t>
            </a:r>
            <a:r>
              <a:rPr lang="en-US" dirty="0">
                <a:solidFill>
                  <a:srgbClr val="C00000"/>
                </a:solidFill>
              </a:rPr>
              <a:t> 1</a:t>
            </a:r>
            <a:endParaRPr lang="es-AR" dirty="0">
              <a:solidFill>
                <a:srgbClr val="C00000"/>
              </a:solidFill>
            </a:endParaRPr>
          </a:p>
        </p:txBody>
      </p:sp>
      <p:cxnSp>
        <p:nvCxnSpPr>
          <p:cNvPr id="31" name="Straight Arrow Connector 30"/>
          <p:cNvCxnSpPr/>
          <p:nvPr/>
        </p:nvCxnSpPr>
        <p:spPr>
          <a:xfrm>
            <a:off x="7706815" y="2650072"/>
            <a:ext cx="778872" cy="6666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8257359" y="3277049"/>
            <a:ext cx="681445" cy="632460"/>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a:t>
            </a:r>
            <a:endParaRPr lang="es-AR" dirty="0"/>
          </a:p>
        </p:txBody>
      </p:sp>
      <p:pic>
        <p:nvPicPr>
          <p:cNvPr id="33" name="Picture 32" descr="Archivo:Gtk-&lt;strong&gt;ok&lt;/strong&gt;.svg - Wikipedia, la enciclopedia libr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57136" y="3737398"/>
            <a:ext cx="506186" cy="506186"/>
          </a:xfrm>
          <a:prstGeom prst="rect">
            <a:avLst/>
          </a:prstGeom>
        </p:spPr>
      </p:pic>
    </p:spTree>
    <p:extLst>
      <p:ext uri="{BB962C8B-B14F-4D97-AF65-F5344CB8AC3E}">
        <p14:creationId xmlns:p14="http://schemas.microsoft.com/office/powerpoint/2010/main" val="277350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barn(inVertical)">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Business brainstorming presentation.potx" id="{DE77CA07-3D7A-4CF2-AF02-587F794CB3CB}" vid="{13C2A94F-C0A1-4622-B71C-29A3B00D5E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brainstorming presentation</Template>
  <TotalTime>30048</TotalTime>
  <Words>36944</Words>
  <Application>Microsoft Office PowerPoint</Application>
  <PresentationFormat>On-screen Show (4:3)</PresentationFormat>
  <Paragraphs>13569</Paragraphs>
  <Slides>631</Slides>
  <Notes>155</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631</vt:i4>
      </vt:variant>
    </vt:vector>
  </HeadingPairs>
  <TitlesOfParts>
    <vt:vector size="645" baseType="lpstr">
      <vt:lpstr>Arial</vt:lpstr>
      <vt:lpstr>Calibri</vt:lpstr>
      <vt:lpstr>Cambria Math</vt:lpstr>
      <vt:lpstr>Century Gothic</vt:lpstr>
      <vt:lpstr>Comic Sans MS</vt:lpstr>
      <vt:lpstr>Consolas</vt:lpstr>
      <vt:lpstr>JetBrains Mono</vt:lpstr>
      <vt:lpstr>Palatino Linotype</vt:lpstr>
      <vt:lpstr>Roboto</vt:lpstr>
      <vt:lpstr>Symbol</vt:lpstr>
      <vt:lpstr>Times New Roman</vt:lpstr>
      <vt:lpstr>Wingdings</vt:lpstr>
      <vt:lpstr>Wingdings 2</vt:lpstr>
      <vt:lpstr>Presentation on brainstorming</vt:lpstr>
      <vt:lpstr>Estructura de Datos y Algoritmos</vt:lpstr>
      <vt:lpstr>PowerPoint Presentation</vt:lpstr>
      <vt:lpstr>Aplicaciones</vt:lpstr>
      <vt:lpstr>Aplicaciones</vt:lpstr>
      <vt:lpstr>Aplicaciones</vt:lpstr>
      <vt:lpstr>Aplicaciones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TP 5 – Ejer 2</vt:lpstr>
      <vt:lpstr>PowerPoint Presentation</vt:lpstr>
      <vt:lpstr>PowerPoint Presentation</vt:lpstr>
      <vt:lpstr>Estructura de Datos y Algoritmos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TP 5 – Ejer 3</vt:lpstr>
      <vt:lpstr>PowerPoint Presentation</vt:lpstr>
      <vt:lpstr>In Order</vt:lpstr>
      <vt:lpstr>In Order</vt:lpstr>
      <vt:lpstr>In Order</vt:lpstr>
      <vt:lpstr>In Order</vt:lpstr>
      <vt:lpstr>In Order</vt:lpstr>
      <vt:lpstr>In Order</vt:lpstr>
      <vt:lpstr>In Order</vt:lpstr>
      <vt:lpstr>In Order</vt:lpstr>
      <vt:lpstr>Pre Order</vt:lpstr>
      <vt:lpstr>Pre Order</vt:lpstr>
      <vt:lpstr>Pre Order</vt:lpstr>
      <vt:lpstr>Pre Order</vt:lpstr>
      <vt:lpstr>Pre Order</vt:lpstr>
      <vt:lpstr>Pre Order</vt:lpstr>
      <vt:lpstr>Pre Order</vt:lpstr>
      <vt:lpstr>Pre Order</vt:lpstr>
      <vt:lpstr>Post Order</vt:lpstr>
      <vt:lpstr>Post Order</vt:lpstr>
      <vt:lpstr>Post Order</vt:lpstr>
      <vt:lpstr>Post Order</vt:lpstr>
      <vt:lpstr>Post Order</vt:lpstr>
      <vt:lpstr>Post Order</vt:lpstr>
      <vt:lpstr>Post Order</vt:lpstr>
      <vt:lpstr>Post Order</vt:lpstr>
      <vt:lpstr>PowerPoint Presentation</vt:lpstr>
      <vt:lpstr>TP 5 – Ejer 4</vt:lpstr>
      <vt:lpstr>PowerPoint Presentation</vt:lpstr>
      <vt:lpstr>TP 5 – Ejer 5</vt:lpstr>
      <vt:lpstr>Estructura de Datos y Algoritmos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TP 5B – Ejer 1</vt:lpstr>
      <vt:lpstr>PowerPoint Presentation</vt:lpstr>
      <vt:lpstr>PowerPoint Presentation</vt:lpstr>
      <vt:lpstr>PowerPoint Presentation</vt:lpstr>
      <vt:lpstr>Estructura de Datos y Algoritmos</vt:lpstr>
      <vt:lpstr>TP 5B – Ejer 2</vt:lpstr>
      <vt:lpstr>PowerPoint Presentation</vt:lpstr>
      <vt:lpstr>PowerPoint Presentation</vt:lpstr>
      <vt:lpstr>PowerPoint Presentation</vt:lpstr>
      <vt:lpstr>TP 5B – Ejer 3</vt:lpstr>
      <vt:lpstr>Estructura de Datos y Algoritmos</vt:lpstr>
      <vt:lpstr>PowerPoint Presentation</vt:lpstr>
      <vt:lpstr>PowerPoint Presentation</vt:lpstr>
      <vt:lpstr>PowerPoint Presentation</vt:lpstr>
      <vt:lpstr>PowerPoint Presentation</vt:lpstr>
      <vt:lpstr>TP 5B – Ejer 4</vt:lpstr>
      <vt:lpstr>TP 5B – Ejer 5</vt:lpstr>
      <vt:lpstr>BinaryTree</vt:lpstr>
      <vt:lpstr>BinaryTree</vt:lpstr>
      <vt:lpstr>PowerPoint Presentation</vt:lpstr>
      <vt:lpstr>TP 5B – Ejer 6</vt:lpstr>
      <vt:lpstr>TP 5B – Ejer 7</vt:lpstr>
      <vt:lpstr>Estructura de Datos y Algoritmos</vt:lpstr>
      <vt:lpstr>PowerPoint Presentation</vt:lpstr>
      <vt:lpstr>PowerPoint Presentation</vt:lpstr>
      <vt:lpstr>BST</vt:lpstr>
      <vt:lpstr>BST</vt:lpstr>
      <vt:lpstr>BST</vt:lpstr>
      <vt:lpstr>BST</vt:lpstr>
      <vt:lpstr>PowerPoint Presentation</vt:lpstr>
      <vt:lpstr>BST</vt:lpstr>
      <vt:lpstr>BST</vt:lpstr>
      <vt:lpstr>BST</vt:lpstr>
      <vt:lpstr>BST</vt:lpstr>
      <vt:lpstr>BST</vt:lpstr>
      <vt:lpstr>BST</vt:lpstr>
      <vt:lpstr>BST</vt:lpstr>
      <vt:lpstr>BST</vt:lpstr>
      <vt:lpstr>BST</vt:lpstr>
      <vt:lpstr>BST</vt:lpstr>
      <vt:lpstr>BST</vt:lpstr>
      <vt:lpstr>BST</vt:lpstr>
      <vt:lpstr>TP 5C – Ejer 1</vt:lpstr>
      <vt:lpstr>BST</vt:lpstr>
      <vt:lpstr>TP 5C – Ejer 2</vt:lpstr>
      <vt:lpstr>(bajar de campus)</vt:lpstr>
      <vt:lpstr>(bajar de campus)</vt:lpstr>
      <vt:lpstr>PowerPoint Presentation</vt:lpstr>
      <vt:lpstr>BST</vt:lpstr>
      <vt:lpstr>Estructura de Datos y Algoritmos</vt:lpstr>
      <vt:lpstr>TP 5C – Ejer 3</vt:lpstr>
      <vt:lpstr>BST</vt:lpstr>
      <vt:lpstr>BST</vt:lpstr>
      <vt:lpstr>BST</vt:lpstr>
      <vt:lpstr>BST</vt:lpstr>
      <vt:lpstr>PowerPoint Presentation</vt:lpstr>
      <vt:lpstr>PowerPoint Presentation</vt:lpstr>
      <vt:lpstr>PowerPoint Presentation</vt:lpstr>
      <vt:lpstr>PowerPoint Presentation</vt:lpstr>
      <vt:lpstr>PowerPoint Presentation</vt:lpstr>
      <vt:lpstr>TP 5C – Ejer 4</vt:lpstr>
      <vt:lpstr>PowerPoint Presentation</vt:lpstr>
      <vt:lpstr>BST</vt:lpstr>
      <vt:lpstr>Estructura de Datos y Algoritmos</vt:lpstr>
      <vt:lpstr>BST</vt:lpstr>
      <vt:lpstr>BST</vt:lpstr>
      <vt:lpstr>BST</vt:lpstr>
      <vt:lpstr>BST</vt:lpstr>
      <vt:lpstr>BST</vt:lpstr>
      <vt:lpstr>TP 5C – Ejer 6.1</vt:lpstr>
      <vt:lpstr>PowerPoint Presentation</vt:lpstr>
      <vt:lpstr>PowerPoint Presentation</vt:lpstr>
      <vt:lpstr>PowerPoint Presentation</vt:lpstr>
      <vt:lpstr>TP 5C – Ejer 6.2</vt:lpstr>
      <vt:lpstr>PowerPoint Presentation</vt:lpstr>
      <vt:lpstr>PowerPoint Presentation</vt:lpstr>
      <vt:lpstr>PowerPoint Presentation</vt:lpstr>
      <vt:lpstr>TP 5C – Ejer 7.1</vt:lpstr>
      <vt:lpstr>BST</vt:lpstr>
      <vt:lpstr>PowerPoint Presentation</vt:lpstr>
      <vt:lpstr>PowerPoint Presentation</vt:lpstr>
      <vt:lpstr>TP 5C – Ejer 7.2</vt:lpstr>
      <vt:lpstr>PowerPoint Presentation</vt:lpstr>
      <vt:lpstr>PowerPoint Presentation</vt:lpstr>
      <vt:lpstr>PowerPoint Presentation</vt:lpstr>
      <vt:lpstr>TP 5C – Ejer 7.3</vt:lpstr>
      <vt:lpstr>BST</vt:lpstr>
      <vt:lpstr>BST</vt:lpstr>
      <vt:lpstr>PowerPoint Presentation</vt:lpstr>
      <vt:lpstr>Caso de uso A</vt:lpstr>
      <vt:lpstr>PowerPoint Presentation</vt:lpstr>
      <vt:lpstr>Estructura de Datos y Algoritmos</vt:lpstr>
      <vt:lpstr>BST  y sus problemas</vt:lpstr>
      <vt:lpstr>BST  y sus problemas</vt:lpstr>
      <vt:lpstr>BST  y sus problemas</vt:lpstr>
      <vt:lpstr>PowerPoint Presentation</vt:lpstr>
      <vt:lpstr>BST  y sus problemas</vt:lpstr>
      <vt:lpstr>BST  y sus problemas</vt:lpstr>
      <vt:lpstr>Algunas propiedades…</vt:lpstr>
      <vt:lpstr>PowerPoint Presentation</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Estructura de Datos y Algoritmos</vt:lpstr>
      <vt:lpstr>TP 5D – Ejer 1</vt:lpstr>
      <vt:lpstr>AVL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Consideraciones sobre la implementación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AVL</vt:lpstr>
      <vt:lpstr>Árbol de Fibonacci</vt:lpstr>
      <vt:lpstr>TP 5D – Ejer 5.1</vt:lpstr>
      <vt:lpstr>PowerPoint Presentation</vt:lpstr>
      <vt:lpstr>PowerPoint Presentation</vt:lpstr>
      <vt:lpstr>PowerPoint Presentation</vt:lpstr>
      <vt:lpstr>TP 5D – Ejer 5.2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Otra familia de árboles</vt:lpstr>
      <vt:lpstr>PowerPoint Presentation</vt:lpstr>
      <vt:lpstr>PowerPoint Presentation</vt:lpstr>
      <vt:lpstr>Árbol B de Orden N</vt:lpstr>
      <vt:lpstr>PowerPoint Presentation</vt:lpstr>
      <vt:lpstr>PowerPoint Presentation</vt:lpstr>
      <vt:lpstr>PowerPoint Presentation</vt:lpstr>
      <vt:lpstr>TP 5D – Ejer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TP 5D – Ejer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TP 5D – Ejer 11</vt:lpstr>
      <vt:lpstr>B Tree</vt:lpstr>
      <vt:lpstr>TP 5D – Ejer 12</vt:lpstr>
      <vt:lpstr>PowerPoint Presentation</vt:lpstr>
      <vt:lpstr>B tree</vt:lpstr>
      <vt:lpstr>Resultado</vt:lpstr>
      <vt:lpstr>Estructura de Datos y Algoritmos</vt:lpstr>
      <vt:lpstr>PowerPoint Presentation</vt:lpstr>
      <vt:lpstr>TP 5C – Ejer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TP 5C – Ejer 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Eficiencia de los árboles</vt:lpstr>
      <vt:lpstr>PowerPoint Presentation</vt:lpstr>
      <vt:lpstr>PowerPoint Presentation</vt:lpstr>
      <vt:lpstr>Eficiencia de los árboles</vt:lpstr>
      <vt:lpstr>PowerPoint Presentation</vt:lpstr>
      <vt:lpstr>Estructura de Datos y Algoritmos</vt:lpstr>
      <vt:lpstr>PowerPoint Presentation</vt:lpstr>
      <vt:lpstr>PowerPoint Presentation</vt:lpstr>
      <vt:lpstr>PowerPoint Presentation</vt:lpstr>
      <vt:lpstr>Graph</vt:lpstr>
      <vt:lpstr>PowerPoint Presentation</vt:lpstr>
      <vt:lpstr>PowerPoint Presentation</vt:lpstr>
      <vt:lpstr>PowerPoint Presentation</vt:lpstr>
      <vt:lpstr>PowerPoint Presentation</vt:lpstr>
      <vt:lpstr>Grafos y sus tipos</vt:lpstr>
      <vt:lpstr>Tipos de Grafos</vt:lpstr>
      <vt:lpstr>Tipos de Grafos</vt:lpstr>
      <vt:lpstr>PowerPoint Presentation</vt:lpstr>
      <vt:lpstr>Tipos de Grafos</vt:lpstr>
      <vt:lpstr>Tipos de Grafos</vt:lpstr>
      <vt:lpstr>Tipos de Grafos</vt:lpstr>
      <vt:lpstr>PowerPoint Presentation</vt:lpstr>
      <vt:lpstr>Tipos de Grafos</vt:lpstr>
      <vt:lpstr>Tipos de Grafos</vt:lpstr>
      <vt:lpstr>PowerPoint Presentation</vt:lpstr>
      <vt:lpstr>PowerPoint Presentation</vt:lpstr>
      <vt:lpstr>Caso de Uso</vt:lpstr>
      <vt:lpstr>PowerPoint Presentation</vt:lpstr>
      <vt:lpstr>Formalmente un grafo simple</vt:lpstr>
      <vt:lpstr>PowerPoint Presentation</vt:lpstr>
      <vt:lpstr>1) Para los vértices:</vt:lpstr>
      <vt:lpstr>2.1) Para los ejes: “matriz de adyacencia”</vt:lpstr>
      <vt:lpstr>2.1) Para los ejes: “matriz de adyacencia”</vt:lpstr>
      <vt:lpstr>2.2) Para los ejes: “lista de adyacencia” si es muy esparcida</vt:lpstr>
      <vt:lpstr>2.2) Para los ejes: “lista de adyacencia” si es muy esparcida</vt:lpstr>
      <vt:lpstr>2.3) Para los ejes: “matriz de incidencia”. Se colocan vértices y ejes en filas y columnas</vt:lpstr>
      <vt:lpstr>2.4) Para los ejes: “lista de incidencia”. Idem. Se representa una lista asociada que compacta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 un HashMap yo quiero esto</vt:lpstr>
      <vt:lpstr>Con un HashMap yo quiero esto</vt:lpstr>
      <vt:lpstr>Con un LinkedHashMap  con el orden de llegada a la inserción de los vértices</vt:lpstr>
      <vt:lpstr>Con un LinkedHashMap  con el orden de llegada a la inserción de los vértices</vt:lpstr>
      <vt:lpstr>Con un LinkedHashMap  con el orden de llegada a la inserción de los vértices</vt:lpstr>
      <vt:lpstr>Con un LinkedHashMap  con el orden de llegada a la inserción de los vértices</vt:lpstr>
      <vt:lpstr>Con un LinkedHashMap  con el orden de llegada a la inserción de los vértices</vt:lpstr>
      <vt:lpstr>PowerPoint Presentation</vt:lpstr>
      <vt:lpstr>PowerPoint Presentation</vt:lpstr>
      <vt:lpstr>Estructura de Datos y Algoritmos</vt:lpstr>
      <vt:lpstr>TP 6 – Ejer 1.1</vt:lpstr>
      <vt:lpstr>PowerPoint Presentation</vt:lpstr>
      <vt:lpstr>TP 6 – Ejer 1.2</vt:lpstr>
      <vt:lpstr>PowerPoint Presentation</vt:lpstr>
      <vt:lpstr>PowerPoint Presentation</vt:lpstr>
      <vt:lpstr>PowerPoint Presentation</vt:lpstr>
      <vt:lpstr>PowerPoint Presentation</vt:lpstr>
      <vt:lpstr>TP 6 – Ejer 1.3</vt:lpstr>
      <vt:lpstr>PowerPoint Presentation</vt:lpstr>
      <vt:lpstr>PowerPoint Presentation</vt:lpstr>
      <vt:lpstr>PowerPoint Presentation</vt:lpstr>
      <vt:lpstr>TP 6 – Ejer 1.4</vt:lpstr>
      <vt:lpstr>PowerPoint Presentation</vt:lpstr>
      <vt:lpstr>PowerPoint Presentation</vt:lpstr>
      <vt:lpstr>PowerPoint Presentation</vt:lpstr>
      <vt:lpstr>TP 6 – Ejer 1.5</vt:lpstr>
      <vt:lpstr>Estructura de Datos y Algoritmos</vt:lpstr>
      <vt:lpstr>Recorridos en Grafos</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g.printBFS(‘E’)</vt:lpstr>
      <vt:lpstr>PowerPoint Presentation</vt:lpstr>
      <vt:lpstr>PowerPoint Presentation</vt:lpstr>
      <vt:lpstr>PowerPoint Presentation</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g.printDFS(‘E’)</vt:lpstr>
      <vt:lpstr>PowerPoint Presentation</vt:lpstr>
      <vt:lpstr>PowerPoint Presentation</vt:lpstr>
      <vt:lpstr>Estructura de Datos y Algoritmos</vt:lpstr>
      <vt:lpstr>TP 6 – Ejer 2.3</vt:lpstr>
      <vt:lpstr>PowerPoint Presentation</vt:lpstr>
      <vt:lpstr>PowerPoint Presentation</vt:lpstr>
      <vt:lpstr>PowerPoint Presentation</vt:lpstr>
      <vt:lpstr>PowerPoint Presentation</vt:lpstr>
      <vt:lpstr>PowerPoint Presentation</vt:lpstr>
      <vt:lpstr>PowerPoint Presentation</vt:lpstr>
      <vt:lpstr>TP 6 – Ejer 2.4</vt:lpstr>
      <vt:lpstr>TP 6 – Ejer 2.5</vt:lpstr>
      <vt:lpstr>Estructura de Datos y Algoritmos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DISPARATE!!!!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Caso de Uso</vt:lpstr>
      <vt:lpstr>TP 6 – Ejer 4</vt:lpstr>
      <vt:lpstr>Estructura de Datos y Algoritmos</vt:lpstr>
      <vt:lpstr>TP 6 – Ejer 3</vt:lpstr>
      <vt:lpstr>g.printAllPaths(‘A’, ‘F’);</vt:lpstr>
      <vt:lpstr>PowerPoint Presentation</vt:lpstr>
      <vt:lpstr>PowerPoint Presentation</vt:lpstr>
      <vt:lpstr>TP 6 – Ejer 5</vt:lpstr>
      <vt:lpstr>Bipartito</vt:lpstr>
      <vt:lpstr>Bipartito?</vt:lpstr>
      <vt:lpstr>Bipartito?</vt:lpstr>
      <vt:lpstr>Bipartito?</vt:lpstr>
      <vt:lpstr>Bipartito?</vt:lpstr>
      <vt:lpstr>Bipartito No Conectado</vt:lpstr>
      <vt:lpstr>PowerPoint Presentation</vt:lpstr>
      <vt:lpstr>TP 6 – Ejer 6</vt:lpstr>
      <vt:lpstr>TP 6 – Ejer 7</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Creativity Session</dc:title>
  <dc:creator>bigdata2</dc:creator>
  <cp:lastModifiedBy>Luciano Stupnik</cp:lastModifiedBy>
  <cp:revision>849</cp:revision>
  <dcterms:created xsi:type="dcterms:W3CDTF">2019-02-21T18:33:09Z</dcterms:created>
  <dcterms:modified xsi:type="dcterms:W3CDTF">2024-06-17T15:18:19Z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74069100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